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4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6.xml" ContentType="application/vnd.openxmlformats-officedocument.presentationml.notesSlide+xml"/>
  <Override PartName="/ppt/tags/tag156.xml" ContentType="application/vnd.openxmlformats-officedocument.presentationml.tags+xml"/>
  <Override PartName="/ppt/notesSlides/notesSlide17.xml" ContentType="application/vnd.openxmlformats-officedocument.presentationml.notesSlide+xml"/>
  <Override PartName="/ppt/tags/tag158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8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9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0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21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2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3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4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7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28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9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30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31.xml" ContentType="application/vnd.openxmlformats-officedocument.presentationml.notesSlide+xml"/>
  <Override PartName="/ppt/tags/tag389.xml" ContentType="application/vnd.openxmlformats-officedocument.presentationml.tags+xml"/>
  <Override PartName="/ppt/tags/tag392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32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9" r:id="rId2"/>
    <p:sldId id="479" r:id="rId3"/>
    <p:sldId id="480" r:id="rId4"/>
    <p:sldId id="345" r:id="rId5"/>
    <p:sldId id="476" r:id="rId6"/>
    <p:sldId id="477" r:id="rId7"/>
    <p:sldId id="475" r:id="rId8"/>
    <p:sldId id="347" r:id="rId9"/>
    <p:sldId id="353" r:id="rId10"/>
    <p:sldId id="354" r:id="rId11"/>
    <p:sldId id="489" r:id="rId12"/>
    <p:sldId id="356" r:id="rId13"/>
    <p:sldId id="464" r:id="rId14"/>
    <p:sldId id="357" r:id="rId15"/>
    <p:sldId id="484" r:id="rId16"/>
    <p:sldId id="364" r:id="rId17"/>
    <p:sldId id="485" r:id="rId18"/>
    <p:sldId id="453" r:id="rId19"/>
    <p:sldId id="497" r:id="rId20"/>
    <p:sldId id="414" r:id="rId21"/>
    <p:sldId id="465" r:id="rId22"/>
    <p:sldId id="428" r:id="rId23"/>
    <p:sldId id="379" r:id="rId24"/>
    <p:sldId id="466" r:id="rId25"/>
    <p:sldId id="450" r:id="rId26"/>
    <p:sldId id="500" r:id="rId27"/>
    <p:sldId id="457" r:id="rId28"/>
    <p:sldId id="458" r:id="rId29"/>
    <p:sldId id="496" r:id="rId30"/>
    <p:sldId id="501" r:id="rId31"/>
    <p:sldId id="442" r:id="rId32"/>
    <p:sldId id="434" r:id="rId33"/>
    <p:sldId id="451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Zaid" initials="GZ" lastIdx="2" clrIdx="0">
    <p:extLst>
      <p:ext uri="{19B8F6BF-5375-455C-9EA6-DF929625EA0E}">
        <p15:presenceInfo xmlns:p15="http://schemas.microsoft.com/office/powerpoint/2012/main" userId="Gabriel Za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7F93B"/>
    <a:srgbClr val="DC6E98"/>
    <a:srgbClr val="FFCCFF"/>
    <a:srgbClr val="08141E"/>
    <a:srgbClr val="7030A0"/>
    <a:srgbClr val="FFC000"/>
    <a:srgbClr val="00B050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24" autoAdjust="0"/>
  </p:normalViewPr>
  <p:slideViewPr>
    <p:cSldViewPr snapToGrid="0">
      <p:cViewPr varScale="1">
        <p:scale>
          <a:sx n="83" d="100"/>
          <a:sy n="83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89C2-E0D8-435C-889C-71582D182806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2553-712B-41C0-9E6E-7C6014A6C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6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66A-139F-4571-A7D7-7F1E9A8B347A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F169-8DCC-4115-903A-5F219091F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8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99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94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68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01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1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2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300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84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86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4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0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89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08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919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200" b="1" dirty="0">
                  <a:latin typeface="Calibri Light (En-têtes)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1" dirty="0">
                    <a:latin typeface="Calibri Light (En-têtes)"/>
                  </a:rPr>
                  <a:t>Une fois que l’on a notre modèle entraîner, nous pouvons mettre en place la phase d’attaque (présenter la phase d’attaque, parler en détail de </a:t>
                </a:r>
                <a:r>
                  <a:rPr lang="fr-FR" sz="1200" b="1" i="0">
                    <a:latin typeface="Cambria Math" panose="02040503050406030204" pitchFamily="18" charset="0"/>
                  </a:rPr>
                  <a:t>𝑵_𝒛</a:t>
                </a:r>
                <a:r>
                  <a:rPr lang="fr-FR" sz="1200" b="1" dirty="0">
                    <a:latin typeface="Calibri Light (En-têtes)"/>
                  </a:rPr>
                  <a:t> et faire le lien avec l’image de la slide 23)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dirty="0">
                    <a:latin typeface="Calibri Light (En-têtes)"/>
                    <a:sym typeface="Wingdings" panose="05000000000000000000" pitchFamily="2" charset="2"/>
                  </a:rPr>
                  <a:t>Mettre une slide en annexe expliquant concrètement d’où sort l’approximation sur </a:t>
                </a:r>
                <a:r>
                  <a:rPr lang="fr-FR" sz="1200" b="1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𝒍𝒐𝒈(𝑷𝒓[𝒕_𝒊│𝒚_𝒊,𝝓])</a:t>
                </a:r>
                <a:endParaRPr lang="fr-FR" sz="1200" b="1" dirty="0">
                  <a:latin typeface="Calibri Light (En-têtes)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dirty="0">
                    <a:latin typeface="Calibri Light (En-têtes)"/>
                  </a:rPr>
                  <a:t>Préciser que </a:t>
                </a:r>
                <a:r>
                  <a:rPr lang="fr-FR" sz="1200" i="0">
                    <a:latin typeface="Cambria Math" panose="02040503050406030204" pitchFamily="18" charset="0"/>
                  </a:rPr>
                  <a:t>𝒟_𝐾𝐿 (Pr⁡[𝑉│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𝒕</a:t>
                </a:r>
                <a:r>
                  <a:rPr lang="fr-FR" sz="1200" b="0" i="0">
                    <a:latin typeface="Cambria Math" panose="02040503050406030204" pitchFamily="18" charset="0"/>
                  </a:rPr>
                  <a:t>_𝑖</a:t>
                </a:r>
                <a:r>
                  <a:rPr lang="fr-FR" sz="1200" i="0">
                    <a:latin typeface="Cambria Math" panose="02040503050406030204" pitchFamily="18" charset="0"/>
                  </a:rPr>
                  <a:t>,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𝑦_𝑖</a:t>
                </a:r>
                <a:r>
                  <a:rPr lang="fr-FR" sz="1200" i="0">
                    <a:latin typeface="Cambria Math" panose="02040503050406030204" pitchFamily="18" charset="0"/>
                  </a:rPr>
                  <a:t>, Θ] ||Pr⁡[𝑉] )</a:t>
                </a:r>
                <a:r>
                  <a:rPr lang="fr-FR" sz="1200" b="1" dirty="0">
                    <a:latin typeface="Calibri Light (En-têtes)"/>
                  </a:rPr>
                  <a:t> quantifie l’erreur sur la caractérisation</a:t>
                </a:r>
                <a:r>
                  <a:rPr lang="fr-FR" sz="1200" b="1" baseline="0" dirty="0">
                    <a:latin typeface="Calibri Light (En-têtes)"/>
                  </a:rPr>
                  <a:t> du bruit tel que ça vaut 0 si le bruit est parfaitement caractérisé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baseline="0" dirty="0">
                    <a:latin typeface="Calibri Light (En-têtes)"/>
                  </a:rPr>
                  <a:t>Préciser que </a:t>
                </a:r>
                <a:r>
                  <a:rPr lang="fr-FR" sz="1200" b="1" i="0">
                    <a:latin typeface="Cambria Math" panose="02040503050406030204" pitchFamily="18" charset="0"/>
                  </a:rPr>
                  <a:t>−</a:t>
                </a:r>
                <a:r>
                  <a:rPr lang="fr-FR" sz="1200" i="0">
                    <a:latin typeface="Cambria Math" panose="02040503050406030204" pitchFamily="18" charset="0"/>
                  </a:rPr>
                  <a:t>1</a:t>
                </a:r>
                <a:r>
                  <a:rPr lang="fr-FR" sz="1200" b="0" i="0">
                    <a:latin typeface="Cambria Math" panose="02040503050406030204" pitchFamily="18" charset="0"/>
                  </a:rPr>
                  <a:t>/2  log⁡(2𝜋⋅∑_(𝑗=0)^(𝐷−1)▒(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𝒕</a:t>
                </a:r>
                <a:r>
                  <a:rPr lang="fr-FR" sz="1200" b="0" i="0">
                    <a:latin typeface="Cambria Math" panose="02040503050406030204" pitchFamily="18" charset="0"/>
                  </a:rPr>
                  <a:t>_𝑖 [𝑗]−1/𝑁_𝑣  ∑_(ℎ=0)^(𝑁_𝑣−1)</a:t>
                </a:r>
                <a:r>
                  <a:rPr lang="fr-FR" sz="1200" b="0" i="0" dirty="0">
                    <a:latin typeface="Cambria Math" panose="02040503050406030204" pitchFamily="18" charset="0"/>
                  </a:rPr>
                  <a:t>▒</a:t>
                </a:r>
                <a:r>
                  <a:rPr lang="fr-FR" sz="1200" b="0" i="0">
                    <a:latin typeface="Cambria Math" panose="02040503050406030204" pitchFamily="18" charset="0"/>
                  </a:rPr>
                  <a:t>〖</a:t>
                </a:r>
                <a:r>
                  <a:rPr lang="fr-FR" sz="1200" b="1" i="0" dirty="0">
                    <a:latin typeface="Cambria Math" panose="02040503050406030204" pitchFamily="18" charset="0"/>
                  </a:rPr>
                  <a:t>𝒕 ̃</a:t>
                </a:r>
                <a:r>
                  <a:rPr lang="fr-FR" sz="1200" b="0" i="0" dirty="0">
                    <a:latin typeface="Cambria Math" panose="02040503050406030204" pitchFamily="18" charset="0"/>
                  </a:rPr>
                  <a:t>_ℎ [𝑗] </a:t>
                </a:r>
                <a:r>
                  <a:rPr lang="fr-FR" sz="1200" b="0" i="0">
                    <a:latin typeface="Cambria Math" panose="02040503050406030204" pitchFamily="18" charset="0"/>
                  </a:rPr>
                  <a:t>〗</a:t>
                </a:r>
                <a:r>
                  <a:rPr lang="fr-FR" sz="1200" b="0" i="0" dirty="0">
                    <a:latin typeface="Cambria Math" panose="02040503050406030204" pitchFamily="18" charset="0"/>
                  </a:rPr>
                  <a:t>)</a:t>
                </a:r>
                <a:r>
                  <a:rPr lang="fr-FR" sz="1200" b="0" i="0">
                    <a:latin typeface="Cambria Math" panose="02040503050406030204" pitchFamily="18" charset="0"/>
                  </a:rPr>
                  <a:t>^2 )−1/2</a:t>
                </a:r>
                <a:r>
                  <a:rPr lang="fr-FR" sz="1200" b="1" dirty="0">
                    <a:latin typeface="Calibri Light (En-têtes)"/>
                  </a:rPr>
                  <a:t> quantifie </a:t>
                </a:r>
                <a:r>
                  <a:rPr lang="fr-FR" sz="1200" b="1" baseline="0" dirty="0">
                    <a:latin typeface="Calibri Light (En-têtes)"/>
                  </a:rPr>
                  <a:t>la distance entre chaque nouvelle trace </a:t>
                </a:r>
                <a:r>
                  <a:rPr lang="fr-FR" sz="1200" b="1" i="0" baseline="0">
                    <a:latin typeface="Cambria Math" panose="02040503050406030204" pitchFamily="18" charset="0"/>
                  </a:rPr>
                  <a:t>𝒕 ̃</a:t>
                </a:r>
                <a:r>
                  <a:rPr lang="fr-FR" sz="1200" b="1" dirty="0">
                    <a:latin typeface="Calibri Light (En-têtes)"/>
                  </a:rPr>
                  <a:t> et la trace réelle 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𝒕</a:t>
                </a:r>
                <a:r>
                  <a:rPr lang="fr-FR" sz="1200" b="1" dirty="0">
                    <a:latin typeface="Calibri Light (En-têtes)"/>
                  </a:rPr>
                  <a:t> tel qu’on peut générer</a:t>
                </a:r>
                <a:r>
                  <a:rPr lang="fr-FR" sz="1200" b="1" baseline="0" dirty="0">
                    <a:latin typeface="Calibri Light (En-têtes)"/>
                  </a:rPr>
                  <a:t> autant de nouvelle trace que l’on souhaite à partir de notre échantillonneur. Ainsi, accroître </a:t>
                </a:r>
                <a:r>
                  <a:rPr lang="fr-FR" sz="1200" b="1" i="0" baseline="0">
                    <a:latin typeface="Cambria Math" panose="02040503050406030204" pitchFamily="18" charset="0"/>
                  </a:rPr>
                  <a:t>𝑵_𝒗</a:t>
                </a:r>
                <a:r>
                  <a:rPr lang="fr-FR" sz="1200" b="1" dirty="0">
                    <a:latin typeface="Calibri Light (En-têtes)"/>
                  </a:rPr>
                  <a:t> permet</a:t>
                </a:r>
                <a:r>
                  <a:rPr lang="fr-FR" sz="1200" b="1" baseline="0" dirty="0">
                    <a:latin typeface="Calibri Light (En-têtes)"/>
                  </a:rPr>
                  <a:t> d’avoir une meilleur confiance dans les résultats obtenus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baseline="0" dirty="0">
                    <a:latin typeface="Calibri Light (En-têtes)"/>
                  </a:rPr>
                  <a:t>(encadré vert) Si la phase d’apprentissage a été mené correctement, ce terme doit être minimal lorsque la relation </a:t>
                </a:r>
                <a:r>
                  <a:rPr lang="fr-FR" sz="1200" b="1" i="0" baseline="0">
                    <a:latin typeface="Cambria Math" panose="02040503050406030204" pitchFamily="18" charset="0"/>
                  </a:rPr>
                  <a:t>𝒌=𝒌^∗</a:t>
                </a:r>
                <a:r>
                  <a:rPr lang="fr-FR" sz="1200" b="1" dirty="0">
                    <a:latin typeface="Calibri Light (En-têtes)"/>
                  </a:rPr>
                  <a:t> est observée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5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616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20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512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304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19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070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1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3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80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93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8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6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3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6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62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41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62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36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2D45-56F0-4CC8-8D09-3846AB79EE34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3049-5BF6-49EF-A573-B2C70981639D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3501-E604-4E79-9082-28BD3AB2E427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B91-1AE3-422F-931B-289DCE780BC5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111B-5996-4D6A-9B6B-DB3CBBECC272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91FB-07C4-4620-96C5-7854DB86AFC9}" type="datetime1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0F6-0BC7-4270-A685-507152514B52}" type="datetime1">
              <a:rPr lang="fr-FR" smtClean="0"/>
              <a:t>26/06/2022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DED5-35F5-4562-BBCF-4F50A3C59B83}" type="datetime1">
              <a:rPr lang="fr-FR" smtClean="0"/>
              <a:t>26/06/2022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FEC7-6936-4E86-B37F-733C135610F0}" type="datetime1">
              <a:rPr lang="fr-FR" smtClean="0"/>
              <a:t>26/06/2022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91A-4EEB-4F7B-A8A5-C17CFA785890}" type="datetime1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4772-79C3-4629-AA63-1848FAECA933}" type="datetime1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8A20-605E-41EF-9474-42FD31AFB60A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8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5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34" Type="http://schemas.openxmlformats.org/officeDocument/2006/relationships/image" Target="../media/image36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161.png"/><Relationship Id="rId33" Type="http://schemas.openxmlformats.org/officeDocument/2006/relationships/image" Target="../media/image35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31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49.xml"/><Relationship Id="rId32" Type="http://schemas.openxmlformats.org/officeDocument/2006/relationships/image" Target="../media/image34.png"/><Relationship Id="rId37" Type="http://schemas.openxmlformats.org/officeDocument/2006/relationships/image" Target="../media/image10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notesSlide" Target="../notesSlides/notesSlide10.xml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33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170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6.png"/><Relationship Id="rId39" Type="http://schemas.openxmlformats.org/officeDocument/2006/relationships/image" Target="../media/image42.png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image" Target="../media/image50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image" Target="../media/image41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7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notesSlide" Target="../notesSlides/notesSlide11.xml"/><Relationship Id="rId32" Type="http://schemas.openxmlformats.org/officeDocument/2006/relationships/image" Target="../media/image39.png"/><Relationship Id="rId37" Type="http://schemas.openxmlformats.org/officeDocument/2006/relationships/image" Target="../media/image4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slideLayout" Target="../slideLayouts/slideLayout5.xml"/><Relationship Id="rId28" Type="http://schemas.openxmlformats.org/officeDocument/2006/relationships/image" Target="../media/image47.png"/><Relationship Id="rId36" Type="http://schemas.openxmlformats.org/officeDocument/2006/relationships/image" Target="../media/image51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37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71.xml"/><Relationship Id="rId30" Type="http://schemas.openxmlformats.org/officeDocument/2006/relationships/image" Target="../media/image48.png"/><Relationship Id="rId35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43.png"/><Relationship Id="rId3" Type="http://schemas.openxmlformats.org/officeDocument/2006/relationships/tags" Target="../tags/tag88.xml"/><Relationship Id="rId21" Type="http://schemas.openxmlformats.org/officeDocument/2006/relationships/image" Target="../media/image45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tags" Target="../tags/tag87.xml"/><Relationship Id="rId16" Type="http://schemas.openxmlformats.org/officeDocument/2006/relationships/notesSlide" Target="../notesSlides/notesSlide12.xml"/><Relationship Id="rId20" Type="http://schemas.openxmlformats.org/officeDocument/2006/relationships/image" Target="../media/image44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37.png"/><Relationship Id="rId5" Type="http://schemas.openxmlformats.org/officeDocument/2006/relationships/tags" Target="../tags/tag90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49.png"/><Relationship Id="rId10" Type="http://schemas.openxmlformats.org/officeDocument/2006/relationships/tags" Target="../tags/tag95.xml"/><Relationship Id="rId19" Type="http://schemas.openxmlformats.org/officeDocument/2006/relationships/image" Target="../media/image10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45.png"/><Relationship Id="rId3" Type="http://schemas.openxmlformats.org/officeDocument/2006/relationships/tags" Target="../tags/tag102.xml"/><Relationship Id="rId21" Type="http://schemas.openxmlformats.org/officeDocument/2006/relationships/tags" Target="../tags/tag108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slideLayout" Target="../slideLayouts/slideLayout5.xml"/><Relationship Id="rId25" Type="http://schemas.openxmlformats.org/officeDocument/2006/relationships/image" Target="../media/image52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image" Target="../media/image420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30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20.png"/><Relationship Id="rId10" Type="http://schemas.openxmlformats.org/officeDocument/2006/relationships/tags" Target="../tags/tag109.xml"/><Relationship Id="rId19" Type="http://schemas.openxmlformats.org/officeDocument/2006/relationships/tags" Target="../tags/tag10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58.png"/><Relationship Id="rId27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image" Target="../media/image54.png"/><Relationship Id="rId26" Type="http://schemas.openxmlformats.org/officeDocument/2006/relationships/image" Target="../media/image61.png"/><Relationship Id="rId3" Type="http://schemas.openxmlformats.org/officeDocument/2006/relationships/tags" Target="../tags/tag118.xml"/><Relationship Id="rId21" Type="http://schemas.openxmlformats.org/officeDocument/2006/relationships/image" Target="../media/image56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image" Target="../media/image53.png"/><Relationship Id="rId25" Type="http://schemas.openxmlformats.org/officeDocument/2006/relationships/image" Target="../media/image21.gif"/><Relationship Id="rId2" Type="http://schemas.openxmlformats.org/officeDocument/2006/relationships/tags" Target="../tags/tag117.xml"/><Relationship Id="rId16" Type="http://schemas.openxmlformats.org/officeDocument/2006/relationships/notesSlide" Target="../notesSlides/notesSlide14.xml"/><Relationship Id="rId20" Type="http://schemas.openxmlformats.org/officeDocument/2006/relationships/image" Target="../media/image55.png"/><Relationship Id="rId29" Type="http://schemas.openxmlformats.org/officeDocument/2006/relationships/tags" Target="../tags/tag129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60.png"/><Relationship Id="rId5" Type="http://schemas.openxmlformats.org/officeDocument/2006/relationships/tags" Target="../tags/tag120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59.png"/><Relationship Id="rId28" Type="http://schemas.openxmlformats.org/officeDocument/2006/relationships/image" Target="../media/image430.png"/><Relationship Id="rId10" Type="http://schemas.openxmlformats.org/officeDocument/2006/relationships/tags" Target="../tags/tag125.xml"/><Relationship Id="rId19" Type="http://schemas.openxmlformats.org/officeDocument/2006/relationships/image" Target="../media/image10.png"/><Relationship Id="rId31" Type="http://schemas.openxmlformats.org/officeDocument/2006/relationships/image" Target="../media/image62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image" Target="../media/image57.png"/><Relationship Id="rId27" Type="http://schemas.openxmlformats.org/officeDocument/2006/relationships/tags" Target="../tags/tag128.xml"/><Relationship Id="rId30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6.png"/><Relationship Id="rId3" Type="http://schemas.openxmlformats.org/officeDocument/2006/relationships/tags" Target="../tags/tag132.xml"/><Relationship Id="rId7" Type="http://schemas.openxmlformats.org/officeDocument/2006/relationships/tags" Target="../tags/tag138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34.xml"/><Relationship Id="rId15" Type="http://schemas.openxmlformats.org/officeDocument/2006/relationships/image" Target="../media/image37.png"/><Relationship Id="rId10" Type="http://schemas.openxmlformats.org/officeDocument/2006/relationships/tags" Target="../tags/tag141.xml"/><Relationship Id="rId4" Type="http://schemas.openxmlformats.org/officeDocument/2006/relationships/tags" Target="../tags/tag133.xml"/><Relationship Id="rId9" Type="http://schemas.openxmlformats.org/officeDocument/2006/relationships/tags" Target="../tags/tag140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image" Target="../media/image64.png"/><Relationship Id="rId26" Type="http://schemas.openxmlformats.org/officeDocument/2006/relationships/image" Target="../media/image97.png"/><Relationship Id="rId3" Type="http://schemas.openxmlformats.org/officeDocument/2006/relationships/tags" Target="../tags/tag144.xml"/><Relationship Id="rId21" Type="http://schemas.openxmlformats.org/officeDocument/2006/relationships/image" Target="../media/image72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63.png"/><Relationship Id="rId25" Type="http://schemas.openxmlformats.org/officeDocument/2006/relationships/tags" Target="../tags/tag154.xml"/><Relationship Id="rId2" Type="http://schemas.openxmlformats.org/officeDocument/2006/relationships/tags" Target="../tags/tag143.xml"/><Relationship Id="rId16" Type="http://schemas.openxmlformats.org/officeDocument/2006/relationships/notesSlide" Target="../notesSlides/notesSlide16.xml"/><Relationship Id="rId20" Type="http://schemas.openxmlformats.org/officeDocument/2006/relationships/tags" Target="../tags/tag147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66.png"/><Relationship Id="rId5" Type="http://schemas.openxmlformats.org/officeDocument/2006/relationships/tags" Target="../tags/tag146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73.png"/><Relationship Id="rId28" Type="http://schemas.openxmlformats.org/officeDocument/2006/relationships/image" Target="../media/image98.png"/><Relationship Id="rId10" Type="http://schemas.openxmlformats.org/officeDocument/2006/relationships/tags" Target="../tags/tag151.xml"/><Relationship Id="rId19" Type="http://schemas.openxmlformats.org/officeDocument/2006/relationships/image" Target="../media/image65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52.xml"/><Relationship Id="rId27" Type="http://schemas.openxmlformats.org/officeDocument/2006/relationships/tags" Target="../tags/tag15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37.png"/><Relationship Id="rId18" Type="http://schemas.openxmlformats.org/officeDocument/2006/relationships/image" Target="../media/image77.png"/><Relationship Id="rId26" Type="http://schemas.openxmlformats.org/officeDocument/2006/relationships/image" Target="../media/image10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79.png"/><Relationship Id="rId7" Type="http://schemas.openxmlformats.org/officeDocument/2006/relationships/image" Target="../media/image730.png"/><Relationship Id="rId12" Type="http://schemas.openxmlformats.org/officeDocument/2006/relationships/image" Target="../media/image6.png"/><Relationship Id="rId17" Type="http://schemas.openxmlformats.org/officeDocument/2006/relationships/image" Target="../media/image76.png"/><Relationship Id="rId25" Type="http://schemas.openxmlformats.org/officeDocument/2006/relationships/image" Target="../media/image21.gi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5.png"/><Relationship Id="rId20" Type="http://schemas.openxmlformats.org/officeDocument/2006/relationships/image" Target="../media/image56.png"/><Relationship Id="rId1" Type="http://schemas.openxmlformats.org/officeDocument/2006/relationships/tags" Target="../tags/tag156.xml"/><Relationship Id="rId6" Type="http://schemas.openxmlformats.org/officeDocument/2006/relationships/image" Target="../media/image720.png"/><Relationship Id="rId11" Type="http://schemas.openxmlformats.org/officeDocument/2006/relationships/image" Target="../media/image70.png"/><Relationship Id="rId24" Type="http://schemas.openxmlformats.org/officeDocument/2006/relationships/image" Target="../media/image82.png"/><Relationship Id="rId5" Type="http://schemas.openxmlformats.org/officeDocument/2006/relationships/image" Target="../media/image710.png"/><Relationship Id="rId15" Type="http://schemas.openxmlformats.org/officeDocument/2006/relationships/image" Target="../media/image74.png"/><Relationship Id="rId23" Type="http://schemas.openxmlformats.org/officeDocument/2006/relationships/image" Target="../media/image81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700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Relationship Id="rId22" Type="http://schemas.openxmlformats.org/officeDocument/2006/relationships/image" Target="../media/image80.png"/><Relationship Id="rId27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slideLayout" Target="../slideLayouts/slideLayout5.xml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34" Type="http://schemas.openxmlformats.org/officeDocument/2006/relationships/image" Target="../media/image86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tags" Target="../tags/tag184.xml"/><Relationship Id="rId33" Type="http://schemas.openxmlformats.org/officeDocument/2006/relationships/image" Target="../media/image49.sv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image" Target="../media/image84.png"/><Relationship Id="rId1" Type="http://schemas.openxmlformats.org/officeDocument/2006/relationships/tags" Target="../tags/tag158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image" Target="../media/image85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image" Target="../media/image61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37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notesSlide" Target="../notesSlides/notesSlide18.xml"/><Relationship Id="rId30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image" Target="../media/image37.png"/><Relationship Id="rId26" Type="http://schemas.openxmlformats.org/officeDocument/2006/relationships/image" Target="../media/image102.png"/><Relationship Id="rId3" Type="http://schemas.openxmlformats.org/officeDocument/2006/relationships/tags" Target="../tags/tag187.xml"/><Relationship Id="rId21" Type="http://schemas.openxmlformats.org/officeDocument/2006/relationships/image" Target="../media/image91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image" Target="../media/image45.png"/><Relationship Id="rId25" Type="http://schemas.openxmlformats.org/officeDocument/2006/relationships/image" Target="../media/image101.png"/><Relationship Id="rId2" Type="http://schemas.openxmlformats.org/officeDocument/2006/relationships/tags" Target="../tags/tag186.xml"/><Relationship Id="rId16" Type="http://schemas.openxmlformats.org/officeDocument/2006/relationships/image" Target="../media/image10.png"/><Relationship Id="rId20" Type="http://schemas.openxmlformats.org/officeDocument/2006/relationships/tags" Target="../tags/tag190.xml"/><Relationship Id="rId29" Type="http://schemas.openxmlformats.org/officeDocument/2006/relationships/image" Target="../media/image84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44.png"/><Relationship Id="rId5" Type="http://schemas.openxmlformats.org/officeDocument/2006/relationships/tags" Target="../tags/tag189.xml"/><Relationship Id="rId15" Type="http://schemas.openxmlformats.org/officeDocument/2006/relationships/notesSlide" Target="../notesSlides/notesSlide19.xml"/><Relationship Id="rId23" Type="http://schemas.openxmlformats.org/officeDocument/2006/relationships/image" Target="../media/image100.png"/><Relationship Id="rId28" Type="http://schemas.openxmlformats.org/officeDocument/2006/relationships/image" Target="../media/image103.png"/><Relationship Id="rId10" Type="http://schemas.openxmlformats.org/officeDocument/2006/relationships/tags" Target="../tags/tag194.xml"/><Relationship Id="rId19" Type="http://schemas.openxmlformats.org/officeDocument/2006/relationships/image" Target="../media/image38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slideLayout" Target="../slideLayouts/slideLayout5.xml"/><Relationship Id="rId22" Type="http://schemas.openxmlformats.org/officeDocument/2006/relationships/tags" Target="../tags/tag191.xml"/><Relationship Id="rId27" Type="http://schemas.openxmlformats.org/officeDocument/2006/relationships/image" Target="../media/image21.gif"/><Relationship Id="rId30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08.xml"/><Relationship Id="rId3" Type="http://schemas.openxmlformats.org/officeDocument/2006/relationships/tags" Target="../tags/tag200.xml"/><Relationship Id="rId21" Type="http://schemas.openxmlformats.org/officeDocument/2006/relationships/slideLayout" Target="../slideLayouts/slideLayout5.xml"/><Relationship Id="rId34" Type="http://schemas.openxmlformats.org/officeDocument/2006/relationships/tags" Target="../tags/tag214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image" Target="../media/image87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image" Target="../media/image107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07.xml"/><Relationship Id="rId32" Type="http://schemas.openxmlformats.org/officeDocument/2006/relationships/tags" Target="../tags/tag213.xml"/><Relationship Id="rId37" Type="http://schemas.openxmlformats.org/officeDocument/2006/relationships/image" Target="../media/image111.png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image" Target="../media/image37.png"/><Relationship Id="rId28" Type="http://schemas.openxmlformats.org/officeDocument/2006/relationships/tags" Target="../tags/tag209.xml"/><Relationship Id="rId36" Type="http://schemas.openxmlformats.org/officeDocument/2006/relationships/tags" Target="../tags/tag216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image" Target="../media/image108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106.png"/><Relationship Id="rId30" Type="http://schemas.openxmlformats.org/officeDocument/2006/relationships/tags" Target="../tags/tag210.xml"/><Relationship Id="rId35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image" Target="../media/image800.png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tags" Target="../tags/tag230.xml"/><Relationship Id="rId42" Type="http://schemas.openxmlformats.org/officeDocument/2006/relationships/tags" Target="../tags/tag236.xml"/><Relationship Id="rId47" Type="http://schemas.openxmlformats.org/officeDocument/2006/relationships/image" Target="../media/image860.png"/><Relationship Id="rId50" Type="http://schemas.openxmlformats.org/officeDocument/2006/relationships/image" Target="../media/image115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8" Type="http://schemas.openxmlformats.org/officeDocument/2006/relationships/tags" Target="../tags/tag232.xml"/><Relationship Id="rId46" Type="http://schemas.openxmlformats.org/officeDocument/2006/relationships/tags" Target="../tags/tag238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image" Target="../media/image88.png"/><Relationship Id="rId41" Type="http://schemas.openxmlformats.org/officeDocument/2006/relationships/image" Target="../media/image810.png"/><Relationship Id="rId54" Type="http://schemas.openxmlformats.org/officeDocument/2006/relationships/image" Target="../media/image94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7" Type="http://schemas.openxmlformats.org/officeDocument/2006/relationships/image" Target="../media/image790.png"/><Relationship Id="rId40" Type="http://schemas.openxmlformats.org/officeDocument/2006/relationships/tags" Target="../tags/tag233.xml"/><Relationship Id="rId45" Type="http://schemas.openxmlformats.org/officeDocument/2006/relationships/image" Target="../media/image830.png"/><Relationship Id="rId53" Type="http://schemas.openxmlformats.org/officeDocument/2006/relationships/tags" Target="../tags/tag242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notesSlide" Target="../notesSlides/notesSlide21.xml"/><Relationship Id="rId36" Type="http://schemas.openxmlformats.org/officeDocument/2006/relationships/tags" Target="../tags/tag231.xml"/><Relationship Id="rId49" Type="http://schemas.openxmlformats.org/officeDocument/2006/relationships/tags" Target="../tags/tag240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image" Target="../media/image37.png"/><Relationship Id="rId44" Type="http://schemas.openxmlformats.org/officeDocument/2006/relationships/tags" Target="../tags/tag237.xml"/><Relationship Id="rId52" Type="http://schemas.openxmlformats.org/officeDocument/2006/relationships/image" Target="../media/image116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89.png"/><Relationship Id="rId35" Type="http://schemas.openxmlformats.org/officeDocument/2006/relationships/image" Target="../media/image780.png"/><Relationship Id="rId43" Type="http://schemas.openxmlformats.org/officeDocument/2006/relationships/image" Target="../media/image114.png"/><Relationship Id="rId48" Type="http://schemas.openxmlformats.org/officeDocument/2006/relationships/image" Target="../media/image87.png"/><Relationship Id="rId8" Type="http://schemas.openxmlformats.org/officeDocument/2006/relationships/tags" Target="../tags/tag226.xml"/><Relationship Id="rId51" Type="http://schemas.openxmlformats.org/officeDocument/2006/relationships/tags" Target="../tags/tag24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9" Type="http://schemas.openxmlformats.org/officeDocument/2006/relationships/image" Target="../media/image118.png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42" Type="http://schemas.openxmlformats.org/officeDocument/2006/relationships/tags" Target="../tags/tag249.xml"/><Relationship Id="rId47" Type="http://schemas.openxmlformats.org/officeDocument/2006/relationships/image" Target="../media/image122.png"/><Relationship Id="rId50" Type="http://schemas.openxmlformats.org/officeDocument/2006/relationships/image" Target="../media/image10.png"/><Relationship Id="rId55" Type="http://schemas.openxmlformats.org/officeDocument/2006/relationships/image" Target="../media/image124.png"/><Relationship Id="rId63" Type="http://schemas.openxmlformats.org/officeDocument/2006/relationships/image" Target="../media/image1030.png"/><Relationship Id="rId68" Type="http://schemas.openxmlformats.org/officeDocument/2006/relationships/tags" Target="../tags/tag278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9" Type="http://schemas.openxmlformats.org/officeDocument/2006/relationships/tags" Target="../tags/tag273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notesSlide" Target="../notesSlides/notesSlide22.xml"/><Relationship Id="rId40" Type="http://schemas.openxmlformats.org/officeDocument/2006/relationships/tags" Target="../tags/tag248.xml"/><Relationship Id="rId45" Type="http://schemas.openxmlformats.org/officeDocument/2006/relationships/image" Target="../media/image121.png"/><Relationship Id="rId53" Type="http://schemas.openxmlformats.org/officeDocument/2006/relationships/image" Target="../media/image980.png"/><Relationship Id="rId58" Type="http://schemas.openxmlformats.org/officeDocument/2006/relationships/tags" Target="../tags/tag269.xml"/><Relationship Id="rId66" Type="http://schemas.openxmlformats.org/officeDocument/2006/relationships/tags" Target="../tags/tag27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slideLayout" Target="../slideLayouts/slideLayout5.xml"/><Relationship Id="rId49" Type="http://schemas.openxmlformats.org/officeDocument/2006/relationships/image" Target="../media/image123.png"/><Relationship Id="rId57" Type="http://schemas.openxmlformats.org/officeDocument/2006/relationships/image" Target="../media/image125.png"/><Relationship Id="rId61" Type="http://schemas.openxmlformats.org/officeDocument/2006/relationships/image" Target="../media/image1020.png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4" Type="http://schemas.openxmlformats.org/officeDocument/2006/relationships/tags" Target="../tags/tag250.xml"/><Relationship Id="rId52" Type="http://schemas.openxmlformats.org/officeDocument/2006/relationships/tags" Target="../tags/tag263.xml"/><Relationship Id="rId60" Type="http://schemas.openxmlformats.org/officeDocument/2006/relationships/tags" Target="../tags/tag272.xml"/><Relationship Id="rId65" Type="http://schemas.openxmlformats.org/officeDocument/2006/relationships/image" Target="../media/image1050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Relationship Id="rId43" Type="http://schemas.openxmlformats.org/officeDocument/2006/relationships/image" Target="../media/image120.png"/><Relationship Id="rId48" Type="http://schemas.openxmlformats.org/officeDocument/2006/relationships/tags" Target="../tags/tag252.xml"/><Relationship Id="rId56" Type="http://schemas.openxmlformats.org/officeDocument/2006/relationships/tags" Target="../tags/tag268.xml"/><Relationship Id="rId64" Type="http://schemas.openxmlformats.org/officeDocument/2006/relationships/tags" Target="../tags/tag274.xml"/><Relationship Id="rId69" Type="http://schemas.openxmlformats.org/officeDocument/2006/relationships/image" Target="../media/image126.png"/><Relationship Id="rId8" Type="http://schemas.openxmlformats.org/officeDocument/2006/relationships/tags" Target="../tags/tag252.xml"/><Relationship Id="rId51" Type="http://schemas.openxmlformats.org/officeDocument/2006/relationships/image" Target="../media/image37.png"/><Relationship Id="rId3" Type="http://schemas.openxmlformats.org/officeDocument/2006/relationships/tags" Target="../tags/tag247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38" Type="http://schemas.openxmlformats.org/officeDocument/2006/relationships/tags" Target="../tags/tag247.xml"/><Relationship Id="rId46" Type="http://schemas.openxmlformats.org/officeDocument/2006/relationships/tags" Target="../tags/tag251.xml"/><Relationship Id="rId59" Type="http://schemas.openxmlformats.org/officeDocument/2006/relationships/image" Target="../media/image1010.png"/><Relationship Id="rId67" Type="http://schemas.openxmlformats.org/officeDocument/2006/relationships/image" Target="../media/image1060.png"/><Relationship Id="rId20" Type="http://schemas.openxmlformats.org/officeDocument/2006/relationships/tags" Target="../tags/tag264.xml"/><Relationship Id="rId41" Type="http://schemas.openxmlformats.org/officeDocument/2006/relationships/image" Target="../media/image119.png"/><Relationship Id="rId54" Type="http://schemas.openxmlformats.org/officeDocument/2006/relationships/tags" Target="../tags/tag267.xml"/><Relationship Id="rId62" Type="http://schemas.openxmlformats.org/officeDocument/2006/relationships/tags" Target="../tags/tag273.xml"/><Relationship Id="rId70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9" Type="http://schemas.openxmlformats.org/officeDocument/2006/relationships/image" Target="../media/image37.png"/><Relationship Id="rId21" Type="http://schemas.openxmlformats.org/officeDocument/2006/relationships/tags" Target="../tags/tag300.xml"/><Relationship Id="rId34" Type="http://schemas.openxmlformats.org/officeDocument/2006/relationships/tags" Target="../tags/tag313.xml"/><Relationship Id="rId42" Type="http://schemas.openxmlformats.org/officeDocument/2006/relationships/tags" Target="../tags/tag300.xml"/><Relationship Id="rId47" Type="http://schemas.openxmlformats.org/officeDocument/2006/relationships/image" Target="../media/image130.png"/><Relationship Id="rId50" Type="http://schemas.openxmlformats.org/officeDocument/2006/relationships/tags" Target="../tags/tag306.xml"/><Relationship Id="rId55" Type="http://schemas.openxmlformats.org/officeDocument/2006/relationships/tags" Target="../tags/tag309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tags" Target="../tags/tag312.xml"/><Relationship Id="rId38" Type="http://schemas.openxmlformats.org/officeDocument/2006/relationships/image" Target="../media/image61.png"/><Relationship Id="rId46" Type="http://schemas.openxmlformats.org/officeDocument/2006/relationships/tags" Target="../tags/tag302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tags" Target="../tags/tag308.xml"/><Relationship Id="rId41" Type="http://schemas.openxmlformats.org/officeDocument/2006/relationships/image" Target="../media/image127.png"/><Relationship Id="rId54" Type="http://schemas.openxmlformats.org/officeDocument/2006/relationships/image" Target="../media/image87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37" Type="http://schemas.openxmlformats.org/officeDocument/2006/relationships/image" Target="../media/image84.png"/><Relationship Id="rId40" Type="http://schemas.openxmlformats.org/officeDocument/2006/relationships/tags" Target="../tags/tag299.xml"/><Relationship Id="rId45" Type="http://schemas.openxmlformats.org/officeDocument/2006/relationships/image" Target="../media/image129.png"/><Relationship Id="rId53" Type="http://schemas.openxmlformats.org/officeDocument/2006/relationships/image" Target="../media/image133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notesSlide" Target="../notesSlides/notesSlide23.xml"/><Relationship Id="rId49" Type="http://schemas.openxmlformats.org/officeDocument/2006/relationships/image" Target="../media/image131.png"/><Relationship Id="rId57" Type="http://schemas.openxmlformats.org/officeDocument/2006/relationships/image" Target="../media/image90.png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tags" Target="../tags/tag310.xml"/><Relationship Id="rId44" Type="http://schemas.openxmlformats.org/officeDocument/2006/relationships/tags" Target="../tags/tag301.xml"/><Relationship Id="rId52" Type="http://schemas.openxmlformats.org/officeDocument/2006/relationships/tags" Target="../tags/tag307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slideLayout" Target="../slideLayouts/slideLayout5.xml"/><Relationship Id="rId43" Type="http://schemas.openxmlformats.org/officeDocument/2006/relationships/image" Target="../media/image128.png"/><Relationship Id="rId48" Type="http://schemas.openxmlformats.org/officeDocument/2006/relationships/tags" Target="../tags/tag305.xml"/><Relationship Id="rId56" Type="http://schemas.openxmlformats.org/officeDocument/2006/relationships/image" Target="../media/image134.png"/><Relationship Id="rId8" Type="http://schemas.openxmlformats.org/officeDocument/2006/relationships/tags" Target="../tags/tag287.xml"/><Relationship Id="rId51" Type="http://schemas.openxmlformats.org/officeDocument/2006/relationships/image" Target="../media/image132.png"/><Relationship Id="rId3" Type="http://schemas.openxmlformats.org/officeDocument/2006/relationships/tags" Target="../tags/tag2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31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image" Target="../media/image92.png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image" Target="../media/image84.png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notesSlide" Target="../notesSlides/notesSlide25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slideLayout" Target="../slideLayouts/slideLayout5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hyperlink" Target="https://eprint.iacr.org/2022/232" TargetMode="External"/><Relationship Id="rId5" Type="http://schemas.openxmlformats.org/officeDocument/2006/relationships/tags" Target="../tags/tag353.xml"/><Relationship Id="rId10" Type="http://schemas.openxmlformats.org/officeDocument/2006/relationships/hyperlink" Target="https://eprint.iacr.org/2020/1293" TargetMode="External"/><Relationship Id="rId4" Type="http://schemas.openxmlformats.org/officeDocument/2006/relationships/tags" Target="../tags/tag352.xml"/><Relationship Id="rId9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tags" Target="../tags/tag359.xml"/><Relationship Id="rId3" Type="http://schemas.openxmlformats.org/officeDocument/2006/relationships/tags" Target="../tags/tag358.xml"/><Relationship Id="rId7" Type="http://schemas.openxmlformats.org/officeDocument/2006/relationships/tags" Target="../tags/tag357.xml"/><Relationship Id="rId12" Type="http://schemas.openxmlformats.org/officeDocument/2006/relationships/image" Target="../media/image187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notesSlide" Target="../notesSlides/notesSlide29.xml"/><Relationship Id="rId11" Type="http://schemas.openxmlformats.org/officeDocument/2006/relationships/image" Target="../media/image185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58.xml"/><Relationship Id="rId4" Type="http://schemas.openxmlformats.org/officeDocument/2006/relationships/tags" Target="../tags/tag359.xml"/><Relationship Id="rId9" Type="http://schemas.openxmlformats.org/officeDocument/2006/relationships/image" Target="../media/image184.png"/><Relationship Id="rId14" Type="http://schemas.openxmlformats.org/officeDocument/2006/relationships/image" Target="../media/image1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36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77.xml"/><Relationship Id="rId39" Type="http://schemas.openxmlformats.org/officeDocument/2006/relationships/image" Target="../media/image251.png"/><Relationship Id="rId3" Type="http://schemas.openxmlformats.org/officeDocument/2006/relationships/tags" Target="../tags/tag368.xml"/><Relationship Id="rId21" Type="http://schemas.openxmlformats.org/officeDocument/2006/relationships/slideLayout" Target="../slideLayouts/slideLayout5.xml"/><Relationship Id="rId34" Type="http://schemas.openxmlformats.org/officeDocument/2006/relationships/image" Target="../media/image144.png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image" Target="../media/image139.png"/><Relationship Id="rId33" Type="http://schemas.openxmlformats.org/officeDocument/2006/relationships/tags" Target="../tags/tag383.xml"/><Relationship Id="rId38" Type="http://schemas.openxmlformats.org/officeDocument/2006/relationships/image" Target="../media/image250.png"/><Relationship Id="rId2" Type="http://schemas.openxmlformats.org/officeDocument/2006/relationships/tags" Target="../tags/tag367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29" Type="http://schemas.openxmlformats.org/officeDocument/2006/relationships/tags" Target="../tags/tag380.xml"/><Relationship Id="rId1" Type="http://schemas.openxmlformats.org/officeDocument/2006/relationships/tags" Target="../tags/tag366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76.xml"/><Relationship Id="rId32" Type="http://schemas.openxmlformats.org/officeDocument/2006/relationships/image" Target="../media/image143.png"/><Relationship Id="rId37" Type="http://schemas.openxmlformats.org/officeDocument/2006/relationships/image" Target="../media/image249.png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image" Target="../media/image95.png"/><Relationship Id="rId28" Type="http://schemas.openxmlformats.org/officeDocument/2006/relationships/image" Target="../media/image96.png"/><Relationship Id="rId36" Type="http://schemas.openxmlformats.org/officeDocument/2006/relationships/image" Target="../media/image145.png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tags" Target="../tags/tag381.xml"/><Relationship Id="rId4" Type="http://schemas.openxmlformats.org/officeDocument/2006/relationships/tags" Target="../tags/tag369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notesSlide" Target="../notesSlides/notesSlide31.xml"/><Relationship Id="rId27" Type="http://schemas.openxmlformats.org/officeDocument/2006/relationships/image" Target="../media/image140.png"/><Relationship Id="rId30" Type="http://schemas.openxmlformats.org/officeDocument/2006/relationships/image" Target="../media/image142.png"/><Relationship Id="rId35" Type="http://schemas.openxmlformats.org/officeDocument/2006/relationships/tags" Target="../tags/tag384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418.xml"/><Relationship Id="rId117" Type="http://schemas.openxmlformats.org/officeDocument/2006/relationships/image" Target="../media/image138.png"/><Relationship Id="rId21" Type="http://schemas.openxmlformats.org/officeDocument/2006/relationships/tags" Target="../tags/tag413.xml"/><Relationship Id="rId42" Type="http://schemas.openxmlformats.org/officeDocument/2006/relationships/tags" Target="../tags/tag434.xml"/><Relationship Id="rId47" Type="http://schemas.openxmlformats.org/officeDocument/2006/relationships/tags" Target="../tags/tag439.xml"/><Relationship Id="rId63" Type="http://schemas.openxmlformats.org/officeDocument/2006/relationships/tags" Target="../tags/tag455.xml"/><Relationship Id="rId68" Type="http://schemas.openxmlformats.org/officeDocument/2006/relationships/tags" Target="../tags/tag460.xml"/><Relationship Id="rId84" Type="http://schemas.openxmlformats.org/officeDocument/2006/relationships/tags" Target="../tags/tag476.xml"/><Relationship Id="rId89" Type="http://schemas.openxmlformats.org/officeDocument/2006/relationships/image" Target="../media/image99.png"/><Relationship Id="rId112" Type="http://schemas.openxmlformats.org/officeDocument/2006/relationships/image" Target="../media/image2570.png"/><Relationship Id="rId133" Type="http://schemas.openxmlformats.org/officeDocument/2006/relationships/image" Target="../media/image168.png"/><Relationship Id="rId138" Type="http://schemas.openxmlformats.org/officeDocument/2006/relationships/image" Target="../media/image171.png"/><Relationship Id="rId16" Type="http://schemas.openxmlformats.org/officeDocument/2006/relationships/tags" Target="../tags/tag408.xml"/><Relationship Id="rId107" Type="http://schemas.openxmlformats.org/officeDocument/2006/relationships/image" Target="../media/image113.png"/><Relationship Id="rId11" Type="http://schemas.openxmlformats.org/officeDocument/2006/relationships/tags" Target="../tags/tag403.xml"/><Relationship Id="rId32" Type="http://schemas.openxmlformats.org/officeDocument/2006/relationships/tags" Target="../tags/tag424.xml"/><Relationship Id="rId37" Type="http://schemas.openxmlformats.org/officeDocument/2006/relationships/tags" Target="../tags/tag429.xml"/><Relationship Id="rId53" Type="http://schemas.openxmlformats.org/officeDocument/2006/relationships/tags" Target="../tags/tag445.xml"/><Relationship Id="rId58" Type="http://schemas.openxmlformats.org/officeDocument/2006/relationships/tags" Target="../tags/tag450.xml"/><Relationship Id="rId74" Type="http://schemas.openxmlformats.org/officeDocument/2006/relationships/tags" Target="../tags/tag466.xml"/><Relationship Id="rId79" Type="http://schemas.openxmlformats.org/officeDocument/2006/relationships/tags" Target="../tags/tag471.xml"/><Relationship Id="rId102" Type="http://schemas.openxmlformats.org/officeDocument/2006/relationships/image" Target="../media/image1160.png"/><Relationship Id="rId123" Type="http://schemas.openxmlformats.org/officeDocument/2006/relationships/image" Target="../media/image154.png"/><Relationship Id="rId128" Type="http://schemas.openxmlformats.org/officeDocument/2006/relationships/image" Target="../media/image275.png"/><Relationship Id="rId144" Type="http://schemas.openxmlformats.org/officeDocument/2006/relationships/tags" Target="../tags/tag470.xml"/><Relationship Id="rId149" Type="http://schemas.openxmlformats.org/officeDocument/2006/relationships/image" Target="../media/image1380.png"/><Relationship Id="rId5" Type="http://schemas.openxmlformats.org/officeDocument/2006/relationships/tags" Target="../tags/tag397.xml"/><Relationship Id="rId90" Type="http://schemas.openxmlformats.org/officeDocument/2006/relationships/image" Target="../media/image104.png"/><Relationship Id="rId95" Type="http://schemas.openxmlformats.org/officeDocument/2006/relationships/image" Target="../media/image151.png"/><Relationship Id="rId22" Type="http://schemas.openxmlformats.org/officeDocument/2006/relationships/tags" Target="../tags/tag414.xml"/><Relationship Id="rId27" Type="http://schemas.openxmlformats.org/officeDocument/2006/relationships/tags" Target="../tags/tag419.xml"/><Relationship Id="rId43" Type="http://schemas.openxmlformats.org/officeDocument/2006/relationships/tags" Target="../tags/tag435.xml"/><Relationship Id="rId48" Type="http://schemas.openxmlformats.org/officeDocument/2006/relationships/tags" Target="../tags/tag440.xml"/><Relationship Id="rId64" Type="http://schemas.openxmlformats.org/officeDocument/2006/relationships/tags" Target="../tags/tag456.xml"/><Relationship Id="rId69" Type="http://schemas.openxmlformats.org/officeDocument/2006/relationships/tags" Target="../tags/tag461.xml"/><Relationship Id="rId113" Type="http://schemas.openxmlformats.org/officeDocument/2006/relationships/tags" Target="../tags/tag432.xml"/><Relationship Id="rId118" Type="http://schemas.openxmlformats.org/officeDocument/2006/relationships/image" Target="../media/image141.png"/><Relationship Id="rId134" Type="http://schemas.openxmlformats.org/officeDocument/2006/relationships/image" Target="../media/image282.png"/><Relationship Id="rId139" Type="http://schemas.openxmlformats.org/officeDocument/2006/relationships/image" Target="../media/image294.png"/><Relationship Id="rId80" Type="http://schemas.openxmlformats.org/officeDocument/2006/relationships/tags" Target="../tags/tag472.xml"/><Relationship Id="rId85" Type="http://schemas.openxmlformats.org/officeDocument/2006/relationships/slideLayout" Target="../slideLayouts/slideLayout5.xml"/><Relationship Id="rId150" Type="http://schemas.openxmlformats.org/officeDocument/2006/relationships/tags" Target="../tags/tag475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5" Type="http://schemas.openxmlformats.org/officeDocument/2006/relationships/tags" Target="../tags/tag417.xml"/><Relationship Id="rId33" Type="http://schemas.openxmlformats.org/officeDocument/2006/relationships/tags" Target="../tags/tag425.xml"/><Relationship Id="rId38" Type="http://schemas.openxmlformats.org/officeDocument/2006/relationships/tags" Target="../tags/tag430.xml"/><Relationship Id="rId46" Type="http://schemas.openxmlformats.org/officeDocument/2006/relationships/tags" Target="../tags/tag438.xml"/><Relationship Id="rId59" Type="http://schemas.openxmlformats.org/officeDocument/2006/relationships/tags" Target="../tags/tag451.xml"/><Relationship Id="rId67" Type="http://schemas.openxmlformats.org/officeDocument/2006/relationships/tags" Target="../tags/tag459.xml"/><Relationship Id="rId103" Type="http://schemas.openxmlformats.org/officeDocument/2006/relationships/tags" Target="../tags/tag414.xml"/><Relationship Id="rId108" Type="http://schemas.openxmlformats.org/officeDocument/2006/relationships/image" Target="../media/image253.png"/><Relationship Id="rId116" Type="http://schemas.openxmlformats.org/officeDocument/2006/relationships/image" Target="../media/image137.png"/><Relationship Id="rId124" Type="http://schemas.openxmlformats.org/officeDocument/2006/relationships/image" Target="../media/image49.svg"/><Relationship Id="rId129" Type="http://schemas.openxmlformats.org/officeDocument/2006/relationships/image" Target="../media/image276.png"/><Relationship Id="rId137" Type="http://schemas.openxmlformats.org/officeDocument/2006/relationships/tags" Target="../tags/tag463.xml"/><Relationship Id="rId20" Type="http://schemas.openxmlformats.org/officeDocument/2006/relationships/tags" Target="../tags/tag412.xml"/><Relationship Id="rId41" Type="http://schemas.openxmlformats.org/officeDocument/2006/relationships/tags" Target="../tags/tag433.xml"/><Relationship Id="rId54" Type="http://schemas.openxmlformats.org/officeDocument/2006/relationships/tags" Target="../tags/tag446.xml"/><Relationship Id="rId62" Type="http://schemas.openxmlformats.org/officeDocument/2006/relationships/tags" Target="../tags/tag454.xml"/><Relationship Id="rId70" Type="http://schemas.openxmlformats.org/officeDocument/2006/relationships/tags" Target="../tags/tag462.xml"/><Relationship Id="rId75" Type="http://schemas.openxmlformats.org/officeDocument/2006/relationships/tags" Target="../tags/tag467.xml"/><Relationship Id="rId83" Type="http://schemas.openxmlformats.org/officeDocument/2006/relationships/tags" Target="../tags/tag475.xml"/><Relationship Id="rId88" Type="http://schemas.openxmlformats.org/officeDocument/2006/relationships/image" Target="../media/image146.png"/><Relationship Id="rId91" Type="http://schemas.openxmlformats.org/officeDocument/2006/relationships/tags" Target="../tags/tag400.xml"/><Relationship Id="rId96" Type="http://schemas.openxmlformats.org/officeDocument/2006/relationships/image" Target="../media/image21.gif"/><Relationship Id="rId111" Type="http://schemas.openxmlformats.org/officeDocument/2006/relationships/image" Target="../media/image2550.png"/><Relationship Id="rId132" Type="http://schemas.openxmlformats.org/officeDocument/2006/relationships/tags" Target="../tags/tag460.xml"/><Relationship Id="rId140" Type="http://schemas.openxmlformats.org/officeDocument/2006/relationships/tags" Target="../tags/tag465.xml"/><Relationship Id="rId145" Type="http://schemas.openxmlformats.org/officeDocument/2006/relationships/image" Target="../media/image1360.png"/><Relationship Id="rId1" Type="http://schemas.openxmlformats.org/officeDocument/2006/relationships/tags" Target="../tags/tag389.xml"/><Relationship Id="rId6" Type="http://schemas.openxmlformats.org/officeDocument/2006/relationships/tags" Target="../tags/tag398.xml"/><Relationship Id="rId15" Type="http://schemas.openxmlformats.org/officeDocument/2006/relationships/tags" Target="../tags/tag407.xml"/><Relationship Id="rId23" Type="http://schemas.openxmlformats.org/officeDocument/2006/relationships/tags" Target="../tags/tag415.xml"/><Relationship Id="rId28" Type="http://schemas.openxmlformats.org/officeDocument/2006/relationships/tags" Target="../tags/tag420.xml"/><Relationship Id="rId36" Type="http://schemas.openxmlformats.org/officeDocument/2006/relationships/tags" Target="../tags/tag428.xml"/><Relationship Id="rId49" Type="http://schemas.openxmlformats.org/officeDocument/2006/relationships/tags" Target="../tags/tag441.xml"/><Relationship Id="rId57" Type="http://schemas.openxmlformats.org/officeDocument/2006/relationships/tags" Target="../tags/tag449.xml"/><Relationship Id="rId106" Type="http://schemas.openxmlformats.org/officeDocument/2006/relationships/image" Target="../media/image1180.png"/><Relationship Id="rId114" Type="http://schemas.openxmlformats.org/officeDocument/2006/relationships/image" Target="../media/image156.png"/><Relationship Id="rId119" Type="http://schemas.openxmlformats.org/officeDocument/2006/relationships/image" Target="../media/image147.png"/><Relationship Id="rId127" Type="http://schemas.openxmlformats.org/officeDocument/2006/relationships/image" Target="../media/image274.png"/><Relationship Id="rId10" Type="http://schemas.openxmlformats.org/officeDocument/2006/relationships/tags" Target="../tags/tag402.xml"/><Relationship Id="rId31" Type="http://schemas.openxmlformats.org/officeDocument/2006/relationships/tags" Target="../tags/tag423.xml"/><Relationship Id="rId44" Type="http://schemas.openxmlformats.org/officeDocument/2006/relationships/tags" Target="../tags/tag436.xml"/><Relationship Id="rId52" Type="http://schemas.openxmlformats.org/officeDocument/2006/relationships/tags" Target="../tags/tag444.xml"/><Relationship Id="rId60" Type="http://schemas.openxmlformats.org/officeDocument/2006/relationships/tags" Target="../tags/tag452.xml"/><Relationship Id="rId65" Type="http://schemas.openxmlformats.org/officeDocument/2006/relationships/tags" Target="../tags/tag457.xml"/><Relationship Id="rId73" Type="http://schemas.openxmlformats.org/officeDocument/2006/relationships/tags" Target="../tags/tag465.xml"/><Relationship Id="rId78" Type="http://schemas.openxmlformats.org/officeDocument/2006/relationships/tags" Target="../tags/tag470.xml"/><Relationship Id="rId81" Type="http://schemas.openxmlformats.org/officeDocument/2006/relationships/tags" Target="../tags/tag473.xml"/><Relationship Id="rId86" Type="http://schemas.openxmlformats.org/officeDocument/2006/relationships/notesSlide" Target="../notesSlides/notesSlide32.xml"/><Relationship Id="rId94" Type="http://schemas.openxmlformats.org/officeDocument/2006/relationships/tags" Target="../tags/tag405.xml"/><Relationship Id="rId99" Type="http://schemas.openxmlformats.org/officeDocument/2006/relationships/tags" Target="../tags/tag410.xml"/><Relationship Id="rId101" Type="http://schemas.openxmlformats.org/officeDocument/2006/relationships/tags" Target="../tags/tag412.xml"/><Relationship Id="rId122" Type="http://schemas.openxmlformats.org/officeDocument/2006/relationships/image" Target="../media/image153.png"/><Relationship Id="rId130" Type="http://schemas.openxmlformats.org/officeDocument/2006/relationships/image" Target="../media/image277.png"/><Relationship Id="rId135" Type="http://schemas.openxmlformats.org/officeDocument/2006/relationships/tags" Target="../tags/tag462.xml"/><Relationship Id="rId143" Type="http://schemas.openxmlformats.org/officeDocument/2006/relationships/image" Target="../media/image158.png"/><Relationship Id="rId148" Type="http://schemas.openxmlformats.org/officeDocument/2006/relationships/tags" Target="../tags/tag472.xml"/><Relationship Id="rId151" Type="http://schemas.openxmlformats.org/officeDocument/2006/relationships/image" Target="../media/image1390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3" Type="http://schemas.openxmlformats.org/officeDocument/2006/relationships/tags" Target="../tags/tag405.xml"/><Relationship Id="rId18" Type="http://schemas.openxmlformats.org/officeDocument/2006/relationships/tags" Target="../tags/tag410.xml"/><Relationship Id="rId39" Type="http://schemas.openxmlformats.org/officeDocument/2006/relationships/tags" Target="../tags/tag431.xml"/><Relationship Id="rId109" Type="http://schemas.openxmlformats.org/officeDocument/2006/relationships/image" Target="../media/image117.png"/><Relationship Id="rId34" Type="http://schemas.openxmlformats.org/officeDocument/2006/relationships/tags" Target="../tags/tag426.xml"/><Relationship Id="rId50" Type="http://schemas.openxmlformats.org/officeDocument/2006/relationships/tags" Target="../tags/tag442.xml"/><Relationship Id="rId55" Type="http://schemas.openxmlformats.org/officeDocument/2006/relationships/tags" Target="../tags/tag447.xml"/><Relationship Id="rId76" Type="http://schemas.openxmlformats.org/officeDocument/2006/relationships/tags" Target="../tags/tag468.xml"/><Relationship Id="rId97" Type="http://schemas.openxmlformats.org/officeDocument/2006/relationships/tags" Target="../tags/tag408.xml"/><Relationship Id="rId104" Type="http://schemas.openxmlformats.org/officeDocument/2006/relationships/image" Target="../media/image1170.png"/><Relationship Id="rId120" Type="http://schemas.openxmlformats.org/officeDocument/2006/relationships/image" Target="../media/image148.png"/><Relationship Id="rId125" Type="http://schemas.openxmlformats.org/officeDocument/2006/relationships/image" Target="../media/image155.png"/><Relationship Id="rId141" Type="http://schemas.openxmlformats.org/officeDocument/2006/relationships/image" Target="../media/image172.png"/><Relationship Id="rId146" Type="http://schemas.openxmlformats.org/officeDocument/2006/relationships/tags" Target="../tags/tag471.xml"/><Relationship Id="rId7" Type="http://schemas.openxmlformats.org/officeDocument/2006/relationships/tags" Target="../tags/tag399.xml"/><Relationship Id="rId71" Type="http://schemas.openxmlformats.org/officeDocument/2006/relationships/tags" Target="../tags/tag463.xml"/><Relationship Id="rId92" Type="http://schemas.openxmlformats.org/officeDocument/2006/relationships/image" Target="../media/image149.png"/><Relationship Id="rId2" Type="http://schemas.openxmlformats.org/officeDocument/2006/relationships/tags" Target="../tags/tag392.xml"/><Relationship Id="rId29" Type="http://schemas.openxmlformats.org/officeDocument/2006/relationships/tags" Target="../tags/tag421.xml"/><Relationship Id="rId24" Type="http://schemas.openxmlformats.org/officeDocument/2006/relationships/tags" Target="../tags/tag416.xml"/><Relationship Id="rId40" Type="http://schemas.openxmlformats.org/officeDocument/2006/relationships/tags" Target="../tags/tag432.xml"/><Relationship Id="rId45" Type="http://schemas.openxmlformats.org/officeDocument/2006/relationships/tags" Target="../tags/tag437.xml"/><Relationship Id="rId66" Type="http://schemas.openxmlformats.org/officeDocument/2006/relationships/tags" Target="../tags/tag458.xml"/><Relationship Id="rId87" Type="http://schemas.openxmlformats.org/officeDocument/2006/relationships/tags" Target="../tags/tag395.xml"/><Relationship Id="rId110" Type="http://schemas.openxmlformats.org/officeDocument/2006/relationships/image" Target="../media/image135.png"/><Relationship Id="rId115" Type="http://schemas.openxmlformats.org/officeDocument/2006/relationships/image" Target="../media/image136.png"/><Relationship Id="rId131" Type="http://schemas.openxmlformats.org/officeDocument/2006/relationships/image" Target="../media/image186.png"/><Relationship Id="rId136" Type="http://schemas.openxmlformats.org/officeDocument/2006/relationships/image" Target="../media/image169.png"/><Relationship Id="rId61" Type="http://schemas.openxmlformats.org/officeDocument/2006/relationships/tags" Target="../tags/tag453.xml"/><Relationship Id="rId82" Type="http://schemas.openxmlformats.org/officeDocument/2006/relationships/tags" Target="../tags/tag474.xml"/><Relationship Id="rId152" Type="http://schemas.openxmlformats.org/officeDocument/2006/relationships/image" Target="../media/image159.png"/><Relationship Id="rId19" Type="http://schemas.openxmlformats.org/officeDocument/2006/relationships/tags" Target="../tags/tag411.xml"/><Relationship Id="rId14" Type="http://schemas.openxmlformats.org/officeDocument/2006/relationships/tags" Target="../tags/tag406.xml"/><Relationship Id="rId30" Type="http://schemas.openxmlformats.org/officeDocument/2006/relationships/tags" Target="../tags/tag422.xml"/><Relationship Id="rId35" Type="http://schemas.openxmlformats.org/officeDocument/2006/relationships/tags" Target="../tags/tag427.xml"/><Relationship Id="rId56" Type="http://schemas.openxmlformats.org/officeDocument/2006/relationships/tags" Target="../tags/tag448.xml"/><Relationship Id="rId77" Type="http://schemas.openxmlformats.org/officeDocument/2006/relationships/tags" Target="../tags/tag469.xml"/><Relationship Id="rId100" Type="http://schemas.openxmlformats.org/officeDocument/2006/relationships/image" Target="../media/image1150.png"/><Relationship Id="rId105" Type="http://schemas.openxmlformats.org/officeDocument/2006/relationships/tags" Target="../tags/tag416.xml"/><Relationship Id="rId126" Type="http://schemas.openxmlformats.org/officeDocument/2006/relationships/image" Target="../media/image273.png"/><Relationship Id="rId147" Type="http://schemas.openxmlformats.org/officeDocument/2006/relationships/image" Target="../media/image1370.png"/><Relationship Id="rId8" Type="http://schemas.openxmlformats.org/officeDocument/2006/relationships/tags" Target="../tags/tag400.xml"/><Relationship Id="rId51" Type="http://schemas.openxmlformats.org/officeDocument/2006/relationships/tags" Target="../tags/tag443.xml"/><Relationship Id="rId72" Type="http://schemas.openxmlformats.org/officeDocument/2006/relationships/tags" Target="../tags/tag464.xml"/><Relationship Id="rId93" Type="http://schemas.openxmlformats.org/officeDocument/2006/relationships/image" Target="../media/image112.png"/><Relationship Id="rId98" Type="http://schemas.openxmlformats.org/officeDocument/2006/relationships/image" Target="../media/image152.png"/><Relationship Id="rId121" Type="http://schemas.openxmlformats.org/officeDocument/2006/relationships/image" Target="../media/image150.png"/><Relationship Id="rId142" Type="http://schemas.openxmlformats.org/officeDocument/2006/relationships/image" Target="../media/image157.png"/><Relationship Id="rId3" Type="http://schemas.openxmlformats.org/officeDocument/2006/relationships/tags" Target="../tags/tag395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tags" Target="../tags/tag505.xml"/><Relationship Id="rId39" Type="http://schemas.openxmlformats.org/officeDocument/2006/relationships/tags" Target="../tags/tag518.xml"/><Relationship Id="rId21" Type="http://schemas.openxmlformats.org/officeDocument/2006/relationships/tags" Target="../tags/tag500.xml"/><Relationship Id="rId34" Type="http://schemas.openxmlformats.org/officeDocument/2006/relationships/tags" Target="../tags/tag513.xml"/><Relationship Id="rId42" Type="http://schemas.openxmlformats.org/officeDocument/2006/relationships/slideLayout" Target="../slideLayouts/slideLayout5.xml"/><Relationship Id="rId47" Type="http://schemas.openxmlformats.org/officeDocument/2006/relationships/image" Target="../media/image168.png"/><Relationship Id="rId50" Type="http://schemas.openxmlformats.org/officeDocument/2006/relationships/image" Target="../media/image163.png"/><Relationship Id="rId55" Type="http://schemas.openxmlformats.org/officeDocument/2006/relationships/tags" Target="../tags/tag507.xml"/><Relationship Id="rId76" Type="http://schemas.openxmlformats.org/officeDocument/2006/relationships/tags" Target="../tags/tag512.xml"/><Relationship Id="rId7" Type="http://schemas.openxmlformats.org/officeDocument/2006/relationships/tags" Target="../tags/tag486.xml"/><Relationship Id="rId2" Type="http://schemas.openxmlformats.org/officeDocument/2006/relationships/tags" Target="../tags/tag480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tags" Target="../tags/tag508.xml"/><Relationship Id="rId41" Type="http://schemas.openxmlformats.org/officeDocument/2006/relationships/tags" Target="../tags/tag520.xml"/><Relationship Id="rId54" Type="http://schemas.openxmlformats.org/officeDocument/2006/relationships/image" Target="../media/image165.png"/><Relationship Id="rId75" Type="http://schemas.openxmlformats.org/officeDocument/2006/relationships/image" Target="../media/image306.png"/><Relationship Id="rId1" Type="http://schemas.openxmlformats.org/officeDocument/2006/relationships/tags" Target="../tags/tag479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32" Type="http://schemas.openxmlformats.org/officeDocument/2006/relationships/tags" Target="../tags/tag511.xml"/><Relationship Id="rId37" Type="http://schemas.openxmlformats.org/officeDocument/2006/relationships/tags" Target="../tags/tag516.xml"/><Relationship Id="rId40" Type="http://schemas.openxmlformats.org/officeDocument/2006/relationships/tags" Target="../tags/tag519.xml"/><Relationship Id="rId45" Type="http://schemas.openxmlformats.org/officeDocument/2006/relationships/image" Target="../media/image176.png"/><Relationship Id="rId53" Type="http://schemas.openxmlformats.org/officeDocument/2006/relationships/image" Target="../media/image49.svg"/><Relationship Id="rId58" Type="http://schemas.openxmlformats.org/officeDocument/2006/relationships/image" Target="../media/image172.png"/><Relationship Id="rId74" Type="http://schemas.openxmlformats.org/officeDocument/2006/relationships/image" Target="../media/image305.png"/><Relationship Id="rId79" Type="http://schemas.openxmlformats.org/officeDocument/2006/relationships/image" Target="../media/image169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tags" Target="../tags/tag507.xml"/><Relationship Id="rId36" Type="http://schemas.openxmlformats.org/officeDocument/2006/relationships/tags" Target="../tags/tag515.xml"/><Relationship Id="rId49" Type="http://schemas.openxmlformats.org/officeDocument/2006/relationships/image" Target="../media/image162.png"/><Relationship Id="rId57" Type="http://schemas.openxmlformats.org/officeDocument/2006/relationships/tags" Target="../tags/tag508.xml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31" Type="http://schemas.openxmlformats.org/officeDocument/2006/relationships/tags" Target="../tags/tag510.xml"/><Relationship Id="rId44" Type="http://schemas.openxmlformats.org/officeDocument/2006/relationships/tags" Target="../tags/tag482.xml"/><Relationship Id="rId52" Type="http://schemas.openxmlformats.org/officeDocument/2006/relationships/image" Target="../media/image154.png"/><Relationship Id="rId78" Type="http://schemas.openxmlformats.org/officeDocument/2006/relationships/tags" Target="../tags/tag517.xml"/><Relationship Id="rId81" Type="http://schemas.openxmlformats.org/officeDocument/2006/relationships/image" Target="../media/image282.png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tags" Target="../tags/tag506.xml"/><Relationship Id="rId30" Type="http://schemas.openxmlformats.org/officeDocument/2006/relationships/tags" Target="../tags/tag509.xml"/><Relationship Id="rId35" Type="http://schemas.openxmlformats.org/officeDocument/2006/relationships/tags" Target="../tags/tag514.xml"/><Relationship Id="rId43" Type="http://schemas.openxmlformats.org/officeDocument/2006/relationships/notesSlide" Target="../notesSlides/notesSlide33.xml"/><Relationship Id="rId48" Type="http://schemas.openxmlformats.org/officeDocument/2006/relationships/image" Target="../media/image160.png"/><Relationship Id="rId56" Type="http://schemas.openxmlformats.org/officeDocument/2006/relationships/image" Target="../media/image171.png"/><Relationship Id="rId77" Type="http://schemas.openxmlformats.org/officeDocument/2006/relationships/image" Target="../media/image1440.png"/><Relationship Id="rId8" Type="http://schemas.openxmlformats.org/officeDocument/2006/relationships/tags" Target="../tags/tag487.xml"/><Relationship Id="rId51" Type="http://schemas.openxmlformats.org/officeDocument/2006/relationships/image" Target="../media/image164.png"/><Relationship Id="rId3" Type="http://schemas.openxmlformats.org/officeDocument/2006/relationships/tags" Target="../tags/tag482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33" Type="http://schemas.openxmlformats.org/officeDocument/2006/relationships/tags" Target="../tags/tag512.xml"/><Relationship Id="rId38" Type="http://schemas.openxmlformats.org/officeDocument/2006/relationships/tags" Target="../tags/tag517.xml"/><Relationship Id="rId46" Type="http://schemas.openxmlformats.org/officeDocument/2006/relationships/tags" Target="../tags/tag4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15.png"/><Relationship Id="rId3" Type="http://schemas.openxmlformats.org/officeDocument/2006/relationships/tags" Target="../tags/tag11.xml"/><Relationship Id="rId21" Type="http://schemas.openxmlformats.org/officeDocument/2006/relationships/tags" Target="../tags/tag18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16.xml"/><Relationship Id="rId2" Type="http://schemas.openxmlformats.org/officeDocument/2006/relationships/tags" Target="../tags/tag10.xml"/><Relationship Id="rId16" Type="http://schemas.openxmlformats.org/officeDocument/2006/relationships/image" Target="../media/image6.png"/><Relationship Id="rId20" Type="http://schemas.openxmlformats.org/officeDocument/2006/relationships/image" Target="../media/image16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5.png"/><Relationship Id="rId10" Type="http://schemas.openxmlformats.org/officeDocument/2006/relationships/tags" Target="../tags/tag18.xml"/><Relationship Id="rId19" Type="http://schemas.openxmlformats.org/officeDocument/2006/relationships/tags" Target="../tags/tag1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5.xml"/><Relationship Id="rId18" Type="http://schemas.openxmlformats.org/officeDocument/2006/relationships/tags" Target="../tags/tag31.xml"/><Relationship Id="rId3" Type="http://schemas.openxmlformats.org/officeDocument/2006/relationships/tags" Target="../tags/tag24.xml"/><Relationship Id="rId21" Type="http://schemas.openxmlformats.org/officeDocument/2006/relationships/image" Target="../media/image12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18.png"/><Relationship Id="rId25" Type="http://schemas.openxmlformats.org/officeDocument/2006/relationships/image" Target="../media/image14.png"/><Relationship Id="rId2" Type="http://schemas.openxmlformats.org/officeDocument/2006/relationships/tags" Target="../tags/tag23.xml"/><Relationship Id="rId16" Type="http://schemas.openxmlformats.org/officeDocument/2006/relationships/tags" Target="../tags/tag30.xml"/><Relationship Id="rId20" Type="http://schemas.openxmlformats.org/officeDocument/2006/relationships/tags" Target="../tags/tag32.xml"/><Relationship Id="rId29" Type="http://schemas.openxmlformats.org/officeDocument/2006/relationships/image" Target="../media/image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5.png"/><Relationship Id="rId5" Type="http://schemas.openxmlformats.org/officeDocument/2006/relationships/tags" Target="../tags/tag26.xm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28" Type="http://schemas.openxmlformats.org/officeDocument/2006/relationships/image" Target="../media/image23.png"/><Relationship Id="rId10" Type="http://schemas.openxmlformats.org/officeDocument/2006/relationships/tags" Target="../tags/tag31.xml"/><Relationship Id="rId19" Type="http://schemas.openxmlformats.org/officeDocument/2006/relationships/image" Target="../media/image11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notesSlide" Target="../notesSlides/notesSlide6.xml"/><Relationship Id="rId22" Type="http://schemas.openxmlformats.org/officeDocument/2006/relationships/tags" Target="../tags/tag33.xml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9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38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9823" y="2040048"/>
            <a:ext cx="7007349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>
                <a:latin typeface="Calibri (Corps)"/>
                <a:sym typeface="Wingdings" pitchFamily="2" charset="2"/>
              </a:rPr>
              <a:t>Bridging Deep Learning and Classical Profiled Side-Channel Attacks</a:t>
            </a:r>
            <a:endParaRPr lang="fr-FR" sz="4400" b="1" dirty="0">
              <a:latin typeface="Calibri (Corps)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A2C5C48E-FBF3-4271-A338-8AA5DFE31EB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284" y="5258273"/>
            <a:ext cx="3050787" cy="794277"/>
          </a:xfrm>
          <a:prstGeom prst="rect">
            <a:avLst/>
          </a:prstGeom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6A3DF764-D44F-4869-8A4E-D7F8CD42C08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11688" y="4247586"/>
            <a:ext cx="7007349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latin typeface="Calibri (Corps)"/>
                <a:sym typeface="Wingdings" pitchFamily="2" charset="2"/>
              </a:rPr>
              <a:t>Gabriel ZAID</a:t>
            </a:r>
          </a:p>
          <a:p>
            <a:pPr algn="ctr"/>
            <a:endParaRPr lang="fr-FR" sz="2100" b="1" dirty="0" smtClean="0">
              <a:latin typeface="Calibri (Corps)"/>
              <a:sym typeface="Wingdings" pitchFamily="2" charset="2"/>
            </a:endParaRPr>
          </a:p>
          <a:p>
            <a:pPr algn="ctr"/>
            <a:r>
              <a:rPr lang="fr-FR" sz="2100" b="1" i="1" dirty="0" smtClean="0">
                <a:latin typeface="Calibri (Corps)"/>
                <a:sym typeface="Wingdings" pitchFamily="2" charset="2"/>
              </a:rPr>
              <a:t>Thales ITSEF, Toulouse, France</a:t>
            </a:r>
          </a:p>
          <a:p>
            <a:pPr algn="ctr"/>
            <a:endParaRPr lang="fr-FR" sz="2500" b="1" i="1" dirty="0">
              <a:latin typeface="Calibri (Corps)"/>
              <a:sym typeface="Wingdings" pitchFamily="2" charset="2"/>
            </a:endParaRPr>
          </a:p>
          <a:p>
            <a:pPr algn="ctr"/>
            <a:endParaRPr lang="fr-FR" sz="1600" b="1" dirty="0">
              <a:latin typeface="Calibri (Corps)"/>
              <a:sym typeface="Wingdings" pitchFamily="2" charset="2"/>
            </a:endParaRPr>
          </a:p>
          <a:p>
            <a:pPr algn="ctr"/>
            <a:endParaRPr lang="fr-FR" sz="2000" b="1" dirty="0">
              <a:latin typeface="Calibri (Corps)"/>
            </a:endParaRPr>
          </a:p>
        </p:txBody>
      </p: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058" y="5739718"/>
            <a:ext cx="629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i="1" dirty="0" err="1" smtClean="0">
                <a:latin typeface="Calibri (Corps)"/>
                <a:sym typeface="Wingdings" pitchFamily="2" charset="2"/>
              </a:rPr>
              <a:t>June</a:t>
            </a:r>
            <a:r>
              <a:rPr lang="fr-FR" sz="1600" b="1" i="1" dirty="0" smtClean="0">
                <a:latin typeface="Calibri (Corps)"/>
                <a:sym typeface="Wingdings" pitchFamily="2" charset="2"/>
              </a:rPr>
              <a:t> </a:t>
            </a:r>
            <a:r>
              <a:rPr lang="fr-FR" sz="1600" b="1" i="1" dirty="0">
                <a:latin typeface="Calibri (Corps)"/>
                <a:sym typeface="Wingdings" pitchFamily="2" charset="2"/>
              </a:rPr>
              <a:t>2022, </a:t>
            </a:r>
            <a:endParaRPr lang="fr-FR" sz="1600" b="1" i="1" dirty="0" smtClean="0">
              <a:latin typeface="Calibri (Corps)"/>
              <a:sym typeface="Wingdings" pitchFamily="2" charset="2"/>
            </a:endParaRPr>
          </a:p>
          <a:p>
            <a:r>
              <a:rPr lang="en-US" sz="1600" b="1" i="1" dirty="0" smtClean="0">
                <a:latin typeface="Calibri (Corps)"/>
                <a:sym typeface="Wingdings" pitchFamily="2" charset="2"/>
              </a:rPr>
              <a:t>Biometrics </a:t>
            </a:r>
            <a:r>
              <a:rPr lang="en-US" sz="1600" b="1" i="1" dirty="0">
                <a:latin typeface="Calibri (Corps)"/>
                <a:sym typeface="Wingdings" pitchFamily="2" charset="2"/>
              </a:rPr>
              <a:t>and Visual Cryptography : Theory and Applications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95" y="568529"/>
            <a:ext cx="3512589" cy="18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10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lle ronde 33">
                <a:extLst>
                  <a:ext uri="{FF2B5EF4-FFF2-40B4-BE49-F238E27FC236}">
                    <a16:creationId xmlns:a16="http://schemas.microsoft.com/office/drawing/2014/main" id="{26118B96-0D49-4EDB-8ECA-33B937E4BE0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5029202" y="-29860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="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𝟏𝟕𝟏𝟑𝟎𝟏𝟗𝟖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𝒂𝒅𝒃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fr-FR" b="1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fr-FR" b="1" dirty="0">
                    <a:solidFill>
                      <a:srgbClr val="00FFFF"/>
                    </a:solidFill>
                  </a:rPr>
                  <a:t>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FR" b="1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" name="Bulle ronde 33">
                <a:extLst>
                  <a:ext uri="{FF2B5EF4-FFF2-40B4-BE49-F238E27FC236}">
                    <a16:creationId xmlns:a16="http://schemas.microsoft.com/office/drawing/2014/main" id="{26118B96-0D49-4EDB-8ECA-33B937E4B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 flipH="1">
                <a:off x="5029202" y="-29860"/>
                <a:ext cx="4860765" cy="2225526"/>
              </a:xfrm>
              <a:prstGeom prst="wedgeEllipseCallout">
                <a:avLst/>
              </a:prstGeom>
              <a:blipFill>
                <a:blip r:embed="rId25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ulle ronde 32">
                <a:extLst>
                  <a:ext uri="{FF2B5EF4-FFF2-40B4-BE49-F238E27FC236}">
                    <a16:creationId xmlns:a16="http://schemas.microsoft.com/office/drawing/2014/main" id="{8DBFF587-AFF5-445C-90AA-5E8F76B8D7A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5050878" y="-28874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="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𝟏𝟐𝟗𝟒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𝒅𝒅𝒄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𝟒𝟔𝟔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 smtClean="0">
                  <a:solidFill>
                    <a:srgbClr val="FFFF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Bulle ronde 32">
                <a:extLst>
                  <a:ext uri="{FF2B5EF4-FFF2-40B4-BE49-F238E27FC236}">
                    <a16:creationId xmlns:a16="http://schemas.microsoft.com/office/drawing/2014/main" id="{8DBFF587-AFF5-445C-90AA-5E8F76B8D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 flipH="1">
                <a:off x="5050878" y="-28874"/>
                <a:ext cx="4860765" cy="2225526"/>
              </a:xfrm>
              <a:prstGeom prst="wedgeEllipseCallout">
                <a:avLst/>
              </a:prstGeom>
              <a:blipFill>
                <a:blip r:embed="rId27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>
            <a:extLst>
              <a:ext uri="{FF2B5EF4-FFF2-40B4-BE49-F238E27FC236}">
                <a16:creationId xmlns:a16="http://schemas.microsoft.com/office/drawing/2014/main" id="{BF14DAB9-1BAA-461C-B805-D4DD720AF43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2" y="2732317"/>
            <a:ext cx="4876800" cy="48768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4AD2B0C-A385-4501-9B91-71D86811B67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8" y="4494747"/>
            <a:ext cx="1837402" cy="107259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A33AE6A-2C3B-4C41-A052-D00C7192E28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65" y="4494746"/>
            <a:ext cx="1825684" cy="10887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87F1734-0BDE-43C4-9B83-974BE645E9C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3968897"/>
            <a:ext cx="4232366" cy="2133672"/>
          </a:xfrm>
          <a:prstGeom prst="rect">
            <a:avLst/>
          </a:prstGeom>
        </p:spPr>
      </p:pic>
      <p:sp>
        <p:nvSpPr>
          <p:cNvPr id="40" name="Forme libre 47">
            <a:extLst>
              <a:ext uri="{FF2B5EF4-FFF2-40B4-BE49-F238E27FC236}">
                <a16:creationId xmlns:a16="http://schemas.microsoft.com/office/drawing/2014/main" id="{A6C63290-03F6-4A89-B4E9-ACAAD589414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73E3C2B-252D-4E00-B531-89C75575520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9968" y="3031575"/>
            <a:ext cx="245292" cy="220762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858C693-21FC-4B61-BD97-5939715C28A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62534"/>
            <a:ext cx="245292" cy="2207620"/>
          </a:xfrm>
          <a:prstGeom prst="rect">
            <a:avLst/>
          </a:prstGeom>
        </p:spPr>
      </p:pic>
      <p:sp>
        <p:nvSpPr>
          <p:cNvPr id="44" name="Forme libre 59">
            <a:extLst>
              <a:ext uri="{FF2B5EF4-FFF2-40B4-BE49-F238E27FC236}">
                <a16:creationId xmlns:a16="http://schemas.microsoft.com/office/drawing/2014/main" id="{B79B9C0F-7E5E-4C00-A3F1-64787DC3D22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sp>
        <p:nvSpPr>
          <p:cNvPr id="45" name="Forme libre 62">
            <a:extLst>
              <a:ext uri="{FF2B5EF4-FFF2-40B4-BE49-F238E27FC236}">
                <a16:creationId xmlns:a16="http://schemas.microsoft.com/office/drawing/2014/main" id="{42450E80-4C04-4BA8-9365-B85BD202293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>
            <a:solidFill>
              <a:srgbClr val="00FF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522E632D-8E11-45FA-ACD8-212346731E4C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58261"/>
            <a:ext cx="245291" cy="2207622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487928F6-034E-41A1-B75E-37BC230D089D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522827" y="4307659"/>
            <a:ext cx="2130764" cy="1316448"/>
            <a:chOff x="2908973" y="1017863"/>
            <a:chExt cx="3410732" cy="1344383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862A9C6-8E9E-42D8-96F6-E441B24CF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4FCF404B-0267-4309-B824-1046709C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793CCF1A-82B4-4A47-B85D-85C80FF18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5ECBDB07-B6FB-48B6-95EF-A4D99200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96A141CE-49EE-4B43-A0AD-D57751D76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7E22C43-FB5D-47B6-A783-99390A553F2E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7506085" y="4292904"/>
            <a:ext cx="2147506" cy="1333410"/>
            <a:chOff x="3486261" y="738436"/>
            <a:chExt cx="2177986" cy="133341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5299B3A0-8378-4D3D-AC47-26CA0455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07A135CD-5B45-480E-97C0-F9D7465A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FA25D0DE-C859-4FD9-B498-5878AB69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EC6680D7-C7CB-4847-A58E-3533328D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815DF1BB-F293-4336-8B23-B2FB48F7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  <p:pic>
        <p:nvPicPr>
          <p:cNvPr id="59" name="Image 58">
            <a:extLst>
              <a:ext uri="{FF2B5EF4-FFF2-40B4-BE49-F238E27FC236}">
                <a16:creationId xmlns:a16="http://schemas.microsoft.com/office/drawing/2014/main" id="{8F67F0E0-5634-4453-8DB5-54177A5741DC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70" y="760731"/>
            <a:ext cx="1697606" cy="17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02199 L 0.00079 0.02222 C -0.00247 0.02338 -0.00546 0.0243 -0.00859 0.02593 C -0.00963 0.02662 -0.01054 0.02801 -0.01158 0.0287 C -0.01354 0.02986 -0.01549 0.03032 -0.0177 0.03148 C -0.02239 0.03356 -0.01914 0.03403 -0.0276 0.03542 L -0.03593 0.0368 C -0.03789 0.03704 -0.03997 0.03773 -0.04205 0.03796 C -0.04505 0.03866 -0.04804 0.03866 -0.05117 0.03935 C -0.05468 0.04005 -0.05833 0.0412 -0.06184 0.04213 C -0.06354 0.04259 -0.06536 0.04305 -0.06718 0.04329 L -0.07487 0.04468 C -0.08372 0.05 -0.07721 0.04653 -0.0983 0.04745 L -0.14492 0.04861 C -0.16849 0.05255 -0.13945 0.04815 -0.19205 0.05139 C -0.19388 0.05139 -0.19557 0.05255 -0.19739 0.05278 C -0.20481 0.0537 -0.21211 0.05463 -0.21953 0.05532 C -0.23906 0.05741 -0.24414 0.05718 -0.26836 0.0581 C -0.31783 0.06435 -0.25898 0.05741 -0.31471 0.06204 C -0.31692 0.06227 -0.31927 0.06319 -0.32161 0.06343 C -0.32721 0.06389 -0.33268 0.06435 -0.33828 0.06481 C -0.3526 0.06435 -0.36666 0.06458 -0.38099 0.06343 C -0.38333 0.06319 -0.38554 0.06088 -0.38789 0.06065 C -0.39674 0.05972 -0.40559 0.05972 -0.41445 0.05926 L -0.41914 0.0581 C -0.42031 0.05764 -0.42161 0.05694 -0.42291 0.05671 C -0.42565 0.05602 -0.42851 0.05602 -0.43125 0.05532 C -0.43307 0.05509 -0.43476 0.0544 -0.43658 0.05393 C -0.44205 0.05093 -0.43515 0.05463 -0.44192 0.05139 C -0.44257 0.05093 -0.44336 0.05046 -0.44427 0.05 C -0.44544 0.04954 -0.44674 0.0493 -0.44804 0.04861 C -0.44882 0.04838 -0.44948 0.04792 -0.45026 0.04745 C -0.45156 0.04653 -0.45286 0.04514 -0.45416 0.04468 C -0.45729 0.04375 -0.46067 0.04375 -0.46406 0.04329 C -0.46471 0.04259 -0.46549 0.04143 -0.46627 0.04074 C -0.46692 0.04005 -0.4677 0.03981 -0.46849 0.03935 C -0.46979 0.03889 -0.47265 0.03773 -0.47395 0.0368 C -0.47669 0.03426 -0.47591 0.0338 -0.47851 0.03009 C -0.47916 0.02893 -0.47994 0.02801 -0.48073 0.02731 C -0.48216 0.02616 -0.48528 0.02477 -0.48528 0.025 C -0.48684 0.01968 -0.48711 0.01736 -0.48984 0.01412 C -0.49101 0.01273 -0.49244 0.0125 -0.49362 0.01134 C -0.49531 0.00972 -0.49674 0.00787 -0.4983 0.00602 C -0.49908 0.00509 -0.49974 0.00393 -0.50052 0.00347 C -0.50638 7.40741E-7 -0.49921 0.00463 -0.5052 -0.0007 C -0.50586 -0.00116 -0.50677 -0.00139 -0.50742 -0.00185 C -0.5082 -0.00278 -0.50885 -0.00394 -0.50963 -0.00463 C -0.51119 -0.00579 -0.51302 -0.00579 -0.51432 -0.00741 C -0.51757 -0.01111 -0.51562 -0.00972 -0.52044 -0.01134 C -0.52148 -0.01227 -0.52239 -0.0132 -0.52343 -0.01389 C -0.52408 -0.01458 -0.525 -0.01458 -0.52565 -0.01528 C -0.52773 -0.01713 -0.52864 -0.01898 -0.53033 -0.02199 C -0.53059 -0.02338 -0.53059 -0.02477 -0.53099 -0.02593 C -0.5332 -0.03171 -0.53385 -0.02963 -0.53789 -0.03125 C -0.53867 -0.03171 -0.53945 -0.03218 -0.54023 -0.03264 C -0.54088 -0.03403 -0.54153 -0.03565 -0.54244 -0.03657 C -0.54401 -0.03843 -0.55052 -0.03912 -0.55078 -0.03935 L -0.55299 -0.04051 " pathEditMode="relative" rAng="0" ptsTypes="AAAAAAAAAAAAAAAAAAAAAAAAAAAAAAAAAAAAAAAAAAAAAAAAAAAAAAAAAA">
                                      <p:cBhvr>
                                        <p:cTn id="20" dur="1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1.85185E-6 C 0.00703 -0.03032 0.00326 -0.01759 0.01042 -0.03889 C 0.01341 -0.04768 0.0155 -0.05764 0.0194 -0.06551 C 0.01966 -0.06597 0.0263 -0.0787 0.02774 -0.08287 C 0.03034 -0.0912 0.03255 -0.09977 0.03516 -0.1081 C 0.03672 -0.11319 0.03854 -0.11805 0.04037 -0.12291 C 0.04102 -0.1243 0.04206 -0.12523 0.04271 -0.12685 C 0.04557 -0.13472 0.04805 -0.14305 0.05091 -0.15092 C 0.05313 -0.15671 0.05534 -0.1625 0.05768 -0.16828 C 0.05833 -0.16967 0.05925 -0.1706 0.0599 -0.17222 C 0.06354 -0.18102 0.06615 -0.1912 0.07044 -0.19884 C 0.07096 -0.2 0.10391 -0.2493 0.1086 -0.25092 L 0.12891 -0.25764 C 0.13112 -0.25949 0.1332 -0.26227 0.13568 -0.26296 C 0.15208 -0.26782 0.1612 -0.2669 0.17695 -0.2669 " pathEditMode="relative" ptsTypes="AAAAAAAAAAAAAA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9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0.00023 C 0.00091 -0.00371 0.00182 -0.00764 0.00299 -0.01111 C 0.00351 -0.01273 0.00468 -0.01366 0.00533 -0.01505 C 0.00625 -0.01713 0.00677 -0.01968 0.00755 -0.02199 C 0.00807 -0.02338 0.00872 -0.02454 0.00911 -0.02593 C 0.00963 -0.02778 0.01002 -0.02963 0.01067 -0.03148 C 0.01132 -0.03334 0.01224 -0.03496 0.01289 -0.03681 C 0.01354 -0.0382 0.01393 -0.03959 0.01445 -0.04097 C 0.01458 -0.0419 0.01549 -0.04908 0.01601 -0.05046 C 0.0164 -0.05162 0.01705 -0.05232 0.01757 -0.05324 C 0.02382 -0.06667 0.01549 -0.04977 0.02213 -0.06551 C 0.02278 -0.0669 0.02382 -0.06806 0.02448 -0.06945 C 0.02591 -0.07338 0.02565 -0.07593 0.02747 -0.07917 C 0.02838 -0.08056 0.02955 -0.08171 0.03059 -0.0831 C 0.03138 -0.08542 0.03203 -0.08773 0.03281 -0.09005 C 0.03411 -0.09329 0.03489 -0.09283 0.03671 -0.09537 C 0.0375 -0.09653 0.03815 -0.09815 0.03893 -0.09954 C 0.03971 -0.10046 0.04062 -0.10116 0.04127 -0.10232 C 0.04244 -0.10417 0.04323 -0.10695 0.0444 -0.10903 C 0.05013 -0.12037 0.04648 -0.11134 0.04974 -0.11991 C 0.05 -0.1213 0.05 -0.12269 0.05052 -0.12408 C 0.05208 -0.12824 0.05416 -0.1294 0.05664 -0.13218 C 0.05768 -0.13334 0.05859 -0.13496 0.05963 -0.13634 C 0.06119 -0.1382 0.06289 -0.13935 0.06419 -0.14167 C 0.06471 -0.14259 0.06523 -0.14375 0.06575 -0.14445 C 0.06953 -0.14931 0.06992 -0.14931 0.07343 -0.15255 C 0.07474 -0.15949 0.07317 -0.1544 0.07643 -0.15949 C 0.07786 -0.16158 0.0789 -0.16412 0.08033 -0.16621 C 0.08398 -0.17153 0.08476 -0.17153 0.0888 -0.17431 C 0.08919 -0.1757 0.08958 -0.17732 0.09023 -0.17847 C 0.09088 -0.17963 0.09179 -0.18009 0.09257 -0.18125 C 0.09362 -0.18241 0.09466 -0.1838 0.09557 -0.18519 C 0.09739 -0.18796 0.09934 -0.19306 0.10169 -0.19468 C 0.10273 -0.1956 0.10377 -0.1956 0.10481 -0.19607 C 0.10559 -0.19653 0.10638 -0.19699 0.10716 -0.19746 C 0.11653 -0.20463 0.10481 -0.19607 0.1125 -0.20301 C 0.11315 -0.20347 0.11393 -0.20394 0.11471 -0.2044 C 0.11823 -0.20579 0.12096 -0.20625 0.12474 -0.20695 C 0.1263 -0.20787 0.12773 -0.20903 0.12929 -0.20972 C 0.13671 -0.21296 0.12747 -0.20903 0.13619 -0.2125 C 0.13724 -0.21296 0.13828 -0.21343 0.13932 -0.21389 C 0.1401 -0.21412 0.14075 -0.21482 0.14153 -0.21528 C 0.14336 -0.21574 0.14518 -0.21621 0.14687 -0.21644 C 0.1694 -0.21505 0.16119 -0.21528 0.17148 -0.21528 " pathEditMode="relative" rAng="0" ptsTypes="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30" grpId="0" animBg="1"/>
      <p:bldP spid="30" grpId="1" animBg="1"/>
      <p:bldP spid="30" grpId="2" animBg="1"/>
      <p:bldP spid="40" grpId="0" animBg="1"/>
      <p:bldP spid="40" grpId="1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741A5D8D-C55F-4674-B5B2-DD69E58A7EC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50751" y="596705"/>
                <a:ext cx="11262511" cy="1163942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latin typeface="Calibri (Corps)"/>
                  </a:rPr>
                  <a:t>A leakage model is a function</a:t>
                </a:r>
                <a:r>
                  <a:rPr lang="en-US" sz="2400" dirty="0" smtClean="0">
                    <a:latin typeface="Calibri (Corps)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400" dirty="0">
                    <a:latin typeface="Calibri (Corps)"/>
                  </a:rPr>
                  <a:t> </a:t>
                </a:r>
                <a:r>
                  <a:rPr lang="fr-FR" sz="2400" dirty="0" smtClean="0">
                    <a:latin typeface="Calibri (Corps)"/>
                  </a:rPr>
                  <a:t>characterizing </a:t>
                </a:r>
                <a:r>
                  <a:rPr lang="en-US" sz="2400" dirty="0" smtClean="0">
                    <a:latin typeface="Calibri (Corps)"/>
                  </a:rPr>
                  <a:t>the </a:t>
                </a:r>
                <a:r>
                  <a:rPr lang="en-US" sz="2400" dirty="0">
                    <a:latin typeface="Calibri (Corps)"/>
                  </a:rPr>
                  <a:t>dependence between the data manipulated by the cryptographic module and the related </a:t>
                </a:r>
                <a:r>
                  <a:rPr lang="en-US" sz="2400" dirty="0" smtClean="0">
                    <a:latin typeface="Calibri (Corps)"/>
                  </a:rPr>
                  <a:t>power </a:t>
                </a:r>
                <a:r>
                  <a:rPr lang="fr-FR" sz="2400" dirty="0" err="1" smtClean="0">
                    <a:latin typeface="Calibri (Corps)"/>
                  </a:rPr>
                  <a:t>consumption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400" dirty="0" smtClean="0">
                    <a:latin typeface="Calibri (Corps)"/>
                  </a:rPr>
                  <a:t>.</a:t>
                </a:r>
                <a:endParaRPr lang="fr-FR" sz="2400" dirty="0">
                  <a:latin typeface="Calibri (Corps)"/>
                </a:endParaRPr>
              </a:p>
            </p:txBody>
          </p:sp>
        </mc:Choice>
        <mc:Fallback xmlns=""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741A5D8D-C55F-4674-B5B2-DD69E58A7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550751" y="596705"/>
                <a:ext cx="11262511" cy="1163942"/>
              </a:xfrm>
              <a:prstGeom prst="roundRect">
                <a:avLst/>
              </a:prstGeom>
              <a:blipFill>
                <a:blip r:embed="rId26"/>
                <a:stretch>
                  <a:fillRect l="-162" t="-3553" r="-162" b="-1167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11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34EF0B2F-6519-4AFA-BEF0-C683F20B1D5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552262" y="73998"/>
                <a:ext cx="11271564" cy="5160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 err="1" smtClean="0"/>
                  <a:t>Leakage</a:t>
                </a:r>
                <a:r>
                  <a:rPr lang="fr-FR" sz="2400" b="1" dirty="0" smtClean="0"/>
                  <a:t> model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34EF0B2F-6519-4AFA-BEF0-C683F20B1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52262" y="73998"/>
                <a:ext cx="11271564" cy="516048"/>
              </a:xfrm>
              <a:prstGeom prst="roundRect">
                <a:avLst/>
              </a:prstGeom>
              <a:blipFill>
                <a:blip r:embed="rId28"/>
                <a:stretch>
                  <a:fillRect l="-649"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25F26304-B0B1-4879-B6D4-3BD16525862C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620113" y="1891205"/>
                <a:ext cx="313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𝐻𝑊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25F26304-B0B1-4879-B6D4-3BD165258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1620113" y="1891205"/>
                <a:ext cx="3132311" cy="369332"/>
              </a:xfrm>
              <a:prstGeom prst="rect">
                <a:avLst/>
              </a:prstGeom>
              <a:blipFill>
                <a:blip r:embed="rId3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e 67">
            <a:extLst>
              <a:ext uri="{FF2B5EF4-FFF2-40B4-BE49-F238E27FC236}">
                <a16:creationId xmlns:a16="http://schemas.microsoft.com/office/drawing/2014/main" id="{9B42AFBF-ECE0-49AF-A2CF-A57D88260A4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630062" y="2300693"/>
            <a:ext cx="4117077" cy="2096285"/>
            <a:chOff x="2908973" y="1017863"/>
            <a:chExt cx="3410732" cy="1344383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9564A4A6-8240-423C-A27A-746DFEE4C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4B9E8F65-F996-401E-8A17-26332834F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B4AE524E-3AAA-47F4-8966-0F83F9DA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62E725F4-C8B7-4DE2-89B3-6B05DDD27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CD42C429-54AD-407D-853E-2D0CB1E97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E1414DC5-C2D2-4D00-B261-88DB9BC19C1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07" y="1816450"/>
            <a:ext cx="4203120" cy="2898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9E31324C-6861-4807-ADF1-FFEB89466482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8322684" y="4683562"/>
                <a:ext cx="20159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𝐻𝑊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9E31324C-6861-4807-ADF1-FFEB89466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8322684" y="4683562"/>
                <a:ext cx="2015936" cy="338554"/>
              </a:xfrm>
              <a:prstGeom prst="rect">
                <a:avLst/>
              </a:prstGeom>
              <a:blipFill>
                <a:blip r:embed="rId3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EF0C5C5-D014-45E0-9784-1E57FD39096A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6248241" y="3122456"/>
                <a:ext cx="1200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EF0C5C5-D014-45E0-9784-1E57FD390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 rot="16200000">
                <a:off x="6248241" y="3122456"/>
                <a:ext cx="1200650" cy="338554"/>
              </a:xfrm>
              <a:prstGeom prst="rect">
                <a:avLst/>
              </a:prstGeom>
              <a:blipFill>
                <a:blip r:embed="rId3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935F4F4-CD14-4596-BF3C-BC904658110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037494" y="4288147"/>
            <a:ext cx="208230" cy="2075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D013418-3F2A-4713-BE28-F552B80C4C08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V="1">
            <a:off x="2245953" y="1821369"/>
            <a:ext cx="4789744" cy="24662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15A0B07E-D146-49F1-A127-5E65B13B17C3}"/>
              </a:ext>
            </a:extLst>
          </p:cNvPr>
          <p:cNvCxnSpPr>
            <a:cxnSpLocks/>
            <a:stCxn id="7" idx="2"/>
          </p:cNvCxnSpPr>
          <p:nvPr>
            <p:custDataLst>
              <p:tags r:id="rId16"/>
            </p:custDataLst>
          </p:nvPr>
        </p:nvCxnSpPr>
        <p:spPr>
          <a:xfrm>
            <a:off x="2141609" y="4495717"/>
            <a:ext cx="4903419" cy="1030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083707" y="1898814"/>
                <a:ext cx="5370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𝐻𝑊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b="1" dirty="0" smtClean="0"/>
                  <a:t> s.t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 smtClean="0"/>
                  <a:t> </a:t>
                </a:r>
                <a:endParaRPr lang="fr-FR" b="1" dirty="0"/>
              </a:p>
            </p:txBody>
          </p:sp>
        </mc:Choice>
        <mc:Fallback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083707" y="1898814"/>
                <a:ext cx="5370037" cy="369332"/>
              </a:xfrm>
              <a:prstGeom prst="rect">
                <a:avLst/>
              </a:prstGeom>
              <a:blipFill>
                <a:blip r:embed="rId3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Image 84">
            <a:extLst>
              <a:ext uri="{FF2B5EF4-FFF2-40B4-BE49-F238E27FC236}">
                <a16:creationId xmlns:a16="http://schemas.microsoft.com/office/drawing/2014/main" id="{42963551-857B-4137-8FDE-C179385FE5F4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5697" y="1823992"/>
            <a:ext cx="4206141" cy="2900244"/>
          </a:xfrm>
          <a:prstGeom prst="rect">
            <a:avLst/>
          </a:prstGeom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D3B620E8-1C02-49F2-A70D-DFE4349C7F3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49241" y="5545777"/>
            <a:ext cx="11262511" cy="8404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The adversary’s goal consists in characterizing the targeted device </a:t>
            </a:r>
            <a:r>
              <a:rPr lang="en-US" sz="2400" dirty="0"/>
              <a:t>with a minimum number of </a:t>
            </a:r>
            <a:r>
              <a:rPr lang="en-US" sz="2400" dirty="0" smtClean="0"/>
              <a:t>attack </a:t>
            </a:r>
            <a:r>
              <a:rPr lang="fr-FR" sz="2400" dirty="0" err="1" smtClean="0"/>
              <a:t>leakage</a:t>
            </a:r>
            <a:r>
              <a:rPr lang="fr-FR" sz="2400" dirty="0" smtClean="0"/>
              <a:t> </a:t>
            </a:r>
            <a:r>
              <a:rPr lang="fr-FR" sz="2400" dirty="0"/>
              <a:t>traces.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EF9143BE-CD00-46B3-87C3-DFE5809263DE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50752" y="5010112"/>
            <a:ext cx="11271564" cy="516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 smtClean="0"/>
              <a:t>Adversary’s</a:t>
            </a:r>
            <a:r>
              <a:rPr lang="fr-FR" sz="2400" b="1" dirty="0" smtClean="0"/>
              <a:t> goal</a:t>
            </a:r>
            <a:endParaRPr lang="fr-FR" sz="2400" b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4B6C8E3-1A94-4925-BA0A-DFAD0EBA14F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271034" y="1920932"/>
            <a:ext cx="909080" cy="3176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97912" y="2869812"/>
                <a:ext cx="676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697912" y="2869812"/>
                <a:ext cx="676584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5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74" grpId="0"/>
      <p:bldP spid="75" grpId="0"/>
      <p:bldP spid="7" grpId="0" animBg="1"/>
      <p:bldP spid="82" grpId="0"/>
      <p:bldP spid="40" grpId="0" animBg="1"/>
      <p:bldP spid="41" grpId="0" animBg="1"/>
      <p:bldP spid="13" grpId="0" animBg="1"/>
      <p:bldP spid="13" grpId="1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C9F4D7C0-D00F-4AC8-B89F-D8F7774A597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323" y="2400028"/>
            <a:ext cx="3747600" cy="3747600"/>
          </a:xfrm>
          <a:prstGeom prst="rect">
            <a:avLst/>
          </a:prstGeom>
        </p:spPr>
      </p:pic>
      <p:pic>
        <p:nvPicPr>
          <p:cNvPr id="7" name="Image 6" descr="Une image contenant texte, masque&#10;&#10;Description générée automatiquement">
            <a:extLst>
              <a:ext uri="{FF2B5EF4-FFF2-40B4-BE49-F238E27FC236}">
                <a16:creationId xmlns:a16="http://schemas.microsoft.com/office/drawing/2014/main" id="{1B200FA9-753A-412A-A7BF-579D602D87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" y="842988"/>
            <a:ext cx="1619476" cy="1829055"/>
          </a:xfrm>
          <a:prstGeom prst="rect">
            <a:avLst/>
          </a:prstGeom>
        </p:spPr>
      </p:pic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12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526175" y="282150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400" b="1" dirty="0" err="1" smtClean="0">
                <a:latin typeface="Calibri Light (En-têtes)"/>
                <a:sym typeface="Wingdings" pitchFamily="2" charset="2"/>
              </a:rPr>
              <a:t>Profiled</a:t>
            </a:r>
            <a:r>
              <a:rPr lang="fr-FR" sz="4400" b="1" dirty="0" smtClean="0">
                <a:latin typeface="Calibri Light (En-têtes)"/>
                <a:sym typeface="Wingdings" pitchFamily="2" charset="2"/>
              </a:rPr>
              <a:t> </a:t>
            </a:r>
            <a:r>
              <a:rPr lang="fr-FR" sz="4400" b="1" dirty="0" err="1" smtClean="0">
                <a:latin typeface="Calibri Light (En-têtes)"/>
                <a:sym typeface="Wingdings" pitchFamily="2" charset="2"/>
              </a:rPr>
              <a:t>attacks</a:t>
            </a:r>
            <a:endParaRPr lang="fr-FR" sz="4400" b="1" dirty="0">
              <a:latin typeface="Calibri Light (En-têtes)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F67F0E0-5634-4453-8DB5-54177A5741D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7" y="806974"/>
            <a:ext cx="1697606" cy="17974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995377-707D-4C9A-8251-E395CA2BBE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54" y="403123"/>
            <a:ext cx="472609" cy="66324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7AF1F01-F8A0-4A43-9D3B-A6B676E80E7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96" y="2393593"/>
            <a:ext cx="3747600" cy="3747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909B7E8-60E1-4512-97CD-1582B80D1B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1" y="3602084"/>
            <a:ext cx="755845" cy="75584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0634555-AC9D-47BD-82ED-F6BDD9EAA38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6" y="4549128"/>
            <a:ext cx="756000" cy="756000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ECAC35FA-DFAD-4ABF-A639-D8D4A567FFD7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866098" y="1707894"/>
            <a:ext cx="2130764" cy="1316448"/>
            <a:chOff x="2908973" y="1017863"/>
            <a:chExt cx="3410732" cy="1344383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C2E3291-E6DD-4D8A-AF3D-F326593E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7D49B389-179E-4F16-A500-62FD07183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4C474AB-4C43-4B11-BFC8-13BF675E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48B88E15-21CA-43FB-A0E2-4D705594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EA5E932C-3028-4DC0-8BE2-A637DD162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776229B-790E-4245-AE69-C1429FFAEA33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849356" y="1980010"/>
            <a:ext cx="2147506" cy="1333410"/>
            <a:chOff x="3486261" y="738436"/>
            <a:chExt cx="2177986" cy="133341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A172B8BB-160B-45D1-B07C-BDCE51A8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C26CB9B0-5151-4F98-B92C-2C78B405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EC5A32A6-3454-4B2E-8BA0-610142BC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D2F0742-9B9D-47AA-AB27-542C12673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E130E32E-DD4B-49D2-806F-61FCED55A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3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45508 0.004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90536" y="949404"/>
                <a:ext cx="5739896" cy="48640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 smtClean="0"/>
                  <a:t>Modeling phase</a:t>
                </a:r>
                <a:endParaRPr lang="en-US" sz="2400" b="1" dirty="0"/>
              </a:p>
              <a:p>
                <a:pPr marL="342900" indent="-342900" algn="just"/>
                <a:r>
                  <a:rPr lang="en-US" sz="2400" b="1" u="sng" dirty="0" smtClean="0"/>
                  <a:t>Goal</a:t>
                </a:r>
                <a:r>
                  <a:rPr lang="en-US" sz="2400" b="1" dirty="0" smtClean="0"/>
                  <a:t> </a:t>
                </a:r>
                <a:r>
                  <a:rPr lang="en-US" sz="2400" dirty="0"/>
                  <a:t>: </a:t>
                </a:r>
                <a:r>
                  <a:rPr lang="en-US" sz="2400" b="1" dirty="0" smtClean="0"/>
                  <a:t>Characterizing</a:t>
                </a:r>
                <a:r>
                  <a:rPr lang="en-US" sz="2400" dirty="0" smtClean="0"/>
                  <a:t> the dependence between</a:t>
                </a:r>
                <a:r>
                  <a:rPr lang="en-US" sz="2400" dirty="0" smtClean="0">
                    <a:solidFill>
                      <a:srgbClr val="27F93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7F93B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the related leakage trace, denoted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200" dirty="0" smtClean="0"/>
                  <a:t>(approximation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solidFill>
                          <a:srgbClr val="27F93B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marL="342900" indent="-342900"/>
                <a:endParaRPr lang="en-US" sz="2400" dirty="0"/>
              </a:p>
              <a:p>
                <a:pPr marL="342900" indent="-342900"/>
                <a:endParaRPr lang="en-US" sz="2400" dirty="0"/>
              </a:p>
              <a:p>
                <a:pPr marL="342900" indent="-342900"/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 smtClean="0"/>
                  <a:t>Clone of the targeted device</a:t>
                </a:r>
                <a:endParaRPr lang="en-US" dirty="0"/>
              </a:p>
            </p:txBody>
          </p:sp>
        </mc:Choice>
        <mc:Fallback xmlns="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90536" y="949404"/>
                <a:ext cx="5739896" cy="4864006"/>
              </a:xfrm>
              <a:prstGeom prst="rect">
                <a:avLst/>
              </a:prstGeom>
              <a:blipFill>
                <a:blip r:embed="rId20"/>
                <a:stretch>
                  <a:fillRect l="-1700" t="-1754" r="-1594" b="-5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mtClean="0">
                <a:solidFill>
                  <a:schemeClr val="bg1"/>
                </a:solidFill>
              </a:rPr>
              <a:t>15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526175" y="282150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400" b="1" dirty="0" err="1" smtClean="0">
                <a:latin typeface="Calibri Light (En-têtes)"/>
                <a:sym typeface="Wingdings" pitchFamily="2" charset="2"/>
              </a:rPr>
              <a:t>Profiled</a:t>
            </a:r>
            <a:r>
              <a:rPr lang="fr-FR" sz="4400" b="1" dirty="0" smtClean="0">
                <a:latin typeface="Calibri Light (En-têtes)"/>
                <a:sym typeface="Wingdings" pitchFamily="2" charset="2"/>
              </a:rPr>
              <a:t> </a:t>
            </a:r>
            <a:r>
              <a:rPr lang="fr-FR" sz="4400" b="1" dirty="0" err="1" smtClean="0">
                <a:latin typeface="Calibri Light (En-têtes)"/>
                <a:sym typeface="Wingdings" pitchFamily="2" charset="2"/>
              </a:rPr>
              <a:t>attacks</a:t>
            </a:r>
            <a:endParaRPr lang="fr-FR" sz="4400" b="1" dirty="0">
              <a:latin typeface="Calibri Light (En-têtes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/>
              </p:cNvSpPr>
              <p:nvPr>
                <p:ph sz="half" idx="2"/>
                <p:custDataLst>
                  <p:tags r:id="rId9"/>
                </p:custDataLst>
              </p:nvPr>
            </p:nvSpPr>
            <p:spPr>
              <a:xfrm>
                <a:off x="6172200" y="964335"/>
                <a:ext cx="5181600" cy="48958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b="1" dirty="0" smtClean="0"/>
                  <a:t>Attack phase</a:t>
                </a:r>
                <a:endParaRPr lang="fr-FR" sz="2400" b="1" dirty="0"/>
              </a:p>
              <a:p>
                <a:pPr algn="just"/>
                <a:r>
                  <a:rPr lang="fr-FR" sz="2400" b="1" u="sng" dirty="0" smtClean="0"/>
                  <a:t>Goal</a:t>
                </a:r>
                <a:r>
                  <a:rPr lang="fr-FR" sz="2400" b="1" dirty="0" smtClean="0"/>
                  <a:t> </a:t>
                </a:r>
                <a:r>
                  <a:rPr lang="fr-FR" sz="2400" b="1" dirty="0"/>
                  <a:t>:</a:t>
                </a:r>
                <a:r>
                  <a:rPr lang="fr-FR" sz="2400" dirty="0"/>
                  <a:t> </a:t>
                </a:r>
                <a:r>
                  <a:rPr lang="fr-FR" sz="2400" b="1" dirty="0" err="1" smtClean="0">
                    <a:solidFill>
                      <a:schemeClr val="tx2"/>
                    </a:solidFill>
                  </a:rPr>
                  <a:t>Retrieving</a:t>
                </a:r>
                <a:r>
                  <a:rPr lang="fr-FR" sz="2400" dirty="0" smtClean="0">
                    <a:solidFill>
                      <a:schemeClr val="tx2"/>
                    </a:solidFill>
                  </a:rPr>
                  <a:t> the secret key </a:t>
                </a:r>
                <a:r>
                  <a:rPr lang="fr-FR" sz="2400" dirty="0" err="1" smtClean="0">
                    <a:solidFill>
                      <a:schemeClr val="tx2"/>
                    </a:solidFill>
                  </a:rPr>
                  <a:t>used</a:t>
                </a:r>
                <a:r>
                  <a:rPr lang="fr-FR" sz="2400" dirty="0" smtClean="0">
                    <a:solidFill>
                      <a:schemeClr val="tx2"/>
                    </a:solidFill>
                  </a:rPr>
                  <a:t> by </a:t>
                </a:r>
                <a:r>
                  <a:rPr lang="fr-FR" sz="2400" dirty="0" err="1" smtClean="0">
                    <a:solidFill>
                      <a:schemeClr val="tx2"/>
                    </a:solidFill>
                  </a:rPr>
                  <a:t>targeting</a:t>
                </a:r>
                <a:r>
                  <a:rPr lang="fr-FR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>
                    <a:solidFill>
                      <a:schemeClr val="tx2"/>
                    </a:solidFill>
                  </a:rPr>
                  <a:t>,</a:t>
                </a:r>
              </a:p>
              <a:p>
                <a:pPr marL="0" indent="0" algn="just">
                  <a:buNone/>
                </a:pPr>
                <a:endParaRPr lang="fr-FR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e>
                              <m:r>
                                <a:rPr lang="fr-FR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</m:func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fr-FR" sz="22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fr-FR" sz="22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457200" lvl="1" indent="0" algn="ctr">
                  <a:buNone/>
                </a:pPr>
                <a:endParaRPr lang="fr-FR" dirty="0"/>
              </a:p>
              <a:p>
                <a:pPr marL="457200" lvl="1" indent="0" algn="ctr">
                  <a:buNone/>
                </a:pPr>
                <a:r>
                  <a:rPr lang="fr-FR" dirty="0" err="1" smtClean="0"/>
                  <a:t>Targeted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device</a:t>
                </a:r>
                <a:endParaRPr lang="fr-FR" dirty="0"/>
              </a:p>
            </p:txBody>
          </p:sp>
        </mc:Choice>
        <mc:Fallback xmlns="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  <p:custDataLst>
                  <p:tags r:id="rId21"/>
                </p:custDataLst>
              </p:nvPr>
            </p:nvSpPr>
            <p:spPr>
              <a:xfrm>
                <a:off x="6172200" y="964335"/>
                <a:ext cx="5181600" cy="4895851"/>
              </a:xfrm>
              <a:blipFill>
                <a:blip r:embed="rId22"/>
                <a:stretch>
                  <a:fillRect l="-1882" t="-1743" r="-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Image 57">
            <a:extLst>
              <a:ext uri="{FF2B5EF4-FFF2-40B4-BE49-F238E27FC236}">
                <a16:creationId xmlns:a16="http://schemas.microsoft.com/office/drawing/2014/main" id="{6CC19C26-649B-43DD-890D-E54D4077D4E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1" y="3175359"/>
            <a:ext cx="755845" cy="75584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1DF29DD8-EC71-4F9B-B96E-D50E2E2F21A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8" y="2002799"/>
            <a:ext cx="3747600" cy="3747600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7528B30F-A705-48AB-AAC8-0C51949B1F4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0975800" y="3202363"/>
            <a:ext cx="756000" cy="756000"/>
            <a:chOff x="10975800" y="4226612"/>
            <a:chExt cx="756000" cy="756000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4B9C4EF6-DA07-4926-B46D-15B81F45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800" y="4226612"/>
              <a:ext cx="756000" cy="756000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03215D0E-CEC0-4990-A469-8B9E9F3F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800" y="4226612"/>
              <a:ext cx="756000" cy="756000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20E29435-2D0D-4696-8AA2-3EEFE947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800" y="4226612"/>
              <a:ext cx="756000" cy="756000"/>
            </a:xfrm>
            <a:prstGeom prst="rect">
              <a:avLst/>
            </a:prstGeom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55823FC5-435B-470B-96BC-1CC46F6E747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97529" y="5835267"/>
            <a:ext cx="1130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err="1" smtClean="0"/>
              <a:t>Examples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  <a:r>
              <a:rPr lang="fr-FR" sz="2400" dirty="0" err="1" smtClean="0"/>
              <a:t>template</a:t>
            </a:r>
            <a:r>
              <a:rPr lang="fr-FR" sz="2400" dirty="0" smtClean="0"/>
              <a:t> </a:t>
            </a:r>
            <a:r>
              <a:rPr lang="fr-FR" sz="2400" dirty="0" err="1" smtClean="0"/>
              <a:t>attacks</a:t>
            </a:r>
            <a:r>
              <a:rPr lang="fr-FR" sz="2400" dirty="0" smtClean="0"/>
              <a:t> </a:t>
            </a:r>
            <a:r>
              <a:rPr lang="fr-FR" sz="2400" dirty="0"/>
              <a:t>[CRR03], </a:t>
            </a:r>
            <a:r>
              <a:rPr lang="fr-FR" sz="2400" dirty="0" err="1" smtClean="0"/>
              <a:t>stochastic</a:t>
            </a:r>
            <a:r>
              <a:rPr lang="fr-FR" sz="2400" dirty="0" smtClean="0"/>
              <a:t> </a:t>
            </a:r>
            <a:r>
              <a:rPr lang="fr-FR" sz="2400" dirty="0" err="1" smtClean="0"/>
              <a:t>attacks</a:t>
            </a:r>
            <a:r>
              <a:rPr lang="fr-FR" sz="2400" dirty="0" smtClean="0"/>
              <a:t> </a:t>
            </a:r>
            <a:r>
              <a:rPr lang="fr-FR" sz="2400" dirty="0"/>
              <a:t>[SLP05]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8F0D1BA1-A159-46D6-8569-091471F449F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76" y="2084563"/>
            <a:ext cx="3747600" cy="37476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524AF82-8CEF-4FA8-BFAE-705D799CC13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6" y="4061008"/>
            <a:ext cx="756000" cy="756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77990C0-2E85-40A6-8B48-12F405327A2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26" y="4061008"/>
            <a:ext cx="756000" cy="756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" y="6380354"/>
            <a:ext cx="11643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[CRR03] Suresh </a:t>
            </a:r>
            <a:r>
              <a:rPr lang="en-US" sz="1200" dirty="0"/>
              <a:t>Chari, </a:t>
            </a:r>
            <a:r>
              <a:rPr lang="en-US" sz="1200" dirty="0" err="1"/>
              <a:t>Josyula</a:t>
            </a:r>
            <a:r>
              <a:rPr lang="en-US" sz="1200" dirty="0"/>
              <a:t> Rao, and Pankaj </a:t>
            </a:r>
            <a:r>
              <a:rPr lang="en-US" sz="1200" dirty="0" err="1"/>
              <a:t>Rohatgi</a:t>
            </a:r>
            <a:r>
              <a:rPr lang="en-US" sz="1200" dirty="0"/>
              <a:t>. </a:t>
            </a:r>
            <a:r>
              <a:rPr lang="en-US" sz="1200" b="1" u="sng" dirty="0"/>
              <a:t>Template attacks</a:t>
            </a:r>
            <a:r>
              <a:rPr lang="en-US" sz="1200" dirty="0"/>
              <a:t>. </a:t>
            </a:r>
            <a:r>
              <a:rPr lang="fr-FR" sz="1200" i="1" dirty="0" err="1"/>
              <a:t>Cryptographic</a:t>
            </a:r>
            <a:r>
              <a:rPr lang="fr-FR" sz="1200" i="1" dirty="0"/>
              <a:t> </a:t>
            </a:r>
            <a:r>
              <a:rPr lang="en-US" sz="1200" i="1" dirty="0"/>
              <a:t>Hardware and Embedded Systems – CHES </a:t>
            </a:r>
            <a:r>
              <a:rPr lang="en-US" sz="1200" i="1" dirty="0" smtClean="0"/>
              <a:t>2003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[SLP05] </a:t>
            </a:r>
            <a:r>
              <a:rPr lang="en-US" sz="1200" dirty="0"/>
              <a:t>Werner Schindler, Kerstin Lemke, and </a:t>
            </a:r>
            <a:r>
              <a:rPr lang="en-US" sz="1200" dirty="0" err="1"/>
              <a:t>Christof</a:t>
            </a:r>
            <a:r>
              <a:rPr lang="en-US" sz="1200" dirty="0"/>
              <a:t> </a:t>
            </a:r>
            <a:r>
              <a:rPr lang="en-US" sz="1200" dirty="0" err="1"/>
              <a:t>Paar</a:t>
            </a:r>
            <a:r>
              <a:rPr lang="en-US" sz="1200" dirty="0"/>
              <a:t>. </a:t>
            </a:r>
            <a:r>
              <a:rPr lang="en-US" sz="1200" b="1" u="sng" dirty="0"/>
              <a:t>A stochastic model for </a:t>
            </a:r>
            <a:r>
              <a:rPr lang="en-US" sz="1200" b="1" u="sng" dirty="0" smtClean="0"/>
              <a:t>differential </a:t>
            </a:r>
            <a:r>
              <a:rPr lang="fr-FR" sz="1200" b="1" u="sng" dirty="0" err="1" smtClean="0"/>
              <a:t>side</a:t>
            </a:r>
            <a:r>
              <a:rPr lang="fr-FR" sz="1200" b="1" u="sng" dirty="0" smtClean="0"/>
              <a:t> </a:t>
            </a:r>
            <a:r>
              <a:rPr lang="fr-FR" sz="1200" b="1" u="sng" dirty="0" err="1"/>
              <a:t>channel</a:t>
            </a:r>
            <a:r>
              <a:rPr lang="fr-FR" sz="1200" b="1" u="sng" dirty="0"/>
              <a:t> </a:t>
            </a:r>
            <a:r>
              <a:rPr lang="fr-FR" sz="1200" b="1" u="sng" dirty="0" err="1"/>
              <a:t>cryptanalysis</a:t>
            </a:r>
            <a:r>
              <a:rPr lang="fr-FR" sz="1200" dirty="0" smtClean="0"/>
              <a:t>. </a:t>
            </a:r>
            <a:r>
              <a:rPr lang="fr-FR" sz="1200" i="1" dirty="0" err="1" smtClean="0"/>
              <a:t>Cryptographic</a:t>
            </a:r>
            <a:r>
              <a:rPr lang="fr-FR" sz="1200" i="1" dirty="0" smtClean="0"/>
              <a:t> </a:t>
            </a:r>
            <a:r>
              <a:rPr lang="en-US" sz="1200" i="1" dirty="0" smtClean="0"/>
              <a:t>Hardware </a:t>
            </a:r>
            <a:r>
              <a:rPr lang="en-US" sz="1200" i="1" dirty="0"/>
              <a:t>and Embedded Systems – CHES </a:t>
            </a:r>
            <a:r>
              <a:rPr lang="en-US" sz="1200" i="1" dirty="0" smtClean="0"/>
              <a:t>2005</a:t>
            </a:r>
            <a:r>
              <a:rPr lang="de-DE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74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8" grpId="1" build="p"/>
      <p:bldP spid="68" grpId="2" build="allAtOnce"/>
      <p:bldP spid="56" grpId="0" build="p"/>
      <p:bldP spid="56" grpId="1" build="p"/>
      <p:bldP spid="56" grpId="2" build="p"/>
      <p:bldP spid="3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6B47743-C736-4FD1-9219-816E74565C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92" y="2123767"/>
            <a:ext cx="5970354" cy="2452814"/>
          </a:xfrm>
          <a:prstGeom prst="rect">
            <a:avLst/>
          </a:prstGeom>
        </p:spPr>
      </p:pic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14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9D0A886C-323C-4870-A48F-76331F43701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/>
              <a:t>Limitations</a:t>
            </a:r>
            <a:endParaRPr lang="fr-FR" b="1" dirty="0"/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2AC03CFF-93AD-4445-ADB1-C4D4AB9B890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39253" y="2978267"/>
            <a:ext cx="5480732" cy="1257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 smtClean="0"/>
              <a:t>Points of interest (</a:t>
            </a:r>
            <a:r>
              <a:rPr lang="en-US" b="0" dirty="0" err="1" smtClean="0"/>
              <a:t>PoIs</a:t>
            </a:r>
            <a:r>
              <a:rPr lang="en-US" b="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detection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selection</a:t>
            </a:r>
            <a:endParaRPr lang="en-US" b="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dirty="0" smtClean="0"/>
              <a:t>SCA can be difficult to perform due to the  </a:t>
            </a:r>
            <a:r>
              <a:rPr lang="en-US" dirty="0" smtClean="0">
                <a:solidFill>
                  <a:srgbClr val="FF0000"/>
                </a:solidFill>
              </a:rPr>
              <a:t>desynchronization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effect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13F12C0E-FBBF-46ED-9094-3BC2CEB1129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55" y="630466"/>
            <a:ext cx="865768" cy="765714"/>
          </a:xfrm>
          <a:prstGeom prst="rect">
            <a:avLst/>
          </a:prstGeom>
        </p:spPr>
      </p:pic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09F3B6A2-98EB-4F52-BF44-226717342DA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46787" y="5038531"/>
            <a:ext cx="11335139" cy="868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r>
              <a:rPr lang="en-US" b="0" dirty="0" smtClean="0"/>
              <a:t>The attack performance </a:t>
            </a:r>
            <a:r>
              <a:rPr lang="en-US" dirty="0" smtClean="0">
                <a:solidFill>
                  <a:srgbClr val="FF0000"/>
                </a:solidFill>
              </a:rPr>
              <a:t>highly</a:t>
            </a:r>
            <a:r>
              <a:rPr lang="en-US" b="0" dirty="0" smtClean="0"/>
              <a:t> depends on a </a:t>
            </a:r>
            <a:r>
              <a:rPr lang="en-US" dirty="0" smtClean="0">
                <a:solidFill>
                  <a:srgbClr val="FF0000"/>
                </a:solidFill>
              </a:rPr>
              <a:t>preprocessing phase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denoising</a:t>
            </a:r>
            <a:r>
              <a:rPr lang="en-US" b="0" dirty="0" smtClean="0"/>
              <a:t>, synchronization, points of interest detection/selection, ...)</a:t>
            </a:r>
            <a:endParaRPr lang="en-US" b="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C754692-8658-4DD2-9C87-E85F9D6AC5B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16" y="625550"/>
            <a:ext cx="865768" cy="7657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714C2BB-7205-43E6-84D7-085A5907718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853" y="100706"/>
            <a:ext cx="1298994" cy="1375405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B84B3E24-FD58-445B-9F9D-FF9F976F80DC}"/>
              </a:ext>
            </a:extLst>
          </p:cNvPr>
          <p:cNvGrpSpPr/>
          <p:nvPr/>
        </p:nvGrpSpPr>
        <p:grpSpPr>
          <a:xfrm>
            <a:off x="8878529" y="726849"/>
            <a:ext cx="1942495" cy="1318003"/>
            <a:chOff x="651592" y="1719907"/>
            <a:chExt cx="2706748" cy="1836556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8F24E712-16CB-485F-8A11-D84FBBCE8183}"/>
                </a:ext>
              </a:extLst>
            </p:cNvPr>
            <p:cNvGrpSpPr/>
            <p:nvPr/>
          </p:nvGrpSpPr>
          <p:grpSpPr>
            <a:xfrm>
              <a:off x="692794" y="1719907"/>
              <a:ext cx="2560529" cy="1182426"/>
              <a:chOff x="2908973" y="1017863"/>
              <a:chExt cx="3410732" cy="1344383"/>
            </a:xfrm>
          </p:grpSpPr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86699709-D733-45A5-8C81-8179428CB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30676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2F62D0D4-4212-4F7C-BA2C-6F42A8A71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26405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6F014953-9F90-486F-8B2C-E6B9264BA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22134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0B913A61-6796-4F05-8AD2-DB52D2395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30676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8E61D114-64D4-482B-8717-F56EDC7B3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17863"/>
                <a:ext cx="3410732" cy="1331570"/>
              </a:xfrm>
              <a:prstGeom prst="rect">
                <a:avLst/>
              </a:prstGeom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0F9782F6-E886-44E5-B5E4-17F24FBF5EBB}"/>
                </a:ext>
              </a:extLst>
            </p:cNvPr>
            <p:cNvGrpSpPr/>
            <p:nvPr/>
          </p:nvGrpSpPr>
          <p:grpSpPr>
            <a:xfrm>
              <a:off x="692794" y="1881603"/>
              <a:ext cx="2624349" cy="1167955"/>
              <a:chOff x="4827749" y="1135929"/>
              <a:chExt cx="2624349" cy="1167955"/>
            </a:xfrm>
          </p:grpSpPr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03F5C811-CBDB-4AAC-945B-FE08022B1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3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9E20E94C-D3E5-44DC-9474-8C752EB05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2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910781F2-B345-4F28-9F64-8F753C274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1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F5F577F8-6BC5-4BE5-A0D8-B62809252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0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3F87FD6A-73BF-420A-ABA6-B610B9BB5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49" y="1135929"/>
                <a:ext cx="2624345" cy="1167955"/>
              </a:xfrm>
              <a:prstGeom prst="rect">
                <a:avLst/>
              </a:prstGeom>
            </p:spPr>
          </p:pic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2567FD35-CE0C-432F-A2AF-7E3259CF1EFB}"/>
                </a:ext>
              </a:extLst>
            </p:cNvPr>
            <p:cNvGrpSpPr/>
            <p:nvPr/>
          </p:nvGrpSpPr>
          <p:grpSpPr>
            <a:xfrm>
              <a:off x="692793" y="2188124"/>
              <a:ext cx="2624346" cy="1093556"/>
              <a:chOff x="665986" y="3039539"/>
              <a:chExt cx="2457146" cy="974349"/>
            </a:xfrm>
          </p:grpSpPr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5F89E785-FB37-413D-9235-A275DAE2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39539"/>
                <a:ext cx="2457146" cy="959394"/>
              </a:xfrm>
              <a:prstGeom prst="rect">
                <a:avLst/>
              </a:prstGeom>
            </p:spPr>
          </p:pic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79F274ED-78BD-4650-81F6-4CCD5F976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44524"/>
                <a:ext cx="2457146" cy="959394"/>
              </a:xfrm>
              <a:prstGeom prst="rect">
                <a:avLst/>
              </a:prstGeom>
            </p:spPr>
          </p:pic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4DD785A5-5897-4EF1-AE2D-DA8A87FEE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49509"/>
                <a:ext cx="2457146" cy="95939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094C64C8-DE40-4627-A735-FBE5313BB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54494"/>
                <a:ext cx="2457146" cy="959394"/>
              </a:xfrm>
              <a:prstGeom prst="rect">
                <a:avLst/>
              </a:prstGeom>
            </p:spPr>
          </p:pic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5A48E12-6B39-408B-8A48-7F81CA5E9592}"/>
                </a:ext>
              </a:extLst>
            </p:cNvPr>
            <p:cNvGrpSpPr/>
            <p:nvPr/>
          </p:nvGrpSpPr>
          <p:grpSpPr>
            <a:xfrm>
              <a:off x="651592" y="2372891"/>
              <a:ext cx="2706748" cy="1183572"/>
              <a:chOff x="911381" y="3305575"/>
              <a:chExt cx="3142868" cy="1227882"/>
            </a:xfrm>
          </p:grpSpPr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0659C953-B9B4-464A-AC6F-7CCD6C820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5575"/>
                <a:ext cx="3142868" cy="1227134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975784DB-D972-44D6-8EA3-A53CD24CE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5575"/>
                <a:ext cx="3142868" cy="1227134"/>
              </a:xfrm>
              <a:prstGeom prst="rect">
                <a:avLst/>
              </a:prstGeom>
            </p:spPr>
          </p:pic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7C57117B-938F-4BED-B200-EBF5EF89B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6323"/>
                <a:ext cx="3142868" cy="1227134"/>
              </a:xfrm>
              <a:prstGeom prst="rect">
                <a:avLst/>
              </a:prstGeom>
            </p:spPr>
          </p:pic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871E3F31-3987-46DF-8C8B-D79945A93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6323"/>
                <a:ext cx="3142868" cy="1227134"/>
              </a:xfrm>
              <a:prstGeom prst="rect">
                <a:avLst/>
              </a:prstGeom>
            </p:spPr>
          </p:pic>
        </p:grpSp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2D5CCA8B-8C0E-4373-9EA7-95DFC1B97C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54" y="1455172"/>
            <a:ext cx="843516" cy="71310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09C0FCE-C11B-4345-B061-B74CF6E358D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60" y="1750142"/>
            <a:ext cx="396626" cy="39662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A0D831C-DE64-4566-BE37-A2158DE2B27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71" y="3384549"/>
            <a:ext cx="179319" cy="179319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C02A9507-7425-4541-83C9-8A9E334FBFCB}"/>
              </a:ext>
            </a:extLst>
          </p:cNvPr>
          <p:cNvSpPr txBox="1"/>
          <p:nvPr/>
        </p:nvSpPr>
        <p:spPr>
          <a:xfrm>
            <a:off x="10815483" y="1726445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SNR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642B6C88-5881-4913-8667-E22655CD7E28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5609533" y="3175605"/>
                <a:ext cx="628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642B6C88-5881-4913-8667-E22655CD7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 rot="16200000">
                <a:off x="5609533" y="3175605"/>
                <a:ext cx="628313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E516CAB6-B8C7-4611-9DAB-8DCF4D7D71E9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774698" y="4587363"/>
                <a:ext cx="9903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𝑠𝑎𝑚𝑝𝑙𝑒𝑠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E516CAB6-B8C7-4611-9DAB-8DCF4D7D7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8774698" y="4587363"/>
                <a:ext cx="990399" cy="338554"/>
              </a:xfrm>
              <a:prstGeom prst="rect">
                <a:avLst/>
              </a:prstGeom>
              <a:blipFill>
                <a:blip r:embed="rId3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Image 93">
            <a:extLst>
              <a:ext uri="{FF2B5EF4-FFF2-40B4-BE49-F238E27FC236}">
                <a16:creationId xmlns:a16="http://schemas.microsoft.com/office/drawing/2014/main" id="{52F4D801-5C41-463A-AD65-3833D73226D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71" y="4127499"/>
            <a:ext cx="179319" cy="179319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6535DD82-8243-4B1D-940F-AD4C6003B96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21" y="3060699"/>
            <a:ext cx="179319" cy="179319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3C55286C-BFCB-440F-86D8-FA5A82B4C7E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21" y="3162299"/>
            <a:ext cx="179319" cy="179319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E840A58D-ACDC-419C-885E-7766B51BE25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71" y="3975099"/>
            <a:ext cx="179319" cy="179319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D2D3387C-B422-4170-A1CE-DBBBD3D5616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229" y="2120774"/>
            <a:ext cx="5970354" cy="2452813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A36D1F9F-9966-4A46-826E-7955147A6CE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31" y="3590289"/>
            <a:ext cx="179319" cy="179319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13F0B430-5F9E-4E50-B7E0-B61FC26829B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11" y="3933189"/>
            <a:ext cx="179319" cy="179319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DF72756F-7964-45F6-82C7-7C49A92C1C1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31" y="4055109"/>
            <a:ext cx="179319" cy="179319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6703BF97-39B8-4FD8-B0A6-EA25A5654B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31" y="2142489"/>
            <a:ext cx="179319" cy="179319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DF2A107E-2155-4203-A6D3-72EB7373ECF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11" y="3300729"/>
            <a:ext cx="179319" cy="179319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F5208E6B-1830-4625-AACC-BF26263BC98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71" y="4146549"/>
            <a:ext cx="179319" cy="179319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7A31C86A-A7EA-475B-9DFE-1F2DC99851A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71" y="4161789"/>
            <a:ext cx="179319" cy="179319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3CD7CB09-3F7F-4A8C-ADBA-D8915C049CF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91" y="4161789"/>
            <a:ext cx="179319" cy="179319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B61D9989-4B90-4B15-BF5B-F9E7243D6E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91" y="4161789"/>
            <a:ext cx="179319" cy="179319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7F8229AE-188F-4125-9181-D2507E09433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71" y="4138929"/>
            <a:ext cx="179319" cy="179319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3CA3153D-73FA-4870-9CD9-7D0123FCF32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51" y="4154169"/>
            <a:ext cx="179319" cy="179319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F4A3CF85-DA21-47B3-A97B-77A68C625E2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71" y="3468369"/>
            <a:ext cx="179319" cy="179319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AF361C20-26B7-42E9-9ACB-83DB8D8753D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31" y="3605529"/>
            <a:ext cx="179319" cy="179319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CA5BBAB6-CDFB-4933-B5D5-3ED76C8F72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51" y="3666489"/>
            <a:ext cx="179319" cy="179319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DB7B78F7-9683-47D4-8563-24DECF8F6CC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11" y="3773169"/>
            <a:ext cx="179319" cy="179319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EBB25CD9-1DCC-498D-AA83-68C4CABBE6B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91" y="4154169"/>
            <a:ext cx="179319" cy="1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84" grpId="0"/>
      <p:bldP spid="84" grpId="1"/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15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26175" y="2920035"/>
            <a:ext cx="9085119" cy="7318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 smtClean="0">
                <a:latin typeface="Calibri Light (En-têtes)"/>
                <a:sym typeface="Wingdings" pitchFamily="2" charset="2"/>
              </a:rPr>
              <a:t>How should be used AI to perform side-channe</a:t>
            </a:r>
            <a:r>
              <a:rPr lang="en-US" b="1" dirty="0" smtClean="0">
                <a:latin typeface="Calibri Light (En-têtes)"/>
                <a:sym typeface="Wingdings" pitchFamily="2" charset="2"/>
              </a:rPr>
              <a:t>l attacks?</a:t>
            </a:r>
            <a:endParaRPr lang="fr-FR" sz="4400" b="1" dirty="0">
              <a:latin typeface="Calibri Light (En-têtes)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B74D91E-5187-4682-92E0-39B2DDD57A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60" y="4364042"/>
            <a:ext cx="3804860" cy="174485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CC19C26-649B-43DD-890D-E54D4077D4E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71" y="4915155"/>
            <a:ext cx="556743" cy="556743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9B42AFBF-ECE0-49AF-A2CF-A57D88260A4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836085" y="4901702"/>
            <a:ext cx="2038536" cy="1037958"/>
            <a:chOff x="2908973" y="1017863"/>
            <a:chExt cx="3410732" cy="1344383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564A4A6-8240-423C-A27A-746DFEE4C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B9E8F65-F996-401E-8A17-26332834F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B4AE524E-3AAA-47F4-8966-0F83F9DA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62E725F4-C8B7-4DE2-89B3-6B05DDD27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D42C429-54AD-407D-853E-2D0CB1E97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2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69A7B28B-23D2-4D23-9EC7-EAC1DB9158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038" y="1081817"/>
            <a:ext cx="5984340" cy="402840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FC36ACB-8A1E-4A22-9A9E-667B3EEF98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582" y="1071255"/>
            <a:ext cx="5984339" cy="402840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C54395-2F0C-4857-94BC-1B08787B5C3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476" y="1066362"/>
            <a:ext cx="5984340" cy="4028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0" y="74207"/>
                <a:ext cx="5255394" cy="27212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b="1" dirty="0" smtClean="0"/>
                  <a:t>Discriminative</a:t>
                </a:r>
              </a:p>
              <a:p>
                <a:pPr algn="just"/>
                <a:r>
                  <a:rPr lang="fr-FR" sz="2200" dirty="0" err="1" smtClean="0"/>
                  <a:t>Probabilistic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approach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which</a:t>
                </a:r>
                <a:r>
                  <a:rPr lang="fr-FR" sz="2200" dirty="0" smtClean="0"/>
                  <a:t> </a:t>
                </a:r>
                <a:r>
                  <a:rPr lang="fr-FR" sz="2200" dirty="0"/>
                  <a:t>c</a:t>
                </a:r>
                <a:r>
                  <a:rPr lang="fr-FR" sz="2200" dirty="0" smtClean="0"/>
                  <a:t>aptures the </a:t>
                </a:r>
                <a:r>
                  <a:rPr lang="fr-FR" sz="2200" dirty="0" err="1" smtClean="0"/>
                  <a:t>decision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boundaries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between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each</a:t>
                </a:r>
                <a:r>
                  <a:rPr lang="fr-FR" sz="2200" dirty="0" smtClean="0"/>
                  <a:t> class (estimation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fr-FR" sz="2200" dirty="0" smtClean="0"/>
                  <a:t>)</a:t>
                </a:r>
                <a:endParaRPr lang="fr-FR" sz="2200" dirty="0"/>
              </a:p>
              <a:p>
                <a:pPr lvl="1" algn="just"/>
                <a:r>
                  <a:rPr lang="fr-FR" sz="2000" dirty="0" err="1" smtClean="0"/>
                  <a:t>Classical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approach</a:t>
                </a:r>
                <a:r>
                  <a:rPr lang="fr-FR" sz="2000" dirty="0" smtClean="0"/>
                  <a:t> in DL-SCA </a:t>
                </a:r>
                <a:r>
                  <a:rPr lang="fr-FR" sz="2000" dirty="0"/>
                  <a:t>[MPP16, CDP17, </a:t>
                </a:r>
                <a:r>
                  <a:rPr lang="fr-FR" sz="2000" dirty="0" smtClean="0"/>
                  <a:t>MDP20]</a:t>
                </a:r>
                <a:endParaRPr lang="fr-FR" sz="2000" dirty="0"/>
              </a:p>
              <a:p>
                <a:pPr lvl="1" algn="just"/>
                <a:r>
                  <a:rPr lang="fr-FR" sz="2000" dirty="0" err="1" smtClean="0"/>
                  <a:t>Difficult</a:t>
                </a:r>
                <a:r>
                  <a:rPr lang="fr-FR" sz="2000" dirty="0" smtClean="0"/>
                  <a:t> to </a:t>
                </a:r>
                <a:r>
                  <a:rPr lang="fr-FR" sz="2000" dirty="0" err="1" smtClean="0"/>
                  <a:t>explain</a:t>
                </a:r>
                <a:r>
                  <a:rPr lang="fr-FR" sz="2000" dirty="0" smtClean="0"/>
                  <a:t> the </a:t>
                </a:r>
                <a:r>
                  <a:rPr lang="fr-FR" sz="2000" dirty="0" err="1" smtClean="0"/>
                  <a:t>decision-making</a:t>
                </a:r>
                <a:endParaRPr lang="fr-FR" sz="2000" dirty="0" smtClean="0"/>
              </a:p>
              <a:p>
                <a:pPr lvl="1" algn="just"/>
                <a:r>
                  <a:rPr lang="fr-FR" sz="2000" dirty="0" err="1" smtClean="0"/>
                  <a:t>Only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extract</a:t>
                </a:r>
                <a:r>
                  <a:rPr lang="fr-FR" sz="2000" dirty="0" smtClean="0"/>
                  <a:t> the relevant </a:t>
                </a:r>
                <a:r>
                  <a:rPr lang="fr-FR" sz="2000" dirty="0" err="1" smtClean="0"/>
                  <a:t>features</a:t>
                </a:r>
                <a:endParaRPr lang="fr-FR" sz="2000" dirty="0"/>
              </a:p>
            </p:txBody>
          </p:sp>
        </mc:Choice>
        <mc:Fallback xmlns="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0" y="74207"/>
                <a:ext cx="5255394" cy="2721246"/>
              </a:xfrm>
              <a:prstGeom prst="rect">
                <a:avLst/>
              </a:prstGeom>
              <a:blipFill>
                <a:blip r:embed="rId21"/>
                <a:stretch>
                  <a:fillRect l="-1740" t="-4251" r="-1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16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/>
              </p:cNvSpPr>
              <p:nvPr>
                <p:ph sz="half" idx="2"/>
                <p:custDataLst>
                  <p:tags r:id="rId11"/>
                </p:custDataLst>
              </p:nvPr>
            </p:nvSpPr>
            <p:spPr>
              <a:xfrm>
                <a:off x="0" y="2703092"/>
                <a:ext cx="5207267" cy="3566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b="1" dirty="0" smtClean="0"/>
                  <a:t>Generative</a:t>
                </a:r>
                <a:endParaRPr lang="fr-FR" sz="2400" b="1" dirty="0"/>
              </a:p>
              <a:p>
                <a:pPr marL="342900" indent="-342900" algn="just"/>
                <a:r>
                  <a:rPr lang="fr-FR" sz="2200" dirty="0" err="1" smtClean="0"/>
                  <a:t>Probabilistic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approach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which</a:t>
                </a:r>
                <a:r>
                  <a:rPr lang="fr-FR" sz="2200" dirty="0" smtClean="0"/>
                  <a:t> captures the interaction </a:t>
                </a:r>
                <a:r>
                  <a:rPr lang="fr-FR" sz="2200" dirty="0" err="1" smtClean="0"/>
                  <a:t>between</a:t>
                </a:r>
                <a:r>
                  <a:rPr lang="fr-FR" sz="2200" dirty="0" smtClean="0"/>
                  <a:t> all the variables (estimation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200" dirty="0" smtClean="0"/>
                  <a:t>)</a:t>
                </a:r>
                <a:endParaRPr lang="fr-FR" sz="2200" dirty="0"/>
              </a:p>
              <a:p>
                <a:pPr marL="800100" lvl="1" indent="-342900" algn="just"/>
                <a:r>
                  <a:rPr lang="fr-FR" sz="2000" dirty="0" err="1" smtClean="0"/>
                  <a:t>Classical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approach</a:t>
                </a:r>
                <a:r>
                  <a:rPr lang="fr-FR" sz="2000" dirty="0" smtClean="0"/>
                  <a:t> to </a:t>
                </a:r>
                <a:r>
                  <a:rPr lang="fr-FR" sz="2000" dirty="0" err="1" smtClean="0"/>
                  <a:t>perform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profiled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attacks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[CRR03, SLP05]</a:t>
                </a:r>
              </a:p>
              <a:p>
                <a:pPr marL="800100" lvl="1" indent="-342900" algn="just"/>
                <a:r>
                  <a:rPr lang="fr-FR" sz="2000" dirty="0" smtClean="0"/>
                  <a:t>Proposition of a new architecture </a:t>
                </a:r>
                <a:r>
                  <a:rPr lang="fr-FR" sz="2000" dirty="0" err="1" smtClean="0"/>
                  <a:t>based</a:t>
                </a:r>
                <a:r>
                  <a:rPr lang="fr-FR" sz="2000" dirty="0" smtClean="0"/>
                  <a:t> on the </a:t>
                </a:r>
                <a:r>
                  <a:rPr lang="fr-FR" sz="2000" b="1" dirty="0" err="1" smtClean="0"/>
                  <a:t>stochastic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attacks</a:t>
                </a:r>
                <a:r>
                  <a:rPr lang="fr-FR" sz="2000" dirty="0" smtClean="0"/>
                  <a:t> and the </a:t>
                </a:r>
                <a:r>
                  <a:rPr lang="fr-FR" sz="2000" b="1" dirty="0" err="1" smtClean="0"/>
                  <a:t>variational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autoencoder</a:t>
                </a:r>
                <a:endParaRPr lang="fr-FR" sz="20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  <p:custDataLst>
                  <p:tags r:id="rId22"/>
                </p:custDataLst>
              </p:nvPr>
            </p:nvSpPr>
            <p:spPr>
              <a:xfrm>
                <a:off x="0" y="2703092"/>
                <a:ext cx="5207267" cy="3566160"/>
              </a:xfrm>
              <a:blipFill>
                <a:blip r:embed="rId23"/>
                <a:stretch>
                  <a:fillRect l="-1756" t="-2393" r="-1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age 37">
            <a:extLst>
              <a:ext uri="{FF2B5EF4-FFF2-40B4-BE49-F238E27FC236}">
                <a16:creationId xmlns:a16="http://schemas.microsoft.com/office/drawing/2014/main" id="{18A244FF-A4E8-4EF6-BD78-10C342F3DE7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260" y="1064822"/>
            <a:ext cx="5712574" cy="3808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31E99DC-8DB6-4A77-9C2E-E9033D0B0BC9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309575" y="4827858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𝐷𝑖𝑚𝑒𝑛𝑠𝑖𝑜𝑛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31E99DC-8DB6-4A77-9C2E-E9033D0B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8309575" y="4827858"/>
                <a:ext cx="1379224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44AC2CE-FEB6-40C5-B147-2E0737C56D5F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 rot="16200000">
                <a:off x="5215188" y="2771209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𝐷𝑖𝑚𝑒𝑛𝑠𝑖𝑜𝑛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44AC2CE-FEB6-40C5-B147-2E0737C5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 rot="16200000">
                <a:off x="5215188" y="2771209"/>
                <a:ext cx="1379224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" y="5675825"/>
            <a:ext cx="11643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[MPP16] </a:t>
            </a:r>
            <a:r>
              <a:rPr lang="fr-FR" sz="1200" dirty="0" err="1"/>
              <a:t>Houssem</a:t>
            </a:r>
            <a:r>
              <a:rPr lang="fr-FR" sz="1200" dirty="0"/>
              <a:t> </a:t>
            </a:r>
            <a:r>
              <a:rPr lang="fr-FR" sz="1200" dirty="0" err="1"/>
              <a:t>Maghrebi</a:t>
            </a:r>
            <a:r>
              <a:rPr lang="fr-FR" sz="1200" dirty="0"/>
              <a:t>, Thibault </a:t>
            </a:r>
            <a:r>
              <a:rPr lang="fr-FR" sz="1200" dirty="0" err="1"/>
              <a:t>Portigliatti</a:t>
            </a:r>
            <a:r>
              <a:rPr lang="fr-FR" sz="1200" dirty="0"/>
              <a:t>, and Emmanuel </a:t>
            </a:r>
            <a:r>
              <a:rPr lang="fr-FR" sz="1200" dirty="0" err="1"/>
              <a:t>Prouff</a:t>
            </a:r>
            <a:r>
              <a:rPr lang="fr-FR" sz="1200" dirty="0"/>
              <a:t>. </a:t>
            </a:r>
            <a:r>
              <a:rPr lang="fr-FR" sz="1200" b="1" u="sng" dirty="0" err="1"/>
              <a:t>Breaking</a:t>
            </a:r>
            <a:r>
              <a:rPr lang="fr-FR" sz="1200" b="1" u="sng" dirty="0"/>
              <a:t> </a:t>
            </a:r>
            <a:r>
              <a:rPr lang="fr-FR" sz="1200" b="1" u="sng" dirty="0" err="1" smtClean="0"/>
              <a:t>cryptographic</a:t>
            </a:r>
            <a:r>
              <a:rPr lang="fr-FR" sz="1200" b="1" u="sng" dirty="0" smtClean="0"/>
              <a:t> </a:t>
            </a:r>
            <a:r>
              <a:rPr lang="en-US" sz="1200" b="1" u="sng" dirty="0" smtClean="0"/>
              <a:t>implementations </a:t>
            </a:r>
            <a:r>
              <a:rPr lang="en-US" sz="1200" b="1" u="sng" dirty="0"/>
              <a:t>using deep learning techniques</a:t>
            </a:r>
            <a:r>
              <a:rPr lang="en-US" sz="1200" dirty="0" smtClean="0"/>
              <a:t>. </a:t>
            </a:r>
            <a:r>
              <a:rPr lang="en-US" sz="1200" i="1" dirty="0" smtClean="0"/>
              <a:t>Security, Privacy, and Applied Cryptography Engineering - 6th International Conference - SPACE 2016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[CDP17] </a:t>
            </a:r>
            <a:r>
              <a:rPr lang="fr-FR" sz="1200" dirty="0"/>
              <a:t>Eleonora Cagli, Cécile Dumas, and Emmanuel </a:t>
            </a:r>
            <a:r>
              <a:rPr lang="fr-FR" sz="1200" dirty="0" err="1"/>
              <a:t>Prouff</a:t>
            </a:r>
            <a:r>
              <a:rPr lang="fr-FR" sz="1200" dirty="0"/>
              <a:t>. </a:t>
            </a:r>
            <a:r>
              <a:rPr lang="fr-FR" sz="1200" b="1" u="sng" dirty="0" err="1"/>
              <a:t>Convolutional</a:t>
            </a:r>
            <a:r>
              <a:rPr lang="fr-FR" sz="1200" b="1" u="sng" dirty="0"/>
              <a:t> neural </a:t>
            </a:r>
            <a:r>
              <a:rPr lang="fr-FR" sz="1200" b="1" u="sng" dirty="0" smtClean="0"/>
              <a:t>networks </a:t>
            </a:r>
            <a:r>
              <a:rPr lang="en-US" sz="1200" b="1" u="sng" dirty="0" smtClean="0"/>
              <a:t>with </a:t>
            </a:r>
            <a:r>
              <a:rPr lang="en-US" sz="1200" b="1" u="sng" dirty="0"/>
              <a:t>data augmentation against jitter-based countermeasures - profiling </a:t>
            </a:r>
            <a:r>
              <a:rPr lang="en-US" sz="1200" b="1" u="sng" dirty="0" smtClean="0"/>
              <a:t>attacks without </a:t>
            </a:r>
            <a:r>
              <a:rPr lang="en-US" sz="1200" b="1" u="sng" dirty="0"/>
              <a:t>pre-processing</a:t>
            </a:r>
            <a:r>
              <a:rPr lang="en-US" sz="1200" dirty="0"/>
              <a:t>. </a:t>
            </a:r>
            <a:r>
              <a:rPr lang="en-US" sz="1200" i="1" dirty="0" smtClean="0"/>
              <a:t>Cryptographic </a:t>
            </a:r>
            <a:r>
              <a:rPr lang="en-US" sz="1200" i="1" dirty="0"/>
              <a:t>Hardware and Embedded </a:t>
            </a:r>
            <a:r>
              <a:rPr lang="en-US" sz="1200" i="1" dirty="0" smtClean="0"/>
              <a:t>Systems </a:t>
            </a:r>
            <a:r>
              <a:rPr lang="en-US" sz="1200" i="1" dirty="0"/>
              <a:t>- CHES </a:t>
            </a:r>
            <a:r>
              <a:rPr lang="en-US" sz="1200" i="1" dirty="0" smtClean="0"/>
              <a:t>2017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[MDP20] </a:t>
            </a:r>
            <a:r>
              <a:rPr lang="en-US" sz="1200" dirty="0"/>
              <a:t>Loïc Masure, Cécile Dumas, and Emmanuel </a:t>
            </a:r>
            <a:r>
              <a:rPr lang="en-US" sz="1200" dirty="0" err="1"/>
              <a:t>Prouff</a:t>
            </a:r>
            <a:r>
              <a:rPr lang="en-US" sz="1200" dirty="0"/>
              <a:t>. </a:t>
            </a:r>
            <a:r>
              <a:rPr lang="en-US" sz="1200" b="1" u="sng" dirty="0"/>
              <a:t>A comprehensive study of </a:t>
            </a:r>
            <a:r>
              <a:rPr lang="en-US" sz="1200" b="1" u="sng" dirty="0" smtClean="0"/>
              <a:t>deep learning </a:t>
            </a:r>
            <a:r>
              <a:rPr lang="en-US" sz="1200" b="1" u="sng" dirty="0"/>
              <a:t>for side-channel analysis</a:t>
            </a:r>
            <a:r>
              <a:rPr lang="en-US" sz="1200" dirty="0"/>
              <a:t>. </a:t>
            </a:r>
            <a:r>
              <a:rPr lang="en-US" sz="1200" i="1" dirty="0"/>
              <a:t>IACR Transactions on Cryptographic </a:t>
            </a:r>
            <a:r>
              <a:rPr lang="en-US" sz="1200" i="1" dirty="0" smtClean="0"/>
              <a:t>Hardware and </a:t>
            </a:r>
            <a:r>
              <a:rPr lang="en-US" sz="1200" i="1" dirty="0"/>
              <a:t>Embedded </a:t>
            </a:r>
            <a:r>
              <a:rPr lang="en-US" sz="1200" i="1" dirty="0" smtClean="0"/>
              <a:t>Systems</a:t>
            </a:r>
            <a:r>
              <a:rPr lang="en-US" sz="1200" dirty="0"/>
              <a:t> </a:t>
            </a:r>
            <a:r>
              <a:rPr lang="en-US" sz="1200" i="1" dirty="0" smtClean="0"/>
              <a:t>- TCHES 2020</a:t>
            </a:r>
            <a:r>
              <a:rPr lang="en-US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869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6" grpId="0" uiExpand="1" build="p"/>
      <p:bldP spid="43" grpId="0"/>
      <p:bldP spid="4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Bulle ronde 86"/>
              <p:cNvSpPr/>
              <p:nvPr/>
            </p:nvSpPr>
            <p:spPr>
              <a:xfrm>
                <a:off x="2945758" y="-29008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="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𝟏𝟕𝟏𝟑𝟎𝟏𝟗𝟖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𝒂𝒅𝒃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𝟐𝟓𝟒𝟎𝟒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𝒃𝒄𝒄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FR" b="1" i="1" dirty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fr-FR" b="1" i="1" dirty="0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87" name="Bulle rond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58" y="-29008"/>
                <a:ext cx="4860765" cy="2225526"/>
              </a:xfrm>
              <a:prstGeom prst="wedgeEllipseCallou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Bulle ronde 85"/>
              <p:cNvSpPr/>
              <p:nvPr/>
            </p:nvSpPr>
            <p:spPr>
              <a:xfrm>
                <a:off x="2934475" y="-41604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𝟏𝟐𝟗𝟒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𝒅𝒅𝒄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𝟒𝟔𝟔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𝟏𝟏𝟖𝟑𝟏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6" name="Bulle rond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75" y="-41604"/>
                <a:ext cx="4860765" cy="222552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Bulle ronde 55"/>
              <p:cNvSpPr/>
              <p:nvPr/>
            </p:nvSpPr>
            <p:spPr>
              <a:xfrm>
                <a:off x="2934474" y="-30232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𝟔𝟑𝟓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𝒃𝒂𝒃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fr-F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Bulle rond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74" y="-30232"/>
                <a:ext cx="4860765" cy="222552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Bulle ronde 76"/>
              <p:cNvSpPr/>
              <p:nvPr/>
            </p:nvSpPr>
            <p:spPr>
              <a:xfrm>
                <a:off x="2942091" y="-31536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="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𝒄𝒅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Bulle rond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091" y="-31536"/>
                <a:ext cx="4860765" cy="222552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Bulle ronde 78"/>
              <p:cNvSpPr/>
              <p:nvPr/>
            </p:nvSpPr>
            <p:spPr>
              <a:xfrm>
                <a:off x="2949425" y="-57350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fr-FR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𝒄𝒅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m:rPr>
                          <m:nor/>
                        </m:rPr>
                        <a:rPr lang="fr-FR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Bulle rond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425" y="-57350"/>
                <a:ext cx="4860765" cy="2225526"/>
              </a:xfrm>
              <a:prstGeom prst="wedgeEllipseCallou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17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91" y="3339737"/>
            <a:ext cx="6769956" cy="310460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3334924"/>
            <a:ext cx="6790943" cy="31142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3" y="3337653"/>
            <a:ext cx="6779044" cy="310877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3" y="3339692"/>
            <a:ext cx="6779044" cy="3108776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>
            <a:off x="692794" y="1719907"/>
            <a:ext cx="2560529" cy="1182426"/>
            <a:chOff x="2908973" y="1017863"/>
            <a:chExt cx="3410732" cy="1344383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13" y="3598170"/>
            <a:ext cx="1139951" cy="274776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92" y="2527698"/>
            <a:ext cx="1070472" cy="1070472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24" y="3598171"/>
            <a:ext cx="982668" cy="274776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164">
            <a:off x="10773345" y="4903316"/>
            <a:ext cx="448368" cy="44836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44" y="2527698"/>
            <a:ext cx="1070472" cy="107047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88" y="194456"/>
            <a:ext cx="746454" cy="308169"/>
          </a:xfrm>
          <a:prstGeom prst="rect">
            <a:avLst/>
          </a:prstGeom>
        </p:spPr>
      </p:pic>
      <p:grpSp>
        <p:nvGrpSpPr>
          <p:cNvPr id="49" name="Groupe 48"/>
          <p:cNvGrpSpPr/>
          <p:nvPr/>
        </p:nvGrpSpPr>
        <p:grpSpPr>
          <a:xfrm>
            <a:off x="660883" y="1946917"/>
            <a:ext cx="2624349" cy="1167955"/>
            <a:chOff x="4827749" y="1135929"/>
            <a:chExt cx="2624349" cy="1167955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3" y="1135929"/>
              <a:ext cx="2624345" cy="1167955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2" y="1135929"/>
              <a:ext cx="2624345" cy="1167955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1" y="1135929"/>
              <a:ext cx="2624345" cy="1167955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50" y="1135929"/>
              <a:ext cx="2624345" cy="1167955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49" y="1135929"/>
              <a:ext cx="2624345" cy="1167955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537467" y="1851291"/>
            <a:ext cx="2663292" cy="1039773"/>
            <a:chOff x="8588012" y="881666"/>
            <a:chExt cx="2663292" cy="1039773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grpSp>
        <p:nvGrpSpPr>
          <p:cNvPr id="67" name="Groupe 66"/>
          <p:cNvGrpSpPr/>
          <p:nvPr/>
        </p:nvGrpSpPr>
        <p:grpSpPr>
          <a:xfrm>
            <a:off x="537467" y="1847535"/>
            <a:ext cx="2663292" cy="1039773"/>
            <a:chOff x="8588012" y="881666"/>
            <a:chExt cx="2663292" cy="1039773"/>
          </a:xfrm>
        </p:grpSpPr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4"/>
              <a:ext cx="2663292" cy="1039765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3"/>
              <a:ext cx="2663292" cy="1039765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2"/>
              <a:ext cx="2663292" cy="1039765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1"/>
              <a:ext cx="2663292" cy="1039765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70"/>
              <a:ext cx="2663292" cy="1039765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9"/>
              <a:ext cx="2663292" cy="1039765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8"/>
              <a:ext cx="2663292" cy="1039765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7"/>
              <a:ext cx="2663292" cy="1039765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012" y="881666"/>
              <a:ext cx="2663292" cy="1039765"/>
            </a:xfrm>
            <a:prstGeom prst="rect">
              <a:avLst/>
            </a:prstGeom>
          </p:spPr>
        </p:pic>
      </p:grpSp>
      <p:pic>
        <p:nvPicPr>
          <p:cNvPr id="78" name="Image 7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85" y="1081227"/>
            <a:ext cx="520115" cy="520115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5372474" y="2857622"/>
            <a:ext cx="17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Model </a:t>
            </a:r>
            <a:r>
              <a:rPr lang="fr-FR" b="1" u="sng" dirty="0" err="1" smtClean="0"/>
              <a:t>Trained</a:t>
            </a:r>
            <a:r>
              <a:rPr lang="fr-FR" b="1" u="sng" dirty="0" smtClean="0"/>
              <a:t> !</a:t>
            </a:r>
            <a:endParaRPr lang="fr-FR" b="1" u="sng" dirty="0"/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81" y="4243101"/>
            <a:ext cx="1070472" cy="1070472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62" y="4235983"/>
            <a:ext cx="1070472" cy="1070472"/>
          </a:xfrm>
          <a:prstGeom prst="rect">
            <a:avLst/>
          </a:prstGeom>
        </p:spPr>
      </p:pic>
      <p:sp>
        <p:nvSpPr>
          <p:cNvPr id="84" name="Titre 1"/>
          <p:cNvSpPr txBox="1">
            <a:spLocks/>
          </p:cNvSpPr>
          <p:nvPr/>
        </p:nvSpPr>
        <p:spPr>
          <a:xfrm>
            <a:off x="8958289" y="798206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smtClean="0">
                <a:solidFill>
                  <a:schemeClr val="tx1"/>
                </a:solidFill>
              </a:rPr>
              <a:t>Profiling phase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5" name="Titre 1"/>
          <p:cNvSpPr txBox="1">
            <a:spLocks/>
          </p:cNvSpPr>
          <p:nvPr/>
        </p:nvSpPr>
        <p:spPr>
          <a:xfrm>
            <a:off x="8958289" y="815478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Attack phase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4A6C0AB5-0BA7-4340-ACB3-5A8E48B077A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5465" y="2934458"/>
            <a:ext cx="559690" cy="55969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7714C2BB-7205-43E6-84D7-085A590771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11" y="302324"/>
            <a:ext cx="1298994" cy="1375405"/>
          </a:xfrm>
          <a:prstGeom prst="rect">
            <a:avLst/>
          </a:prstGeom>
        </p:spPr>
      </p:pic>
      <p:sp>
        <p:nvSpPr>
          <p:cNvPr id="81" name="Titre 1"/>
          <p:cNvSpPr txBox="1">
            <a:spLocks/>
          </p:cNvSpPr>
          <p:nvPr/>
        </p:nvSpPr>
        <p:spPr>
          <a:xfrm>
            <a:off x="8950503" y="119669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Discriminative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96" y="1895665"/>
            <a:ext cx="360613" cy="360613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58" y="220453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23 C -0.0043 0.00486 -0.00925 0.0081 -0.01276 0.01458 C -0.01458 0.01736 -0.01628 0.0206 -0.0181 0.02361 C -0.01927 0.02546 -0.0207 0.02731 -0.02188 0.02916 C -0.02292 0.03101 -0.02357 0.03402 -0.02487 0.03564 C -0.02617 0.03796 -0.028 0.03888 -0.0293 0.0412 C -0.03047 0.04282 -0.03125 0.04583 -0.03229 0.04768 L -0.04362 0.06759 C -0.04453 0.06944 -0.0457 0.07106 -0.04662 0.07314 C -0.05625 0.09351 -0.04401 0.06828 -0.05482 0.08888 C -0.06276 0.10439 -0.05456 0.08888 -0.06159 0.10763 C -0.06237 0.10972 -0.06354 0.11111 -0.06458 0.11296 C -0.06836 0.1331 -0.06367 0.10787 -0.06758 0.13032 C -0.06797 0.1331 -0.06836 0.13588 -0.06901 0.13842 C -0.06992 0.14166 -0.07123 0.14444 -0.07201 0.14768 C -0.07331 0.153 -0.07422 0.16388 -0.07513 0.16898 C -0.07539 0.17129 -0.07604 0.17338 -0.07656 0.17569 C -0.07734 0.1831 -0.07774 0.19097 -0.07878 0.19838 C -0.07995 0.20671 -0.0793 0.20185 -0.08112 0.21296 C -0.0819 0.22638 -0.08255 0.23078 -0.08112 0.24629 C -0.08073 0.24953 -0.07956 0.25254 -0.07878 0.25555 C -0.07852 0.25694 -0.07826 0.25833 -0.07813 0.25972 C -0.078 0.26157 -0.07774 0.28518 -0.07578 0.29027 C -0.07487 0.29305 -0.0737 0.2956 -0.07279 0.29838 C -0.07175 0.30185 -0.07136 0.30625 -0.06979 0.30902 C -0.0681 0.31203 -0.06706 0.31319 -0.06602 0.31689 C -0.06576 0.31828 -0.06563 0.31967 -0.06537 0.32106 C -0.06237 0.3331 -0.06498 0.31805 -0.06237 0.33703 L -0.06159 0.34236 C -0.06133 0.34421 -0.06107 0.34606 -0.06081 0.34768 C -0.06055 0.35254 -0.06068 0.3574 -0.06003 0.36226 C -0.0599 0.36388 -0.05899 0.36504 -0.05859 0.3662 C -0.05781 0.36851 -0.05703 0.37083 -0.05638 0.37291 C -0.05586 0.3743 -0.05547 0.37592 -0.05482 0.37708 C -0.05352 0.37939 -0.05208 0.38009 -0.05026 0.38101 L -0.04727 0.3824 C -0.04076 0.39004 -0.0513 0.378 -0.04063 0.38773 C -0.03958 0.38842 -0.03854 0.38958 -0.03763 0.39027 C -0.03607 0.39143 -0.03438 0.39143 -0.03307 0.39305 C -0.02995 0.39675 -0.03151 0.39444 -0.02852 0.39953 C -0.02761 0.40463 -0.0405 0.39768 -0.03828 0.39976 " pathEditMode="relative" rAng="0" ptsTypes="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00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18519E-6 L -1.04167E-6 5.18519E-6 C -0.00234 0.00024 -0.00469 0.00047 -0.0069 0.00116 C -0.00781 0.0014 -0.00846 0.00232 -0.00924 0.00255 C -0.01224 0.00417 -0.01536 0.00533 -0.01849 0.00672 L -0.02148 0.00811 L -0.02461 0.0095 C -0.03112 0.01714 -0.02279 0.00788 -0.02917 0.01343 C -0.03503 0.01876 -0.02799 0.01413 -0.03372 0.0176 C -0.03451 0.01945 -0.03516 0.02153 -0.03607 0.02292 C -0.03672 0.02408 -0.03763 0.02477 -0.03828 0.0257 C -0.03919 0.02709 -0.03984 0.02848 -0.04063 0.02987 C -0.04193 0.03172 -0.04323 0.03334 -0.0444 0.03519 C -0.04557 0.03704 -0.04635 0.03936 -0.04753 0.04075 C -0.04987 0.04352 -0.0526 0.04515 -0.05521 0.04746 C -0.05625 0.04839 -0.05729 0.04908 -0.0582 0.05024 C -0.05898 0.05116 -0.05977 0.05186 -0.06055 0.05302 C -0.06107 0.05371 -0.06146 0.0551 -0.06211 0.05579 C -0.06276 0.05649 -0.06354 0.05649 -0.06432 0.05695 C -0.0651 0.05927 -0.06589 0.06158 -0.06667 0.0639 C -0.06784 0.06714 -0.06875 0.06968 -0.07044 0.072 C -0.07161 0.07362 -0.07305 0.07477 -0.07435 0.07616 C -0.07513 0.07802 -0.07565 0.0801 -0.07656 0.08149 C -0.07799 0.0838 -0.07969 0.08519 -0.08125 0.08704 C -0.08229 0.0882 -0.08333 0.08959 -0.08424 0.09098 C -0.08503 0.09237 -0.08568 0.09399 -0.08659 0.09515 C -0.08802 0.09723 -0.09115 0.1007 -0.09115 0.1007 C -0.09167 0.10186 -0.09232 0.10325 -0.09271 0.10464 C -0.09492 0.11552 -0.09219 0.10765 -0.09427 0.11552 C -0.09518 0.11922 -0.09727 0.1264 -0.09727 0.1264 C -0.10104 0.15302 -0.09727 0.12524 -0.09961 0.14422 C -0.09974 0.14607 -0.10013 0.14769 -0.10039 0.14954 C -0.10065 0.15325 -0.10091 0.15695 -0.10104 0.16042 C -0.10091 0.17686 -0.10065 0.19306 -0.10039 0.2095 C -0.10026 0.21413 -0.09961 0.24283 -0.09883 0.25163 C -0.09844 0.25533 -0.09792 0.25903 -0.09727 0.26251 L -0.09427 0.27894 C -0.09401 0.28033 -0.09362 0.28149 -0.09349 0.28288 C -0.09297 0.28612 -0.09258 0.28936 -0.09193 0.29237 C -0.09154 0.29399 -0.09089 0.29515 -0.09036 0.29653 C -0.08984 0.29931 -0.0888 0.30556 -0.08815 0.30741 C -0.0875 0.30903 -0.08659 0.31019 -0.08581 0.31158 C -0.08529 0.3139 -0.0849 0.31621 -0.08424 0.31829 C -0.08385 0.31945 -0.08307 0.31991 -0.08268 0.32107 C -0.08216 0.32315 -0.08268 0.32593 -0.08203 0.32778 C -0.08099 0.33056 -0.07917 0.33218 -0.07813 0.33473 C -0.07734 0.33658 -0.07409 0.34468 -0.07279 0.34561 L -0.07044 0.347 C -0.06745 0.35487 -0.07083 0.34746 -0.06589 0.35371 C -0.06497 0.35487 -0.06445 0.35649 -0.06354 0.35788 C -0.06159 0.36089 -0.06068 0.36089 -0.0582 0.3632 C -0.05742 0.36413 -0.05677 0.36528 -0.05599 0.36598 C -0.05443 0.36714 -0.05286 0.36783 -0.0513 0.36876 C -0.05052 0.36922 -0.04974 0.36922 -0.04909 0.37015 C -0.04831 0.37107 -0.04766 0.37223 -0.04674 0.37269 C -0.03867 0.37802 -0.04297 0.37269 -0.03763 0.37825 C -0.03672 0.37894 -0.03607 0.3801 -0.03529 0.38102 C -0.03451 0.38149 -0.03294 0.38241 -0.03294 0.38241 " pathEditMode="relative" ptsTypes="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6.2963E-6 L -2.08333E-6 6.2963E-6 C -0.00104 0.0044 -0.00209 0.00879 -0.00313 0.01343 C -0.00352 0.01528 -0.00417 0.0169 -0.00456 0.01876 C -0.00521 0.0213 -0.00547 0.02431 -0.00612 0.02686 C -0.00677 0.02964 -0.00768 0.03218 -0.00834 0.03496 C -0.00899 0.03704 -0.00912 0.03959 -0.0099 0.04167 C -0.01068 0.04376 -0.01211 0.04491 -0.01289 0.047 C -0.01511 0.05209 -0.01732 0.05741 -0.01901 0.0632 C -0.01979 0.06598 -0.02045 0.06852 -0.02123 0.0713 C -0.02266 0.07593 -0.02448 0.0801 -0.02578 0.08473 C -0.0263 0.08658 -0.02657 0.08866 -0.02735 0.09005 C -0.0375 0.11089 -0.02409 0.07732 -0.0349 0.10348 C -0.03581 0.10579 -0.03633 0.10811 -0.03724 0.11019 C -0.04571 0.13079 -0.04063 0.11714 -0.04558 0.12917 C -0.0461 0.13056 -0.04662 0.13172 -0.04701 0.13311 C -0.04766 0.13496 -0.04779 0.13727 -0.04857 0.13866 C -0.04909 0.13959 -0.05 0.13959 -0.05078 0.13982 C -0.05339 0.14908 -0.053 0.1463 -0.05391 0.16158 C -0.05391 0.16343 -0.0543 0.17616 -0.05534 0.18033 C -0.05599 0.18264 -0.0569 0.18473 -0.05768 0.18704 C -0.05873 0.19051 -0.05938 0.19445 -0.06068 0.19792 C -0.06172 0.20047 -0.06276 0.20325 -0.06367 0.20579 C -0.06953 0.22292 -0.06146 0.20139 -0.06667 0.21528 C -0.06693 0.21667 -0.06719 0.21806 -0.06745 0.21945 C -0.06797 0.22153 -0.06862 0.22385 -0.06901 0.22616 C -0.0694 0.22917 -0.0694 0.23241 -0.06979 0.23542 C -0.06992 0.23727 -0.07032 0.23913 -0.07058 0.24098 C -0.07084 0.24422 -0.07123 0.2507 -0.07201 0.2544 C -0.0724 0.25626 -0.07305 0.25788 -0.07357 0.25973 C -0.07552 0.27362 -0.07292 0.25649 -0.07578 0.27061 C -0.07617 0.27223 -0.07617 0.27408 -0.07657 0.27593 C -0.07696 0.27778 -0.07774 0.2794 -0.07813 0.28126 C -0.08021 0.29121 -0.07735 0.28264 -0.08034 0.29075 L -0.0819 0.30417 C -0.08216 0.30649 -0.08242 0.30857 -0.08268 0.31089 L -0.08334 0.32038 C -0.08321 0.32894 -0.08347 0.33751 -0.08268 0.34584 C -0.08242 0.34815 -0.08125 0.34954 -0.08034 0.35139 C -0.07943 0.35325 -0.07826 0.35487 -0.07735 0.35672 C -0.07396 0.36366 -0.07787 0.35834 -0.07357 0.36343 C -0.07214 0.36737 -0.06849 0.37709 -0.06745 0.37825 L -0.06524 0.38102 C -0.06367 0.39214 -0.06563 0.39098 -0.06146 0.39306 C -0.06042 0.39352 -0.05938 0.39399 -0.05834 0.39445 C -0.05534 0.39538 -0.04935 0.39723 -0.04935 0.39723 C -0.04375 0.39676 -0.03815 0.397 -0.03268 0.39584 C -0.02943 0.39514 -0.02956 0.39468 -0.02956 0.39167 " pathEditMode="relative" ptsTypes="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022E-16 L 0.09636 0.0016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6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4.79167E-6 0.00023 C -0.00105 0.0044 -0.00209 0.0088 -0.00313 0.01342 C -0.00352 0.01528 -0.00417 0.0169 -0.00456 0.01875 C -0.00521 0.0213 -0.00547 0.0243 -0.00612 0.02685 C -0.00678 0.02963 -0.00769 0.03217 -0.00834 0.03495 C -0.00899 0.03704 -0.00912 0.03958 -0.0099 0.04167 C -0.01068 0.04375 -0.01211 0.04491 -0.0129 0.04699 C -0.01511 0.05208 -0.01732 0.05741 -0.01902 0.06319 C -0.0198 0.06597 -0.02045 0.06852 -0.02123 0.0713 C -0.02266 0.07592 -0.02448 0.08009 -0.02579 0.08472 C -0.02631 0.08657 -0.02657 0.08866 -0.02735 0.09005 C -0.0375 0.11088 -0.02409 0.07731 -0.0349 0.10347 C -0.03581 0.10579 -0.03633 0.1081 -0.03724 0.11018 C -0.04571 0.13079 -0.04063 0.11713 -0.04558 0.12917 C -0.0461 0.13055 -0.04662 0.13171 -0.04701 0.1331 C -0.04766 0.13495 -0.04779 0.13727 -0.04857 0.13866 C -0.04909 0.13958 -0.05 0.13958 -0.05079 0.13981 C -0.05339 0.14907 -0.053 0.1463 -0.05391 0.16157 C -0.05391 0.16342 -0.0543 0.17616 -0.05534 0.18032 C -0.05599 0.18264 -0.05691 0.18472 -0.05769 0.18704 C -0.05873 0.19051 -0.05938 0.19444 -0.06068 0.19792 C -0.06172 0.20046 -0.06277 0.20324 -0.06368 0.20579 C -0.06954 0.22292 -0.06146 0.20139 -0.06667 0.21528 C -0.06693 0.21667 -0.06719 0.21805 -0.06745 0.21944 C -0.06797 0.22153 -0.06862 0.22384 -0.06902 0.22616 C -0.06941 0.22917 -0.06941 0.23241 -0.0698 0.23542 C -0.06993 0.23727 -0.07032 0.23912 -0.07058 0.24097 C -0.07084 0.24421 -0.07123 0.25069 -0.07201 0.2544 C -0.0724 0.25625 -0.07305 0.25787 -0.07357 0.25972 C -0.07553 0.27361 -0.07292 0.25648 -0.07579 0.2706 C -0.07618 0.27222 -0.07618 0.27407 -0.07657 0.27592 C -0.07696 0.27778 -0.07774 0.2794 -0.07813 0.28125 C -0.08021 0.2912 -0.07735 0.28264 -0.08034 0.29074 L -0.08191 0.30417 C -0.08217 0.30648 -0.08243 0.30856 -0.08269 0.31088 L -0.08334 0.32037 C -0.08321 0.32893 -0.08347 0.3375 -0.08269 0.34583 C -0.08243 0.34815 -0.08125 0.34954 -0.08034 0.35139 C -0.07943 0.35324 -0.07826 0.35486 -0.07735 0.35671 C -0.07396 0.36366 -0.07787 0.35833 -0.07357 0.36342 C -0.07214 0.36736 -0.06849 0.37708 -0.06745 0.37824 L -0.06524 0.38102 C -0.06368 0.39213 -0.06563 0.39097 -0.06146 0.39305 C -0.06042 0.39352 -0.05938 0.39398 -0.05834 0.39444 C -0.05534 0.39537 -0.04935 0.39722 -0.04935 0.39745 C -0.04375 0.39676 -0.03816 0.39699 -0.03269 0.39583 C -0.02943 0.39514 -0.02956 0.39467 -0.02956 0.39167 " pathEditMode="relative" rAng="0" ptsTypes="AAAAAAAAAAAAAAAAAAAAAAAAAAAAAAAAAAAAAAAAAAAAAAAA">
                                      <p:cBhvr>
                                        <p:cTn id="1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86" grpId="0" animBg="1"/>
      <p:bldP spid="86" grpId="1" animBg="1"/>
      <p:bldP spid="86" grpId="2" animBg="1"/>
      <p:bldP spid="56" grpId="0" animBg="1"/>
      <p:bldP spid="56" grpId="1" animBg="1"/>
      <p:bldP spid="56" grpId="2" animBg="1"/>
      <p:bldP spid="77" grpId="0" animBg="1"/>
      <p:bldP spid="77" grpId="1" animBg="1"/>
      <p:bldP spid="77" grpId="2" animBg="1"/>
      <p:bldP spid="79" grpId="0" animBg="1"/>
      <p:bldP spid="80" grpId="0"/>
      <p:bldP spid="80" grpId="1"/>
      <p:bldP spid="84" grpId="0" animBg="1"/>
      <p:bldP spid="84" grpId="1" animBg="1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18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2372D1A-9C04-4657-8D49-476E3F0221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6862" y="3158791"/>
            <a:ext cx="5315138" cy="516048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Benefits</a:t>
            </a:r>
            <a:endParaRPr lang="fr-FR" sz="2400" b="1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1FEBFF-1381-4FAA-B80E-8BBC0FEDD4F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68862" y="3130798"/>
            <a:ext cx="5315138" cy="516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Limitations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FF095BE-9328-49E1-8F94-3D12DBE9F74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6" y="3858214"/>
            <a:ext cx="343408" cy="34340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0FA1A8D-B55F-4663-B1CF-62DF4608959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933163" y="3773527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How the architecture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built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4A0F63D-4AEA-4355-949A-D38F552130C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3914510"/>
            <a:ext cx="383143" cy="31089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F6C65D5-6438-4069-8B8E-9CD057C70A9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64163" y="3791039"/>
            <a:ext cx="492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PoIs</a:t>
            </a:r>
            <a:r>
              <a:rPr lang="fr-FR" sz="2400" dirty="0" smtClean="0"/>
              <a:t> </a:t>
            </a:r>
            <a:r>
              <a:rPr lang="fr-FR" sz="2400" dirty="0" err="1" smtClean="0"/>
              <a:t>selection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automatically</a:t>
            </a:r>
            <a:r>
              <a:rPr lang="fr-FR" sz="2400" dirty="0" smtClean="0"/>
              <a:t> </a:t>
            </a:r>
            <a:r>
              <a:rPr lang="fr-FR" sz="2400" dirty="0" err="1" smtClean="0"/>
              <a:t>performed</a:t>
            </a:r>
            <a:r>
              <a:rPr lang="fr-FR" sz="2400" dirty="0" smtClean="0"/>
              <a:t> [MPP16]</a:t>
            </a:r>
            <a:endParaRPr lang="fr-FR" sz="24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1FBD683-B483-439F-BE72-28C8C1FE4E8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51463" y="4777020"/>
            <a:ext cx="510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impact of the </a:t>
            </a:r>
            <a:r>
              <a:rPr lang="fr-FR" sz="2400" dirty="0" err="1" smtClean="0"/>
              <a:t>desynchronization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mitigated</a:t>
            </a:r>
            <a:r>
              <a:rPr lang="fr-FR" sz="2400" dirty="0" smtClean="0"/>
              <a:t> [CDP17]</a:t>
            </a:r>
            <a:endParaRPr lang="fr-FR" sz="24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B8ABE51-4051-420F-91E3-0B46516DBD2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51463" y="5630226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Performing</a:t>
            </a:r>
            <a:r>
              <a:rPr lang="fr-FR" sz="2400" dirty="0" smtClean="0"/>
              <a:t> </a:t>
            </a:r>
            <a:r>
              <a:rPr lang="fr-FR" sz="2400" dirty="0" err="1" smtClean="0"/>
              <a:t>higher-order</a:t>
            </a:r>
            <a:r>
              <a:rPr lang="fr-FR" sz="2400" dirty="0" smtClean="0"/>
              <a:t> </a:t>
            </a:r>
            <a:r>
              <a:rPr lang="fr-FR" sz="2400" dirty="0" err="1" smtClean="0"/>
              <a:t>attacks</a:t>
            </a:r>
            <a:r>
              <a:rPr lang="fr-FR" sz="2400" dirty="0" smtClean="0"/>
              <a:t> </a:t>
            </a:r>
            <a:r>
              <a:rPr lang="fr-FR" sz="2400" dirty="0" err="1" smtClean="0"/>
              <a:t>without</a:t>
            </a:r>
            <a:r>
              <a:rPr lang="fr-FR" sz="2400" dirty="0" smtClean="0"/>
              <a:t> </a:t>
            </a:r>
            <a:r>
              <a:rPr lang="fr-FR" sz="2400" dirty="0" err="1" smtClean="0"/>
              <a:t>preprocessing</a:t>
            </a:r>
            <a:r>
              <a:rPr lang="fr-FR" sz="2400" dirty="0" smtClean="0"/>
              <a:t> phase</a:t>
            </a:r>
            <a:endParaRPr lang="fr-FR" sz="2400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54E942FB-31D0-47F0-A0BC-56B61E5DE29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854311"/>
            <a:ext cx="383143" cy="31089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5C99AD1-19B0-43BF-82A0-1CC896E55BF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5720217"/>
            <a:ext cx="383143" cy="31089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70F26CE-32C4-4179-B04F-1FF578BE105B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36" y="26722"/>
            <a:ext cx="6779044" cy="3108776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8E70E6D1-9D2F-4438-A7CF-DCC115DB89D9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312347" y="1100294"/>
            <a:ext cx="2382370" cy="1213027"/>
            <a:chOff x="2908973" y="1017863"/>
            <a:chExt cx="3410732" cy="1344383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1AEE774F-ABB4-48F5-A516-79BC7B18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62F2629-C4D3-4169-B6F2-183287C7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D458927-2B40-4E8D-8342-769607822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077E4998-F76C-43A7-9A76-39AE2965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9BC2469-0269-47AC-A30F-6C0FEF84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55" name="Image 56">
            <a:extLst>
              <a:ext uri="{FF2B5EF4-FFF2-40B4-BE49-F238E27FC236}">
                <a16:creationId xmlns:a16="http://schemas.microsoft.com/office/drawing/2014/main" id="{381AC95E-AEA0-4707-BAFD-115A02052392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0267384" y="803657"/>
            <a:ext cx="733424" cy="73342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31DEC22-C648-45EA-9E55-10790F861544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17055">
            <a:off x="10341361" y="1632332"/>
            <a:ext cx="798770" cy="72389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4ECC2B15-8758-4763-B84F-3C9C7969E37E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50" y="4498688"/>
            <a:ext cx="343408" cy="343408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F2B01E20-0220-4D66-963E-A2A0D3EEB3B6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973269" y="4448515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Interpretability</a:t>
            </a:r>
            <a:r>
              <a:rPr lang="fr-FR" sz="2400" dirty="0" smtClean="0"/>
              <a:t> &amp; </a:t>
            </a:r>
            <a:r>
              <a:rPr lang="fr-FR" sz="2400" dirty="0" err="1"/>
              <a:t>Explainability</a:t>
            </a:r>
            <a:endParaRPr lang="fr-FR" sz="2400" dirty="0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1B60FAC1-F772-40D2-A377-37B7E341058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62700" y="3729129"/>
            <a:ext cx="5461000" cy="126428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20AD0CF-79D5-4C0B-B9AE-84B57E07C7BF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884603" y="5074516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Lack</a:t>
            </a:r>
            <a:r>
              <a:rPr lang="fr-FR" sz="2400" dirty="0" smtClean="0"/>
              <a:t> of </a:t>
            </a:r>
            <a:r>
              <a:rPr lang="fr-FR" sz="2400" dirty="0" err="1"/>
              <a:t>m</a:t>
            </a:r>
            <a:r>
              <a:rPr lang="fr-FR" sz="2400" dirty="0" err="1" smtClean="0"/>
              <a:t>etric</a:t>
            </a:r>
            <a:r>
              <a:rPr lang="fr-FR" sz="2400" dirty="0" smtClean="0"/>
              <a:t> </a:t>
            </a:r>
            <a:r>
              <a:rPr lang="fr-FR" sz="2400" dirty="0" err="1" smtClean="0"/>
              <a:t>consistency</a:t>
            </a:r>
            <a:r>
              <a:rPr lang="fr-FR" sz="2400" dirty="0" smtClean="0"/>
              <a:t> [PHJ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18]</a:t>
            </a:r>
            <a:endParaRPr lang="fr-FR" sz="2400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4ECC2B15-8758-4763-B84F-3C9C7969E37E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62" y="5151778"/>
            <a:ext cx="343408" cy="34340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505647" y="6415249"/>
            <a:ext cx="1113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[PHJ</a:t>
            </a:r>
            <a:r>
              <a:rPr lang="fr-FR" sz="1200" baseline="30000" dirty="0" smtClean="0"/>
              <a:t>+</a:t>
            </a:r>
            <a:r>
              <a:rPr lang="fr-FR" sz="1200" dirty="0" smtClean="0"/>
              <a:t>18] </a:t>
            </a:r>
            <a:r>
              <a:rPr lang="fr-FR" sz="1200" dirty="0" err="1" smtClean="0"/>
              <a:t>Stjepan</a:t>
            </a:r>
            <a:r>
              <a:rPr lang="fr-FR" sz="1200" dirty="0" smtClean="0"/>
              <a:t> </a:t>
            </a:r>
            <a:r>
              <a:rPr lang="fr-FR" sz="1200" dirty="0" err="1"/>
              <a:t>Picek</a:t>
            </a:r>
            <a:r>
              <a:rPr lang="fr-FR" sz="1200" dirty="0"/>
              <a:t>, Annelie </a:t>
            </a:r>
            <a:r>
              <a:rPr lang="fr-FR" sz="1200" dirty="0" err="1"/>
              <a:t>Heuser</a:t>
            </a:r>
            <a:r>
              <a:rPr lang="fr-FR" sz="1200" dirty="0"/>
              <a:t>, Alan </a:t>
            </a:r>
            <a:r>
              <a:rPr lang="fr-FR" sz="1200" dirty="0" err="1"/>
              <a:t>Jovic</a:t>
            </a:r>
            <a:r>
              <a:rPr lang="fr-FR" sz="1200" dirty="0"/>
              <a:t>, </a:t>
            </a:r>
            <a:r>
              <a:rPr lang="fr-FR" sz="1200" dirty="0" err="1"/>
              <a:t>Shivam</a:t>
            </a:r>
            <a:r>
              <a:rPr lang="fr-FR" sz="1200" dirty="0"/>
              <a:t> </a:t>
            </a:r>
            <a:r>
              <a:rPr lang="fr-FR" sz="1200" dirty="0" err="1"/>
              <a:t>Bhasin</a:t>
            </a:r>
            <a:r>
              <a:rPr lang="fr-FR" sz="1200" dirty="0"/>
              <a:t>, and Francesco </a:t>
            </a:r>
            <a:r>
              <a:rPr lang="fr-FR" sz="1200" dirty="0" err="1" smtClean="0"/>
              <a:t>Regazzoni</a:t>
            </a:r>
            <a:r>
              <a:rPr lang="fr-FR" sz="1200" dirty="0" smtClean="0"/>
              <a:t>. </a:t>
            </a:r>
            <a:r>
              <a:rPr lang="en-US" sz="1200" b="1" u="sng" dirty="0" smtClean="0"/>
              <a:t>The </a:t>
            </a:r>
            <a:r>
              <a:rPr lang="en-US" sz="1200" b="1" u="sng" dirty="0"/>
              <a:t>curse of class imbalance and conflicting metrics with machine </a:t>
            </a:r>
            <a:r>
              <a:rPr lang="en-US" sz="1200" b="1" u="sng" dirty="0" smtClean="0"/>
              <a:t>learning for </a:t>
            </a:r>
            <a:r>
              <a:rPr lang="en-US" sz="1200" b="1" u="sng" dirty="0"/>
              <a:t>side-channel evaluations</a:t>
            </a:r>
            <a:r>
              <a:rPr lang="en-US" sz="1200" dirty="0"/>
              <a:t>. </a:t>
            </a:r>
            <a:r>
              <a:rPr lang="en-US" sz="1200" i="1" dirty="0"/>
              <a:t>IACR Transactions on Cryptographic Hardware </a:t>
            </a:r>
            <a:r>
              <a:rPr lang="en-US" sz="1200" i="1" dirty="0" smtClean="0"/>
              <a:t>and </a:t>
            </a:r>
            <a:r>
              <a:rPr lang="fr-FR" sz="1200" i="1" dirty="0" smtClean="0"/>
              <a:t>Embedded </a:t>
            </a:r>
            <a:r>
              <a:rPr lang="fr-FR" sz="1200" i="1" dirty="0" err="1" smtClean="0"/>
              <a:t>Systems</a:t>
            </a:r>
            <a:r>
              <a:rPr lang="fr-FR" sz="1200" dirty="0"/>
              <a:t> </a:t>
            </a:r>
            <a:r>
              <a:rPr lang="fr-FR" sz="1200" dirty="0" smtClean="0"/>
              <a:t>- </a:t>
            </a:r>
            <a:r>
              <a:rPr lang="fr-FR" sz="1200" i="1" dirty="0" smtClean="0"/>
              <a:t>TCHES 2019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8950503" y="119669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Discriminative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19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175" y="282150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400" b="1" dirty="0" err="1" smtClean="0">
                <a:latin typeface="Calibri Light (En-têtes)"/>
                <a:sym typeface="Wingdings" pitchFamily="2" charset="2"/>
              </a:rPr>
              <a:t>Overview</a:t>
            </a:r>
            <a:endParaRPr lang="fr-FR" sz="4400" b="1" dirty="0">
              <a:latin typeface="Calibri Light (En-têtes)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8F67F0E0-5634-4453-8DB5-54177A5741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5" y="540588"/>
            <a:ext cx="1157419" cy="122550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7AF1F01-F8A0-4A43-9D3B-A6B676E80E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6" y="1005290"/>
            <a:ext cx="2345577" cy="2345577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ECAC35FA-DFAD-4ABF-A639-D8D4A567FFD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410422" y="1296134"/>
            <a:ext cx="2130764" cy="1316448"/>
            <a:chOff x="2908973" y="1017863"/>
            <a:chExt cx="3410732" cy="1344383"/>
          </a:xfrm>
        </p:grpSpPr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2C2E3291-E6DD-4D8A-AF3D-F326593E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7D49B389-179E-4F16-A500-62FD07183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C4C474AB-4C43-4B11-BFC8-13BF675E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48B88E15-21CA-43FB-A0E2-4D705594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EA5E932C-3028-4DC0-8BE2-A637DD162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776229B-790E-4245-AE69-C1429FFAEA3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393680" y="1568250"/>
            <a:ext cx="2147506" cy="1333410"/>
            <a:chOff x="3486261" y="738436"/>
            <a:chExt cx="2177986" cy="1333410"/>
          </a:xfrm>
        </p:grpSpPr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A172B8BB-160B-45D1-B07C-BDCE51A8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C26CB9B0-5151-4F98-B92C-2C78B405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EC5A32A6-3454-4B2E-8BA0-610142BC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6D2F0742-9B9D-47AA-AB27-542C12673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E130E32E-DD4B-49D2-806F-61FCED55A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808837" y="1529834"/>
                <a:ext cx="3604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𝐻𝑊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fr-FR" b="1" dirty="0"/>
                  <a:t> </a:t>
                </a: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3808837" y="1529834"/>
                <a:ext cx="3604218" cy="369332"/>
              </a:xfrm>
              <a:prstGeom prst="rect">
                <a:avLst/>
              </a:prstGeom>
              <a:blipFill>
                <a:blip r:embed="rId2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808837" y="1948084"/>
                <a:ext cx="3604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𝐻𝑊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fr-FR" b="1" dirty="0"/>
                  <a:t> </a:t>
                </a: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C1821C8-2F4F-4704-87A9-5A09BB8C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3808837" y="1948084"/>
                <a:ext cx="3604218" cy="369332"/>
              </a:xfrm>
              <a:prstGeom prst="rect">
                <a:avLst/>
              </a:prstGeom>
              <a:blipFill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Image 67">
            <a:extLst>
              <a:ext uri="{FF2B5EF4-FFF2-40B4-BE49-F238E27FC236}">
                <a16:creationId xmlns:a16="http://schemas.microsoft.com/office/drawing/2014/main" id="{F0995377-707D-4C9A-8251-E395CA2BBE0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94" y="1584897"/>
            <a:ext cx="472609" cy="66324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380623" y="3419641"/>
            <a:ext cx="2313992" cy="2561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Model</a:t>
            </a:r>
            <a:endParaRPr lang="fr-FR" b="1" dirty="0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ECAC35FA-DFAD-4ABF-A639-D8D4A567FFD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413299" y="1325839"/>
            <a:ext cx="2130764" cy="1316448"/>
            <a:chOff x="2908973" y="1017863"/>
            <a:chExt cx="3410732" cy="1344383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2C2E3291-E6DD-4D8A-AF3D-F326593E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7D49B389-179E-4F16-A500-62FD07183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C4C474AB-4C43-4B11-BFC8-13BF675E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48B88E15-21CA-43FB-A0E2-4D705594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EA5E932C-3028-4DC0-8BE2-A637DD162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5776229B-790E-4245-AE69-C1429FFAEA3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396557" y="1597955"/>
            <a:ext cx="2147506" cy="1333410"/>
            <a:chOff x="3486261" y="738436"/>
            <a:chExt cx="2177986" cy="1333410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A172B8BB-160B-45D1-B07C-BDCE51A8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C26CB9B0-5151-4F98-B92C-2C78B405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EC5A32A6-3454-4B2E-8BA0-610142BC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6D2F0742-9B9D-47AA-AB27-542C12673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E130E32E-DD4B-49D2-806F-61FCED55A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76114" y="4248710"/>
                <a:ext cx="1585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𝐻𝑊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14" y="4248710"/>
                <a:ext cx="1585049" cy="369332"/>
              </a:xfrm>
              <a:prstGeom prst="rect">
                <a:avLst/>
              </a:prstGeom>
              <a:blipFill>
                <a:blip r:embed="rId2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576114" y="5496081"/>
                <a:ext cx="1585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𝐻𝑊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14" y="5496081"/>
                <a:ext cx="1585049" cy="369332"/>
              </a:xfrm>
              <a:prstGeom prst="rect">
                <a:avLst/>
              </a:prstGeom>
              <a:blipFill>
                <a:blip r:embed="rId2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Image 81">
            <a:extLst>
              <a:ext uri="{FF2B5EF4-FFF2-40B4-BE49-F238E27FC236}">
                <a16:creationId xmlns:a16="http://schemas.microsoft.com/office/drawing/2014/main" id="{4A6C0AB5-0BA7-4340-ACB3-5A8E48B077A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935" y="2978536"/>
            <a:ext cx="380206" cy="380206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3703867" y="2989410"/>
            <a:ext cx="17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Model </a:t>
            </a:r>
            <a:r>
              <a:rPr lang="fr-FR" b="1" u="sng" dirty="0" err="1" smtClean="0"/>
              <a:t>Trained</a:t>
            </a:r>
            <a:r>
              <a:rPr lang="fr-FR" b="1" u="sng" dirty="0" smtClean="0"/>
              <a:t> !</a:t>
            </a:r>
            <a:endParaRPr lang="fr-FR" b="1" u="sng" dirty="0"/>
          </a:p>
        </p:txBody>
      </p:sp>
      <p:sp>
        <p:nvSpPr>
          <p:cNvPr id="5" name="Flèche droite 4"/>
          <p:cNvSpPr/>
          <p:nvPr/>
        </p:nvSpPr>
        <p:spPr>
          <a:xfrm>
            <a:off x="5740115" y="4543396"/>
            <a:ext cx="548409" cy="380150"/>
          </a:xfrm>
          <a:prstGeom prst="rightArrow">
            <a:avLst>
              <a:gd name="adj1" fmla="val 50000"/>
              <a:gd name="adj2" fmla="val 65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08865" y="4516101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fr-FR" sz="2400" b="1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865" y="4516101"/>
                <a:ext cx="447558" cy="461665"/>
              </a:xfrm>
              <a:prstGeom prst="rect">
                <a:avLst/>
              </a:prstGeom>
              <a:blipFill>
                <a:blip r:embed="rId28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Image 83">
            <a:extLst>
              <a:ext uri="{FF2B5EF4-FFF2-40B4-BE49-F238E27FC236}">
                <a16:creationId xmlns:a16="http://schemas.microsoft.com/office/drawing/2014/main" id="{14A0F63D-4AEA-4355-949A-D38F552130C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67" y="1581048"/>
            <a:ext cx="304146" cy="246795"/>
          </a:xfrm>
          <a:prstGeom prst="rect">
            <a:avLst/>
          </a:prstGeom>
        </p:spPr>
      </p:pic>
      <p:sp>
        <p:nvSpPr>
          <p:cNvPr id="87" name="Rectangle à coins arrondis 86"/>
          <p:cNvSpPr/>
          <p:nvPr/>
        </p:nvSpPr>
        <p:spPr>
          <a:xfrm>
            <a:off x="7565108" y="1274814"/>
            <a:ext cx="4602634" cy="129613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626291" y="1274815"/>
            <a:ext cx="4109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Goals</a:t>
            </a:r>
          </a:p>
          <a:p>
            <a:pPr marL="342900" indent="-342900">
              <a:buAutoNum type="arabicParenR"/>
            </a:pPr>
            <a:r>
              <a:rPr lang="fr-FR" dirty="0" err="1" smtClean="0"/>
              <a:t>Characterizing</a:t>
            </a:r>
            <a:r>
              <a:rPr lang="fr-FR" dirty="0" smtClean="0"/>
              <a:t> the </a:t>
            </a:r>
            <a:r>
              <a:rPr lang="fr-FR" dirty="0" err="1" smtClean="0"/>
              <a:t>targeted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err="1" smtClean="0"/>
              <a:t>Automating</a:t>
            </a:r>
            <a:r>
              <a:rPr lang="fr-FR" dirty="0" smtClean="0"/>
              <a:t> the </a:t>
            </a:r>
            <a:r>
              <a:rPr lang="fr-FR" dirty="0" err="1" smtClean="0"/>
              <a:t>PoIs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err="1" smtClean="0"/>
              <a:t>Assessing</a:t>
            </a:r>
            <a:r>
              <a:rPr lang="fr-FR" dirty="0" smtClean="0"/>
              <a:t> the model </a:t>
            </a:r>
            <a:r>
              <a:rPr lang="fr-FR" dirty="0" err="1" smtClean="0"/>
              <a:t>characterization</a:t>
            </a:r>
            <a:endParaRPr lang="fr-FR" dirty="0"/>
          </a:p>
        </p:txBody>
      </p:sp>
      <p:sp>
        <p:nvSpPr>
          <p:cNvPr id="88" name="Organigramme : Opération manuelle 87"/>
          <p:cNvSpPr/>
          <p:nvPr/>
        </p:nvSpPr>
        <p:spPr>
          <a:xfrm rot="16200000">
            <a:off x="3565194" y="3545324"/>
            <a:ext cx="1933852" cy="233699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152523" y="45156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Model</a:t>
            </a:r>
            <a:endParaRPr lang="fr-FR" b="1" dirty="0"/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14A0F63D-4AEA-4355-949A-D38F552130C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98" y="1872300"/>
            <a:ext cx="304146" cy="24679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14A0F63D-4AEA-4355-949A-D38F552130C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147" y="2145999"/>
            <a:ext cx="304146" cy="246795"/>
          </a:xfrm>
          <a:prstGeom prst="rect">
            <a:avLst/>
          </a:prstGeom>
        </p:spPr>
      </p:pic>
      <p:sp>
        <p:nvSpPr>
          <p:cNvPr id="91" name="Organigramme : Opération manuelle 90"/>
          <p:cNvSpPr/>
          <p:nvPr/>
        </p:nvSpPr>
        <p:spPr>
          <a:xfrm rot="5400000" flipH="1">
            <a:off x="6853864" y="3551068"/>
            <a:ext cx="1933852" cy="233699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92" name="ZoneTexte 91"/>
          <p:cNvSpPr txBox="1"/>
          <p:nvPr/>
        </p:nvSpPr>
        <p:spPr>
          <a:xfrm>
            <a:off x="7418275" y="4515613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Model’</a:t>
            </a:r>
            <a:endParaRPr lang="fr-FR" b="1" dirty="0"/>
          </a:p>
        </p:txBody>
      </p:sp>
      <p:cxnSp>
        <p:nvCxnSpPr>
          <p:cNvPr id="94" name="Connecteur : en angle 7">
            <a:extLst>
              <a:ext uri="{FF2B5EF4-FFF2-40B4-BE49-F238E27FC236}">
                <a16:creationId xmlns:a16="http://schemas.microsoft.com/office/drawing/2014/main" id="{45244F4E-55A1-4512-A791-C0CEE1AFB08E}"/>
              </a:ext>
            </a:extLst>
          </p:cNvPr>
          <p:cNvCxnSpPr>
            <a:cxnSpLocks/>
            <a:stCxn id="81" idx="2"/>
          </p:cNvCxnSpPr>
          <p:nvPr/>
        </p:nvCxnSpPr>
        <p:spPr>
          <a:xfrm rot="5400000" flipH="1" flipV="1">
            <a:off x="4073919" y="3287040"/>
            <a:ext cx="873093" cy="4283654"/>
          </a:xfrm>
          <a:prstGeom prst="bentConnector4">
            <a:avLst>
              <a:gd name="adj1" fmla="val -26183"/>
              <a:gd name="adj2" fmla="val 9039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70B9EC38-BE72-46C5-9257-4BC90F01CEC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9675916" y="4353387"/>
            <a:ext cx="2317118" cy="952685"/>
            <a:chOff x="-5328" y="4338320"/>
            <a:chExt cx="3772427" cy="1470866"/>
          </a:xfrm>
        </p:grpSpPr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DB166B8D-D794-451D-ACF4-254870CFD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461924CE-47DB-44ED-9CAF-137E8EBA5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698EF53B-850D-40E8-8454-74CFA7F1A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DEC9F33D-63E5-4C80-8BB0-7E1E4382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050BCFEE-AF56-4DAD-8687-0BAE4A252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sp>
        <p:nvSpPr>
          <p:cNvPr id="102" name="Flèche droite 101"/>
          <p:cNvSpPr/>
          <p:nvPr/>
        </p:nvSpPr>
        <p:spPr>
          <a:xfrm>
            <a:off x="9038122" y="4556858"/>
            <a:ext cx="548409" cy="380150"/>
          </a:xfrm>
          <a:prstGeom prst="rightArrow">
            <a:avLst>
              <a:gd name="adj1" fmla="val 50000"/>
              <a:gd name="adj2" fmla="val 65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Titre 1"/>
          <p:cNvSpPr txBox="1">
            <a:spLocks/>
          </p:cNvSpPr>
          <p:nvPr/>
        </p:nvSpPr>
        <p:spPr>
          <a:xfrm>
            <a:off x="8950503" y="119669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Generative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3046 0.28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400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2981 0.417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" grpId="0" animBg="1"/>
      <p:bldP spid="3" grpId="1" animBg="1"/>
      <p:bldP spid="4" grpId="0"/>
      <p:bldP spid="81" grpId="0"/>
      <p:bldP spid="83" grpId="0"/>
      <p:bldP spid="83" grpId="1"/>
      <p:bldP spid="5" grpId="0" animBg="1"/>
      <p:bldP spid="6" grpId="0"/>
      <p:bldP spid="87" grpId="0" animBg="1"/>
      <p:bldP spid="7" grpId="0"/>
      <p:bldP spid="88" grpId="0" animBg="1"/>
      <p:bldP spid="9" grpId="0"/>
      <p:bldP spid="91" grpId="0" animBg="1"/>
      <p:bldP spid="92" grpId="0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D0883D03-4337-42F7-8A1E-33EC3ABB0BC3}"/>
              </a:ext>
            </a:extLst>
          </p:cNvPr>
          <p:cNvCxnSpPr>
            <a:cxnSpLocks/>
          </p:cNvCxnSpPr>
          <p:nvPr/>
        </p:nvCxnSpPr>
        <p:spPr>
          <a:xfrm>
            <a:off x="658813" y="3682524"/>
            <a:ext cx="108743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143">
            <a:extLst>
              <a:ext uri="{FF2B5EF4-FFF2-40B4-BE49-F238E27FC236}">
                <a16:creationId xmlns:a16="http://schemas.microsoft.com/office/drawing/2014/main" id="{F43D591A-72D5-4450-9025-527451F77DD0}"/>
              </a:ext>
            </a:extLst>
          </p:cNvPr>
          <p:cNvSpPr/>
          <p:nvPr/>
        </p:nvSpPr>
        <p:spPr>
          <a:xfrm>
            <a:off x="2459692" y="3593418"/>
            <a:ext cx="206774" cy="178212"/>
          </a:xfrm>
          <a:prstGeom prst="chevron">
            <a:avLst>
              <a:gd name="adj" fmla="val 3887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6" name="Straight Connector 38">
            <a:extLst>
              <a:ext uri="{FF2B5EF4-FFF2-40B4-BE49-F238E27FC236}">
                <a16:creationId xmlns:a16="http://schemas.microsoft.com/office/drawing/2014/main" id="{0842B9A2-CCAA-485C-BAF2-5050122EAECB}"/>
              </a:ext>
            </a:extLst>
          </p:cNvPr>
          <p:cNvCxnSpPr>
            <a:cxnSpLocks/>
          </p:cNvCxnSpPr>
          <p:nvPr/>
        </p:nvCxnSpPr>
        <p:spPr>
          <a:xfrm>
            <a:off x="2563079" y="2069665"/>
            <a:ext cx="0" cy="1323558"/>
          </a:xfrm>
          <a:prstGeom prst="line">
            <a:avLst/>
          </a:prstGeom>
          <a:ln w="0">
            <a:solidFill>
              <a:schemeClr val="bg1">
                <a:lumMod val="75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Chevron 141">
            <a:extLst>
              <a:ext uri="{FF2B5EF4-FFF2-40B4-BE49-F238E27FC236}">
                <a16:creationId xmlns:a16="http://schemas.microsoft.com/office/drawing/2014/main" id="{AEFABAE8-2212-4510-BF7C-A5B2D1A596B6}"/>
              </a:ext>
            </a:extLst>
          </p:cNvPr>
          <p:cNvSpPr/>
          <p:nvPr/>
        </p:nvSpPr>
        <p:spPr>
          <a:xfrm>
            <a:off x="4706720" y="3593418"/>
            <a:ext cx="206774" cy="178212"/>
          </a:xfrm>
          <a:prstGeom prst="chevron">
            <a:avLst>
              <a:gd name="adj" fmla="val 3887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5" name="Straight Connector 36">
            <a:extLst>
              <a:ext uri="{FF2B5EF4-FFF2-40B4-BE49-F238E27FC236}">
                <a16:creationId xmlns:a16="http://schemas.microsoft.com/office/drawing/2014/main" id="{084F63AA-EA75-48E5-A700-60805110BEA3}"/>
              </a:ext>
            </a:extLst>
          </p:cNvPr>
          <p:cNvCxnSpPr>
            <a:cxnSpLocks/>
          </p:cNvCxnSpPr>
          <p:nvPr/>
        </p:nvCxnSpPr>
        <p:spPr>
          <a:xfrm>
            <a:off x="4808979" y="2069665"/>
            <a:ext cx="0" cy="1323558"/>
          </a:xfrm>
          <a:prstGeom prst="line">
            <a:avLst/>
          </a:prstGeom>
          <a:ln w="0">
            <a:solidFill>
              <a:schemeClr val="bg1">
                <a:lumMod val="75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Chevron 139">
            <a:extLst>
              <a:ext uri="{FF2B5EF4-FFF2-40B4-BE49-F238E27FC236}">
                <a16:creationId xmlns:a16="http://schemas.microsoft.com/office/drawing/2014/main" id="{2F11BC1B-EB94-4B91-A670-028FDA44B1AB}"/>
              </a:ext>
            </a:extLst>
          </p:cNvPr>
          <p:cNvSpPr/>
          <p:nvPr/>
        </p:nvSpPr>
        <p:spPr>
          <a:xfrm>
            <a:off x="7070790" y="3593418"/>
            <a:ext cx="206774" cy="178212"/>
          </a:xfrm>
          <a:prstGeom prst="chevron">
            <a:avLst>
              <a:gd name="adj" fmla="val 3887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Arrow: Chevron 136">
            <a:extLst>
              <a:ext uri="{FF2B5EF4-FFF2-40B4-BE49-F238E27FC236}">
                <a16:creationId xmlns:a16="http://schemas.microsoft.com/office/drawing/2014/main" id="{657CA9BD-3655-478E-A392-F3C710E8792F}"/>
              </a:ext>
            </a:extLst>
          </p:cNvPr>
          <p:cNvSpPr/>
          <p:nvPr/>
        </p:nvSpPr>
        <p:spPr>
          <a:xfrm>
            <a:off x="9438770" y="3593418"/>
            <a:ext cx="206774" cy="178212"/>
          </a:xfrm>
          <a:prstGeom prst="chevron">
            <a:avLst>
              <a:gd name="adj" fmla="val 388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0" name="Straight Connector 32">
            <a:extLst>
              <a:ext uri="{FF2B5EF4-FFF2-40B4-BE49-F238E27FC236}">
                <a16:creationId xmlns:a16="http://schemas.microsoft.com/office/drawing/2014/main" id="{6D0D7C4C-0883-4485-82C2-C311FA9FC1E5}"/>
              </a:ext>
            </a:extLst>
          </p:cNvPr>
          <p:cNvCxnSpPr>
            <a:cxnSpLocks/>
          </p:cNvCxnSpPr>
          <p:nvPr/>
        </p:nvCxnSpPr>
        <p:spPr>
          <a:xfrm>
            <a:off x="9544939" y="2069665"/>
            <a:ext cx="0" cy="1323558"/>
          </a:xfrm>
          <a:prstGeom prst="line">
            <a:avLst/>
          </a:prstGeom>
          <a:ln w="0">
            <a:solidFill>
              <a:schemeClr val="bg1">
                <a:lumMod val="75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126">
            <a:extLst>
              <a:ext uri="{FF2B5EF4-FFF2-40B4-BE49-F238E27FC236}">
                <a16:creationId xmlns:a16="http://schemas.microsoft.com/office/drawing/2014/main" id="{08149FA0-068D-4EA5-B62E-C35BDEFBFEB4}"/>
              </a:ext>
            </a:extLst>
          </p:cNvPr>
          <p:cNvGrpSpPr/>
          <p:nvPr/>
        </p:nvGrpSpPr>
        <p:grpSpPr>
          <a:xfrm>
            <a:off x="1308531" y="3611966"/>
            <a:ext cx="141116" cy="141116"/>
            <a:chOff x="8198598" y="1666767"/>
            <a:chExt cx="141116" cy="141116"/>
          </a:xfrm>
        </p:grpSpPr>
        <p:sp>
          <p:nvSpPr>
            <p:cNvPr id="44" name="Oval 130">
              <a:extLst>
                <a:ext uri="{FF2B5EF4-FFF2-40B4-BE49-F238E27FC236}">
                  <a16:creationId xmlns:a16="http://schemas.microsoft.com/office/drawing/2014/main" id="{EBDEA8C6-F4AB-4ABF-B8D3-6838A128137E}"/>
                </a:ext>
              </a:extLst>
            </p:cNvPr>
            <p:cNvSpPr/>
            <p:nvPr/>
          </p:nvSpPr>
          <p:spPr>
            <a:xfrm>
              <a:off x="8198598" y="1666767"/>
              <a:ext cx="141116" cy="1411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Oval 131">
              <a:extLst>
                <a:ext uri="{FF2B5EF4-FFF2-40B4-BE49-F238E27FC236}">
                  <a16:creationId xmlns:a16="http://schemas.microsoft.com/office/drawing/2014/main" id="{404B7308-2046-4061-9DC7-AF26D434EE8A}"/>
                </a:ext>
              </a:extLst>
            </p:cNvPr>
            <p:cNvSpPr/>
            <p:nvPr/>
          </p:nvSpPr>
          <p:spPr>
            <a:xfrm>
              <a:off x="8225681" y="1693850"/>
              <a:ext cx="86950" cy="86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8" name="Group 112">
            <a:extLst>
              <a:ext uri="{FF2B5EF4-FFF2-40B4-BE49-F238E27FC236}">
                <a16:creationId xmlns:a16="http://schemas.microsoft.com/office/drawing/2014/main" id="{0F1BA1E7-93D1-48C7-A13F-FDE5C570AC30}"/>
              </a:ext>
            </a:extLst>
          </p:cNvPr>
          <p:cNvGrpSpPr/>
          <p:nvPr/>
        </p:nvGrpSpPr>
        <p:grpSpPr>
          <a:xfrm>
            <a:off x="3615471" y="3611966"/>
            <a:ext cx="141116" cy="141116"/>
            <a:chOff x="8198598" y="1666767"/>
            <a:chExt cx="141116" cy="141116"/>
          </a:xfrm>
        </p:grpSpPr>
        <p:sp>
          <p:nvSpPr>
            <p:cNvPr id="49" name="Oval 119">
              <a:extLst>
                <a:ext uri="{FF2B5EF4-FFF2-40B4-BE49-F238E27FC236}">
                  <a16:creationId xmlns:a16="http://schemas.microsoft.com/office/drawing/2014/main" id="{FB1BF63F-9F1E-42E2-B987-E237959C67A0}"/>
                </a:ext>
              </a:extLst>
            </p:cNvPr>
            <p:cNvSpPr/>
            <p:nvPr/>
          </p:nvSpPr>
          <p:spPr>
            <a:xfrm>
              <a:off x="8198598" y="1666767"/>
              <a:ext cx="141116" cy="1411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91FDA91A-5F43-4F93-A001-AC87DD055214}"/>
                </a:ext>
              </a:extLst>
            </p:cNvPr>
            <p:cNvSpPr/>
            <p:nvPr/>
          </p:nvSpPr>
          <p:spPr>
            <a:xfrm>
              <a:off x="8225681" y="1693850"/>
              <a:ext cx="86950" cy="86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100">
            <a:extLst>
              <a:ext uri="{FF2B5EF4-FFF2-40B4-BE49-F238E27FC236}">
                <a16:creationId xmlns:a16="http://schemas.microsoft.com/office/drawing/2014/main" id="{42006572-A781-4049-BF6C-33CA3DEDD0E8}"/>
              </a:ext>
            </a:extLst>
          </p:cNvPr>
          <p:cNvGrpSpPr/>
          <p:nvPr/>
        </p:nvGrpSpPr>
        <p:grpSpPr>
          <a:xfrm>
            <a:off x="5922411" y="3611966"/>
            <a:ext cx="141116" cy="141116"/>
            <a:chOff x="8198598" y="1666767"/>
            <a:chExt cx="141116" cy="141116"/>
          </a:xfrm>
        </p:grpSpPr>
        <p:sp>
          <p:nvSpPr>
            <p:cNvPr id="54" name="Oval 105">
              <a:extLst>
                <a:ext uri="{FF2B5EF4-FFF2-40B4-BE49-F238E27FC236}">
                  <a16:creationId xmlns:a16="http://schemas.microsoft.com/office/drawing/2014/main" id="{7127FAEE-DBD8-4977-BC15-42339F1FDE71}"/>
                </a:ext>
              </a:extLst>
            </p:cNvPr>
            <p:cNvSpPr/>
            <p:nvPr/>
          </p:nvSpPr>
          <p:spPr>
            <a:xfrm>
              <a:off x="8198598" y="1666767"/>
              <a:ext cx="141116" cy="1411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Oval 106">
              <a:extLst>
                <a:ext uri="{FF2B5EF4-FFF2-40B4-BE49-F238E27FC236}">
                  <a16:creationId xmlns:a16="http://schemas.microsoft.com/office/drawing/2014/main" id="{01E3C598-28A0-42C0-A5C2-1B7CBFF1E16F}"/>
                </a:ext>
              </a:extLst>
            </p:cNvPr>
            <p:cNvSpPr/>
            <p:nvPr/>
          </p:nvSpPr>
          <p:spPr>
            <a:xfrm>
              <a:off x="8225681" y="1693850"/>
              <a:ext cx="86950" cy="86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8" name="Group 85">
            <a:extLst>
              <a:ext uri="{FF2B5EF4-FFF2-40B4-BE49-F238E27FC236}">
                <a16:creationId xmlns:a16="http://schemas.microsoft.com/office/drawing/2014/main" id="{CCF2D135-4800-4B5C-94F4-8B8416D6855A}"/>
              </a:ext>
            </a:extLst>
          </p:cNvPr>
          <p:cNvGrpSpPr/>
          <p:nvPr/>
        </p:nvGrpSpPr>
        <p:grpSpPr>
          <a:xfrm>
            <a:off x="8290391" y="3611966"/>
            <a:ext cx="141116" cy="141116"/>
            <a:chOff x="8198598" y="1666767"/>
            <a:chExt cx="141116" cy="141116"/>
          </a:xfrm>
        </p:grpSpPr>
        <p:sp>
          <p:nvSpPr>
            <p:cNvPr id="59" name="Oval 93">
              <a:extLst>
                <a:ext uri="{FF2B5EF4-FFF2-40B4-BE49-F238E27FC236}">
                  <a16:creationId xmlns:a16="http://schemas.microsoft.com/office/drawing/2014/main" id="{5C4288FD-D1EE-44E5-870A-AF7C9AF05671}"/>
                </a:ext>
              </a:extLst>
            </p:cNvPr>
            <p:cNvSpPr/>
            <p:nvPr/>
          </p:nvSpPr>
          <p:spPr>
            <a:xfrm>
              <a:off x="8198598" y="1666767"/>
              <a:ext cx="141116" cy="1411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Oval 94">
              <a:extLst>
                <a:ext uri="{FF2B5EF4-FFF2-40B4-BE49-F238E27FC236}">
                  <a16:creationId xmlns:a16="http://schemas.microsoft.com/office/drawing/2014/main" id="{A6306A92-58D2-4BAA-B001-E83186E98FF4}"/>
                </a:ext>
              </a:extLst>
            </p:cNvPr>
            <p:cNvSpPr/>
            <p:nvPr/>
          </p:nvSpPr>
          <p:spPr>
            <a:xfrm>
              <a:off x="8225681" y="1693850"/>
              <a:ext cx="86950" cy="86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7A8F7A-448B-43F9-82AC-887631678C3C}"/>
              </a:ext>
            </a:extLst>
          </p:cNvPr>
          <p:cNvGrpSpPr/>
          <p:nvPr/>
        </p:nvGrpSpPr>
        <p:grpSpPr>
          <a:xfrm>
            <a:off x="10658369" y="3611966"/>
            <a:ext cx="141116" cy="141116"/>
            <a:chOff x="8198598" y="1666767"/>
            <a:chExt cx="141116" cy="141116"/>
          </a:xfrm>
        </p:grpSpPr>
        <p:sp>
          <p:nvSpPr>
            <p:cNvPr id="64" name="Oval 78">
              <a:extLst>
                <a:ext uri="{FF2B5EF4-FFF2-40B4-BE49-F238E27FC236}">
                  <a16:creationId xmlns:a16="http://schemas.microsoft.com/office/drawing/2014/main" id="{83371276-0F0E-4581-A901-749D914B7D48}"/>
                </a:ext>
              </a:extLst>
            </p:cNvPr>
            <p:cNvSpPr/>
            <p:nvPr/>
          </p:nvSpPr>
          <p:spPr>
            <a:xfrm>
              <a:off x="8198598" y="1666767"/>
              <a:ext cx="141116" cy="1411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Oval 79">
              <a:extLst>
                <a:ext uri="{FF2B5EF4-FFF2-40B4-BE49-F238E27FC236}">
                  <a16:creationId xmlns:a16="http://schemas.microsoft.com/office/drawing/2014/main" id="{D9FDCD2F-E116-4528-9A2D-40A484BCCE0B}"/>
                </a:ext>
              </a:extLst>
            </p:cNvPr>
            <p:cNvSpPr/>
            <p:nvPr/>
          </p:nvSpPr>
          <p:spPr>
            <a:xfrm>
              <a:off x="8225681" y="1693850"/>
              <a:ext cx="86950" cy="86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914711" y="2250469"/>
            <a:ext cx="928756" cy="1142754"/>
            <a:chOff x="914711" y="2250469"/>
            <a:chExt cx="928756" cy="1142754"/>
          </a:xfrm>
        </p:grpSpPr>
        <p:sp>
          <p:nvSpPr>
            <p:cNvPr id="41" name="Isosceles Triangle 124">
              <a:extLst>
                <a:ext uri="{FF2B5EF4-FFF2-40B4-BE49-F238E27FC236}">
                  <a16:creationId xmlns:a16="http://schemas.microsoft.com/office/drawing/2014/main" id="{1FF232CA-5BCC-4BD8-8F4A-3BFDB30F0D77}"/>
                </a:ext>
              </a:extLst>
            </p:cNvPr>
            <p:cNvSpPr/>
            <p:nvPr/>
          </p:nvSpPr>
          <p:spPr>
            <a:xfrm flipV="1">
              <a:off x="1097307" y="3096395"/>
              <a:ext cx="563564" cy="296828"/>
            </a:xfrm>
            <a:prstGeom prst="triangle">
              <a:avLst/>
            </a:prstGeom>
            <a:solidFill>
              <a:schemeClr val="tx2"/>
            </a:solidFill>
            <a:ln w="50800">
              <a:solidFill>
                <a:schemeClr val="tx1"/>
              </a:solidFill>
            </a:ln>
            <a:effectLst>
              <a:outerShdw blurRad="127000" dist="38100" dir="5400000" algn="t" rotWithShape="0">
                <a:prstClr val="black">
                  <a:alpha val="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Oval 125">
              <a:extLst>
                <a:ext uri="{FF2B5EF4-FFF2-40B4-BE49-F238E27FC236}">
                  <a16:creationId xmlns:a16="http://schemas.microsoft.com/office/drawing/2014/main" id="{13369EE4-1077-4D92-A805-3B448D66A44F}"/>
                </a:ext>
              </a:extLst>
            </p:cNvPr>
            <p:cNvSpPr/>
            <p:nvPr/>
          </p:nvSpPr>
          <p:spPr>
            <a:xfrm>
              <a:off x="914711" y="2250469"/>
              <a:ext cx="928756" cy="928756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66" name="Group 155">
              <a:extLst>
                <a:ext uri="{FF2B5EF4-FFF2-40B4-BE49-F238E27FC236}">
                  <a16:creationId xmlns:a16="http://schemas.microsoft.com/office/drawing/2014/main" id="{0D342E0F-F537-417B-8A4B-E047BEABDB48}"/>
                </a:ext>
              </a:extLst>
            </p:cNvPr>
            <p:cNvGrpSpPr/>
            <p:nvPr/>
          </p:nvGrpSpPr>
          <p:grpSpPr>
            <a:xfrm rot="5400000">
              <a:off x="1206845" y="2541810"/>
              <a:ext cx="344488" cy="346075"/>
              <a:chOff x="6257584" y="2324544"/>
              <a:chExt cx="344488" cy="346075"/>
            </a:xfrm>
          </p:grpSpPr>
          <p:sp>
            <p:nvSpPr>
              <p:cNvPr id="67" name="Oval 314">
                <a:extLst>
                  <a:ext uri="{FF2B5EF4-FFF2-40B4-BE49-F238E27FC236}">
                    <a16:creationId xmlns:a16="http://schemas.microsoft.com/office/drawing/2014/main" id="{312B9A6D-3B4F-4FD6-919A-8B61D852F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584" y="2324544"/>
                <a:ext cx="344488" cy="346075"/>
              </a:xfrm>
              <a:prstGeom prst="ellipse">
                <a:avLst/>
              </a:pr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315">
                <a:extLst>
                  <a:ext uri="{FF2B5EF4-FFF2-40B4-BE49-F238E27FC236}">
                    <a16:creationId xmlns:a16="http://schemas.microsoft.com/office/drawing/2014/main" id="{53F1EA6C-C453-4FBB-BD07-38E8B46D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647" y="2400744"/>
                <a:ext cx="128588" cy="195263"/>
              </a:xfrm>
              <a:custGeom>
                <a:avLst/>
                <a:gdLst>
                  <a:gd name="T0" fmla="*/ 0 w 81"/>
                  <a:gd name="T1" fmla="*/ 123 h 123"/>
                  <a:gd name="T2" fmla="*/ 81 w 81"/>
                  <a:gd name="T3" fmla="*/ 61 h 123"/>
                  <a:gd name="T4" fmla="*/ 0 w 81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23">
                    <a:moveTo>
                      <a:pt x="0" y="123"/>
                    </a:moveTo>
                    <a:lnTo>
                      <a:pt x="81" y="61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5528591" y="2250469"/>
            <a:ext cx="928756" cy="1142754"/>
            <a:chOff x="5528591" y="2250469"/>
            <a:chExt cx="928756" cy="1142754"/>
          </a:xfrm>
        </p:grpSpPr>
        <p:sp>
          <p:nvSpPr>
            <p:cNvPr id="51" name="Isosceles Triangle 98">
              <a:extLst>
                <a:ext uri="{FF2B5EF4-FFF2-40B4-BE49-F238E27FC236}">
                  <a16:creationId xmlns:a16="http://schemas.microsoft.com/office/drawing/2014/main" id="{0994F223-FC3C-4CB4-AB61-909ABB82E03F}"/>
                </a:ext>
              </a:extLst>
            </p:cNvPr>
            <p:cNvSpPr/>
            <p:nvPr/>
          </p:nvSpPr>
          <p:spPr>
            <a:xfrm flipV="1">
              <a:off x="5711187" y="3096395"/>
              <a:ext cx="563564" cy="296828"/>
            </a:xfrm>
            <a:prstGeom prst="triangle">
              <a:avLst/>
            </a:prstGeom>
            <a:solidFill>
              <a:schemeClr val="tx2"/>
            </a:solidFill>
            <a:ln w="50800">
              <a:solidFill>
                <a:schemeClr val="tx1"/>
              </a:solidFill>
            </a:ln>
            <a:effectLst>
              <a:outerShdw blurRad="127000" dist="38100" dir="5400000" algn="t" rotWithShape="0">
                <a:prstClr val="black">
                  <a:alpha val="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Oval 99">
              <a:extLst>
                <a:ext uri="{FF2B5EF4-FFF2-40B4-BE49-F238E27FC236}">
                  <a16:creationId xmlns:a16="http://schemas.microsoft.com/office/drawing/2014/main" id="{D4F087F8-2832-4AFE-B2AF-D925EFACC43A}"/>
                </a:ext>
              </a:extLst>
            </p:cNvPr>
            <p:cNvSpPr/>
            <p:nvPr/>
          </p:nvSpPr>
          <p:spPr>
            <a:xfrm>
              <a:off x="5528591" y="2250469"/>
              <a:ext cx="928756" cy="928756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72" name="Group 162">
              <a:extLst>
                <a:ext uri="{FF2B5EF4-FFF2-40B4-BE49-F238E27FC236}">
                  <a16:creationId xmlns:a16="http://schemas.microsoft.com/office/drawing/2014/main" id="{C1F85AA6-A20B-4BAB-ADC0-A834671AD2B9}"/>
                </a:ext>
              </a:extLst>
            </p:cNvPr>
            <p:cNvGrpSpPr/>
            <p:nvPr/>
          </p:nvGrpSpPr>
          <p:grpSpPr>
            <a:xfrm rot="5400000">
              <a:off x="5821578" y="2541812"/>
              <a:ext cx="344488" cy="346075"/>
              <a:chOff x="6257584" y="2324544"/>
              <a:chExt cx="344488" cy="346075"/>
            </a:xfrm>
          </p:grpSpPr>
          <p:sp>
            <p:nvSpPr>
              <p:cNvPr id="73" name="Oval 314">
                <a:extLst>
                  <a:ext uri="{FF2B5EF4-FFF2-40B4-BE49-F238E27FC236}">
                    <a16:creationId xmlns:a16="http://schemas.microsoft.com/office/drawing/2014/main" id="{3A5AAC5F-A720-4121-AECB-D3AD5EB4F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584" y="2324544"/>
                <a:ext cx="344488" cy="346075"/>
              </a:xfrm>
              <a:prstGeom prst="ellipse">
                <a:avLst/>
              </a:pr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315">
                <a:extLst>
                  <a:ext uri="{FF2B5EF4-FFF2-40B4-BE49-F238E27FC236}">
                    <a16:creationId xmlns:a16="http://schemas.microsoft.com/office/drawing/2014/main" id="{08723FF4-06DE-4290-A889-74C9E1DF2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647" y="2400744"/>
                <a:ext cx="128588" cy="195263"/>
              </a:xfrm>
              <a:custGeom>
                <a:avLst/>
                <a:gdLst>
                  <a:gd name="T0" fmla="*/ 0 w 81"/>
                  <a:gd name="T1" fmla="*/ 123 h 123"/>
                  <a:gd name="T2" fmla="*/ 81 w 81"/>
                  <a:gd name="T3" fmla="*/ 61 h 123"/>
                  <a:gd name="T4" fmla="*/ 0 w 81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23">
                    <a:moveTo>
                      <a:pt x="0" y="123"/>
                    </a:moveTo>
                    <a:lnTo>
                      <a:pt x="81" y="61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7176959" y="2069665"/>
            <a:ext cx="1648368" cy="1323558"/>
            <a:chOff x="7176959" y="2069665"/>
            <a:chExt cx="1648368" cy="1323558"/>
          </a:xfrm>
        </p:grpSpPr>
        <p:cxnSp>
          <p:nvCxnSpPr>
            <p:cNvPr id="38" name="Straight Connector 34">
              <a:extLst>
                <a:ext uri="{FF2B5EF4-FFF2-40B4-BE49-F238E27FC236}">
                  <a16:creationId xmlns:a16="http://schemas.microsoft.com/office/drawing/2014/main" id="{E5800B2E-2E3C-4C86-A8C4-AD1859B07387}"/>
                </a:ext>
              </a:extLst>
            </p:cNvPr>
            <p:cNvCxnSpPr>
              <a:cxnSpLocks/>
            </p:cNvCxnSpPr>
            <p:nvPr/>
          </p:nvCxnSpPr>
          <p:spPr>
            <a:xfrm>
              <a:off x="7176959" y="2069665"/>
              <a:ext cx="0" cy="1323558"/>
            </a:xfrm>
            <a:prstGeom prst="line">
              <a:avLst/>
            </a:prstGeom>
            <a:ln w="0">
              <a:solidFill>
                <a:schemeClr val="bg1">
                  <a:lumMod val="75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83">
              <a:extLst>
                <a:ext uri="{FF2B5EF4-FFF2-40B4-BE49-F238E27FC236}">
                  <a16:creationId xmlns:a16="http://schemas.microsoft.com/office/drawing/2014/main" id="{1A21203C-2DF8-448B-9022-0EE17CA508E5}"/>
                </a:ext>
              </a:extLst>
            </p:cNvPr>
            <p:cNvSpPr/>
            <p:nvPr/>
          </p:nvSpPr>
          <p:spPr>
            <a:xfrm flipV="1">
              <a:off x="8079167" y="3096395"/>
              <a:ext cx="563564" cy="296828"/>
            </a:xfrm>
            <a:prstGeom prst="triangle">
              <a:avLst/>
            </a:prstGeom>
            <a:solidFill>
              <a:schemeClr val="tx2"/>
            </a:solidFill>
            <a:ln w="50800">
              <a:solidFill>
                <a:schemeClr val="tx1"/>
              </a:solidFill>
            </a:ln>
            <a:effectLst>
              <a:outerShdw blurRad="127000" dist="38100" dir="5400000" algn="t" rotWithShape="0">
                <a:prstClr val="black">
                  <a:alpha val="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Oval 84">
              <a:extLst>
                <a:ext uri="{FF2B5EF4-FFF2-40B4-BE49-F238E27FC236}">
                  <a16:creationId xmlns:a16="http://schemas.microsoft.com/office/drawing/2014/main" id="{1058AAFE-BFFD-4D5B-931F-800E3E799C77}"/>
                </a:ext>
              </a:extLst>
            </p:cNvPr>
            <p:cNvSpPr/>
            <p:nvPr/>
          </p:nvSpPr>
          <p:spPr>
            <a:xfrm>
              <a:off x="7896571" y="2250469"/>
              <a:ext cx="928756" cy="928756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75" name="Group 166">
              <a:extLst>
                <a:ext uri="{FF2B5EF4-FFF2-40B4-BE49-F238E27FC236}">
                  <a16:creationId xmlns:a16="http://schemas.microsoft.com/office/drawing/2014/main" id="{184394AB-BFCB-46AA-9BE4-D43218561A03}"/>
                </a:ext>
              </a:extLst>
            </p:cNvPr>
            <p:cNvGrpSpPr/>
            <p:nvPr/>
          </p:nvGrpSpPr>
          <p:grpSpPr>
            <a:xfrm rot="5400000">
              <a:off x="8188705" y="2541813"/>
              <a:ext cx="344488" cy="346075"/>
              <a:chOff x="6257584" y="2324544"/>
              <a:chExt cx="344488" cy="346075"/>
            </a:xfrm>
          </p:grpSpPr>
          <p:sp>
            <p:nvSpPr>
              <p:cNvPr id="76" name="Oval 314">
                <a:extLst>
                  <a:ext uri="{FF2B5EF4-FFF2-40B4-BE49-F238E27FC236}">
                    <a16:creationId xmlns:a16="http://schemas.microsoft.com/office/drawing/2014/main" id="{E6C65FC2-4186-4F6A-B024-63546A0AD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584" y="2324544"/>
                <a:ext cx="344488" cy="346075"/>
              </a:xfrm>
              <a:prstGeom prst="ellipse">
                <a:avLst/>
              </a:pr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Freeform 315">
                <a:extLst>
                  <a:ext uri="{FF2B5EF4-FFF2-40B4-BE49-F238E27FC236}">
                    <a16:creationId xmlns:a16="http://schemas.microsoft.com/office/drawing/2014/main" id="{CB998F9F-B6C8-4567-9F89-48E8C00EF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647" y="2400744"/>
                <a:ext cx="128588" cy="195263"/>
              </a:xfrm>
              <a:custGeom>
                <a:avLst/>
                <a:gdLst>
                  <a:gd name="T0" fmla="*/ 0 w 81"/>
                  <a:gd name="T1" fmla="*/ 123 h 123"/>
                  <a:gd name="T2" fmla="*/ 81 w 81"/>
                  <a:gd name="T3" fmla="*/ 61 h 123"/>
                  <a:gd name="T4" fmla="*/ 0 w 81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23">
                    <a:moveTo>
                      <a:pt x="0" y="123"/>
                    </a:moveTo>
                    <a:lnTo>
                      <a:pt x="81" y="61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10264549" y="2250469"/>
            <a:ext cx="928756" cy="1142754"/>
            <a:chOff x="10264549" y="2250469"/>
            <a:chExt cx="928756" cy="1142754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A586094-7850-4E7D-A0C4-89D081B87173}"/>
                </a:ext>
              </a:extLst>
            </p:cNvPr>
            <p:cNvSpPr/>
            <p:nvPr/>
          </p:nvSpPr>
          <p:spPr>
            <a:xfrm flipV="1">
              <a:off x="10447145" y="3096395"/>
              <a:ext cx="563564" cy="296828"/>
            </a:xfrm>
            <a:prstGeom prst="triangle">
              <a:avLst/>
            </a:prstGeom>
            <a:solidFill>
              <a:schemeClr val="tx2"/>
            </a:solidFill>
            <a:ln w="50800">
              <a:solidFill>
                <a:schemeClr val="tx1"/>
              </a:solidFill>
            </a:ln>
            <a:effectLst>
              <a:outerShdw blurRad="127000" dist="38100" dir="5400000" algn="t" rotWithShape="0">
                <a:prstClr val="black">
                  <a:alpha val="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C826929-7240-4A1E-942C-D237A88E5896}"/>
                </a:ext>
              </a:extLst>
            </p:cNvPr>
            <p:cNvSpPr/>
            <p:nvPr/>
          </p:nvSpPr>
          <p:spPr>
            <a:xfrm>
              <a:off x="10264549" y="2250469"/>
              <a:ext cx="928756" cy="928756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78" name="Group 169">
              <a:extLst>
                <a:ext uri="{FF2B5EF4-FFF2-40B4-BE49-F238E27FC236}">
                  <a16:creationId xmlns:a16="http://schemas.microsoft.com/office/drawing/2014/main" id="{3CC3AC80-4037-424B-B136-6F5E13D8F836}"/>
                </a:ext>
              </a:extLst>
            </p:cNvPr>
            <p:cNvGrpSpPr/>
            <p:nvPr/>
          </p:nvGrpSpPr>
          <p:grpSpPr>
            <a:xfrm rot="5400000">
              <a:off x="10556683" y="2541814"/>
              <a:ext cx="344488" cy="346075"/>
              <a:chOff x="6257584" y="2324544"/>
              <a:chExt cx="344488" cy="346075"/>
            </a:xfrm>
          </p:grpSpPr>
          <p:sp>
            <p:nvSpPr>
              <p:cNvPr id="79" name="Oval 314">
                <a:extLst>
                  <a:ext uri="{FF2B5EF4-FFF2-40B4-BE49-F238E27FC236}">
                    <a16:creationId xmlns:a16="http://schemas.microsoft.com/office/drawing/2014/main" id="{EEE7D606-399F-4115-99AF-EBD90CA3F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584" y="2324544"/>
                <a:ext cx="344488" cy="346075"/>
              </a:xfrm>
              <a:prstGeom prst="ellipse">
                <a:avLst/>
              </a:pr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315">
                <a:extLst>
                  <a:ext uri="{FF2B5EF4-FFF2-40B4-BE49-F238E27FC236}">
                    <a16:creationId xmlns:a16="http://schemas.microsoft.com/office/drawing/2014/main" id="{D8CD7665-1E16-4C55-8CB0-D9664ABDC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647" y="2400744"/>
                <a:ext cx="128588" cy="195263"/>
              </a:xfrm>
              <a:custGeom>
                <a:avLst/>
                <a:gdLst>
                  <a:gd name="T0" fmla="*/ 0 w 81"/>
                  <a:gd name="T1" fmla="*/ 123 h 123"/>
                  <a:gd name="T2" fmla="*/ 81 w 81"/>
                  <a:gd name="T3" fmla="*/ 61 h 123"/>
                  <a:gd name="T4" fmla="*/ 0 w 81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23">
                    <a:moveTo>
                      <a:pt x="0" y="123"/>
                    </a:moveTo>
                    <a:lnTo>
                      <a:pt x="81" y="61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81" name="TextBox 132">
            <a:extLst>
              <a:ext uri="{FF2B5EF4-FFF2-40B4-BE49-F238E27FC236}">
                <a16:creationId xmlns:a16="http://schemas.microsoft.com/office/drawing/2014/main" id="{914C56B1-8D5E-47EC-984C-66BC99ECFEC8}"/>
              </a:ext>
            </a:extLst>
          </p:cNvPr>
          <p:cNvSpPr txBox="1"/>
          <p:nvPr/>
        </p:nvSpPr>
        <p:spPr>
          <a:xfrm flipH="1">
            <a:off x="443160" y="4023767"/>
            <a:ext cx="1948650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b="1" dirty="0">
                <a:latin typeface="Calibri Light (En-têtes)"/>
                <a:sym typeface="Wingdings" pitchFamily="2" charset="2"/>
              </a:rPr>
              <a:t>What’s an Artificial Intelligence?</a:t>
            </a:r>
            <a:endParaRPr lang="en-US" b="1" dirty="0"/>
          </a:p>
        </p:txBody>
      </p:sp>
      <p:sp>
        <p:nvSpPr>
          <p:cNvPr id="82" name="TextBox 132">
            <a:extLst>
              <a:ext uri="{FF2B5EF4-FFF2-40B4-BE49-F238E27FC236}">
                <a16:creationId xmlns:a16="http://schemas.microsoft.com/office/drawing/2014/main" id="{914C56B1-8D5E-47EC-984C-66BC99ECFEC8}"/>
              </a:ext>
            </a:extLst>
          </p:cNvPr>
          <p:cNvSpPr txBox="1"/>
          <p:nvPr/>
        </p:nvSpPr>
        <p:spPr>
          <a:xfrm flipH="1">
            <a:off x="2710674" y="4023767"/>
            <a:ext cx="1948650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b="1" dirty="0" smtClean="0">
                <a:latin typeface="Calibri Light (En-têtes)"/>
                <a:sym typeface="Wingdings" pitchFamily="2" charset="2"/>
              </a:rPr>
              <a:t>What’s the point with Cryptography?</a:t>
            </a:r>
            <a:endParaRPr lang="en-US" b="1" dirty="0"/>
          </a:p>
        </p:txBody>
      </p:sp>
      <p:sp>
        <p:nvSpPr>
          <p:cNvPr id="83" name="TextBox 132">
            <a:extLst>
              <a:ext uri="{FF2B5EF4-FFF2-40B4-BE49-F238E27FC236}">
                <a16:creationId xmlns:a16="http://schemas.microsoft.com/office/drawing/2014/main" id="{914C56B1-8D5E-47EC-984C-66BC99ECFEC8}"/>
              </a:ext>
            </a:extLst>
          </p:cNvPr>
          <p:cNvSpPr txBox="1"/>
          <p:nvPr/>
        </p:nvSpPr>
        <p:spPr>
          <a:xfrm flipH="1">
            <a:off x="5015135" y="4153075"/>
            <a:ext cx="194865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b="1" dirty="0">
                <a:latin typeface="Calibri Light (En-têtes)"/>
                <a:sym typeface="Wingdings" pitchFamily="2" charset="2"/>
              </a:rPr>
              <a:t>What’s </a:t>
            </a:r>
            <a:r>
              <a:rPr lang="en-US" b="1" dirty="0" smtClean="0">
                <a:latin typeface="Calibri Light (En-têtes)"/>
                <a:sym typeface="Wingdings" pitchFamily="2" charset="2"/>
              </a:rPr>
              <a:t>a Side-Channel Attack?</a:t>
            </a:r>
            <a:endParaRPr lang="en-US" b="1" dirty="0"/>
          </a:p>
        </p:txBody>
      </p:sp>
      <p:sp>
        <p:nvSpPr>
          <p:cNvPr id="84" name="TextBox 132">
            <a:extLst>
              <a:ext uri="{FF2B5EF4-FFF2-40B4-BE49-F238E27FC236}">
                <a16:creationId xmlns:a16="http://schemas.microsoft.com/office/drawing/2014/main" id="{914C56B1-8D5E-47EC-984C-66BC99ECFEC8}"/>
              </a:ext>
            </a:extLst>
          </p:cNvPr>
          <p:cNvSpPr txBox="1"/>
          <p:nvPr/>
        </p:nvSpPr>
        <p:spPr>
          <a:xfrm flipH="1">
            <a:off x="7421195" y="4162308"/>
            <a:ext cx="194865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b="1" dirty="0" smtClean="0">
                <a:latin typeface="Calibri Light (En-têtes)"/>
                <a:sym typeface="Wingdings" pitchFamily="2" charset="2"/>
              </a:rPr>
              <a:t>How should be used AI in SCA?</a:t>
            </a:r>
            <a:endParaRPr lang="en-US" b="1" dirty="0"/>
          </a:p>
        </p:txBody>
      </p:sp>
      <p:sp>
        <p:nvSpPr>
          <p:cNvPr id="85" name="TextBox 132">
            <a:extLst>
              <a:ext uri="{FF2B5EF4-FFF2-40B4-BE49-F238E27FC236}">
                <a16:creationId xmlns:a16="http://schemas.microsoft.com/office/drawing/2014/main" id="{914C56B1-8D5E-47EC-984C-66BC99ECFEC8}"/>
              </a:ext>
            </a:extLst>
          </p:cNvPr>
          <p:cNvSpPr txBox="1"/>
          <p:nvPr/>
        </p:nvSpPr>
        <p:spPr>
          <a:xfrm flipH="1">
            <a:off x="9762599" y="4134601"/>
            <a:ext cx="194865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b="1" dirty="0" smtClean="0">
                <a:latin typeface="Calibri Light (En-têtes)"/>
                <a:sym typeface="Wingdings" pitchFamily="2" charset="2"/>
              </a:rPr>
              <a:t>Conclusion / Q&amp;A / Discussion</a:t>
            </a:r>
            <a:endParaRPr lang="en-US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3221651" y="2250469"/>
            <a:ext cx="928756" cy="1142754"/>
            <a:chOff x="3221651" y="2250469"/>
            <a:chExt cx="928756" cy="1142754"/>
          </a:xfrm>
        </p:grpSpPr>
        <p:sp>
          <p:nvSpPr>
            <p:cNvPr id="46" name="Isosceles Triangle 110">
              <a:extLst>
                <a:ext uri="{FF2B5EF4-FFF2-40B4-BE49-F238E27FC236}">
                  <a16:creationId xmlns:a16="http://schemas.microsoft.com/office/drawing/2014/main" id="{153882C1-5768-473B-AAC4-949E854BC475}"/>
                </a:ext>
              </a:extLst>
            </p:cNvPr>
            <p:cNvSpPr/>
            <p:nvPr/>
          </p:nvSpPr>
          <p:spPr>
            <a:xfrm flipV="1">
              <a:off x="3404247" y="3096395"/>
              <a:ext cx="563564" cy="296828"/>
            </a:xfrm>
            <a:prstGeom prst="triangle">
              <a:avLst/>
            </a:prstGeom>
            <a:solidFill>
              <a:schemeClr val="tx2"/>
            </a:solidFill>
            <a:ln w="50800">
              <a:solidFill>
                <a:schemeClr val="tx1"/>
              </a:solidFill>
            </a:ln>
            <a:effectLst>
              <a:outerShdw blurRad="127000" dist="38100" dir="5400000" algn="t" rotWithShape="0">
                <a:prstClr val="black">
                  <a:alpha val="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Oval 111">
              <a:extLst>
                <a:ext uri="{FF2B5EF4-FFF2-40B4-BE49-F238E27FC236}">
                  <a16:creationId xmlns:a16="http://schemas.microsoft.com/office/drawing/2014/main" id="{A3A24D60-0B71-4B7B-B147-C65620C269A2}"/>
                </a:ext>
              </a:extLst>
            </p:cNvPr>
            <p:cNvSpPr/>
            <p:nvPr/>
          </p:nvSpPr>
          <p:spPr>
            <a:xfrm>
              <a:off x="3221651" y="2250469"/>
              <a:ext cx="928756" cy="928756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69" name="Group 158">
              <a:extLst>
                <a:ext uri="{FF2B5EF4-FFF2-40B4-BE49-F238E27FC236}">
                  <a16:creationId xmlns:a16="http://schemas.microsoft.com/office/drawing/2014/main" id="{B94B24F2-C129-4A00-9618-BB9E6BBA3363}"/>
                </a:ext>
              </a:extLst>
            </p:cNvPr>
            <p:cNvGrpSpPr/>
            <p:nvPr/>
          </p:nvGrpSpPr>
          <p:grpSpPr>
            <a:xfrm rot="5400000">
              <a:off x="3513785" y="2541811"/>
              <a:ext cx="344488" cy="346075"/>
              <a:chOff x="6257584" y="2324544"/>
              <a:chExt cx="344488" cy="346075"/>
            </a:xfrm>
          </p:grpSpPr>
          <p:sp>
            <p:nvSpPr>
              <p:cNvPr id="70" name="Oval 314">
                <a:extLst>
                  <a:ext uri="{FF2B5EF4-FFF2-40B4-BE49-F238E27FC236}">
                    <a16:creationId xmlns:a16="http://schemas.microsoft.com/office/drawing/2014/main" id="{1CE007B5-1646-4947-B866-5C022E13C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584" y="2324544"/>
                <a:ext cx="344488" cy="346075"/>
              </a:xfrm>
              <a:prstGeom prst="ellipse">
                <a:avLst/>
              </a:pr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315">
                <a:extLst>
                  <a:ext uri="{FF2B5EF4-FFF2-40B4-BE49-F238E27FC236}">
                    <a16:creationId xmlns:a16="http://schemas.microsoft.com/office/drawing/2014/main" id="{168E1F3B-7047-428B-9190-4F7045F4C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647" y="2400744"/>
                <a:ext cx="128588" cy="195263"/>
              </a:xfrm>
              <a:custGeom>
                <a:avLst/>
                <a:gdLst>
                  <a:gd name="T0" fmla="*/ 0 w 81"/>
                  <a:gd name="T1" fmla="*/ 123 h 123"/>
                  <a:gd name="T2" fmla="*/ 81 w 81"/>
                  <a:gd name="T3" fmla="*/ 61 h 123"/>
                  <a:gd name="T4" fmla="*/ 0 w 81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23">
                    <a:moveTo>
                      <a:pt x="0" y="123"/>
                    </a:moveTo>
                    <a:lnTo>
                      <a:pt x="81" y="61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86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250" y="547567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 smtClean="0">
                <a:latin typeface="Calibri Light (En-têtes)"/>
                <a:sym typeface="Wingdings" pitchFamily="2" charset="2"/>
              </a:rPr>
              <a:t>Summary</a:t>
            </a:r>
            <a:endParaRPr lang="fr-FR" sz="4400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10419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7" grpId="0" animBg="1"/>
      <p:bldP spid="39" grpId="0" animBg="1"/>
      <p:bldP spid="81" grpId="0"/>
      <p:bldP spid="82" grpId="0"/>
      <p:bldP spid="83" grpId="0"/>
      <p:bldP spid="84" grpId="0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20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6A83A5D-E29B-4CAF-9AE2-E025BC9819F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95178" y="4075843"/>
            <a:ext cx="2893692" cy="1473376"/>
            <a:chOff x="2908973" y="1017863"/>
            <a:chExt cx="3410732" cy="1344383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11D19C33-1C1B-4AB6-AAC7-1C4F3E65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F0184B8-76DD-46C9-9BE0-49E1532F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A00CE67C-AAA4-4B13-B6C7-674D61A5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CF513B4B-C64C-4FB2-9FF1-44583988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1384017-4745-4420-82C5-5427C72A7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3" name="Organigramme : Opération manuelle 2">
            <a:extLst>
              <a:ext uri="{FF2B5EF4-FFF2-40B4-BE49-F238E27FC236}">
                <a16:creationId xmlns:a16="http://schemas.microsoft.com/office/drawing/2014/main" id="{3654656C-E866-4DC1-B77F-FD139C96B56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200000">
            <a:off x="3447424" y="387581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rganigramme : Opération manuelle 44">
            <a:extLst>
              <a:ext uri="{FF2B5EF4-FFF2-40B4-BE49-F238E27FC236}">
                <a16:creationId xmlns:a16="http://schemas.microsoft.com/office/drawing/2014/main" id="{AC3A42D1-4B8F-49CE-A211-4F4057A0836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6200000" flipH="1" flipV="1">
            <a:off x="6901824" y="386311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B4B4130-964C-4F82-83DB-87B1B62B30CC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328465" y="3621197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B4B4130-964C-4F82-83DB-87B1B62B3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0328465" y="3621197"/>
                <a:ext cx="445955" cy="470835"/>
              </a:xfrm>
              <a:prstGeom prst="rect">
                <a:avLst/>
              </a:prstGeom>
              <a:blipFill>
                <a:blip r:embed="rId25"/>
                <a:stretch>
                  <a:fillRect t="-6494" r="-95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2EA3A169-A677-4342-99D5-D7C42ABF9FD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231899" y="3728259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2EA3A169-A677-4342-99D5-D7C42ABF9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6231899" y="3728259"/>
                <a:ext cx="304800" cy="1104900"/>
              </a:xfrm>
              <a:prstGeom prst="roundRect">
                <a:avLst/>
              </a:prstGeom>
              <a:blipFill>
                <a:blip r:embed="rId27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C510D843-7E11-421B-8996-D504F88BCD9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380999" y="488864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C510D843-7E11-421B-8996-D504F88BC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5380999" y="4888642"/>
                <a:ext cx="292100" cy="584200"/>
              </a:xfrm>
              <a:prstGeom prst="roundRect">
                <a:avLst/>
              </a:prstGeom>
              <a:blipFill>
                <a:blip r:embed="rId29"/>
                <a:stretch>
                  <a:fillRect l="-2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4D06390C-1E17-45AF-83C7-A4B82AEDCCEA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5380999" y="403774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4D06390C-1E17-45AF-83C7-A4B82AEDC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5380999" y="4037742"/>
                <a:ext cx="292100" cy="584200"/>
              </a:xfrm>
              <a:prstGeom prst="roundRect">
                <a:avLst/>
              </a:prstGeom>
              <a:blipFill>
                <a:blip r:embed="rId31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5E0AF8F-7B56-48F0-88A9-1D2AACBE1379}"/>
              </a:ext>
            </a:extLst>
          </p:cNvPr>
          <p:cNvCxnSpPr>
            <a:stCxn id="57" idx="3"/>
            <a:endCxn id="4" idx="1"/>
          </p:cNvCxnSpPr>
          <p:nvPr>
            <p:custDataLst>
              <p:tags r:id="rId14"/>
            </p:custDataLst>
          </p:nvPr>
        </p:nvCxnSpPr>
        <p:spPr>
          <a:xfrm flipV="1">
            <a:off x="5673099" y="4280709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94CF401-2810-48C1-86DE-20E4CA6F152E}"/>
              </a:ext>
            </a:extLst>
          </p:cNvPr>
          <p:cNvCxnSpPr>
            <a:cxnSpLocks/>
            <a:stCxn id="58" idx="3"/>
            <a:endCxn id="4" idx="1"/>
          </p:cNvCxnSpPr>
          <p:nvPr>
            <p:custDataLst>
              <p:tags r:id="rId15"/>
            </p:custDataLst>
          </p:nvPr>
        </p:nvCxnSpPr>
        <p:spPr>
          <a:xfrm flipV="1">
            <a:off x="5673099" y="4280709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 : coins arrondis 66">
                <a:extLst>
                  <a:ext uri="{FF2B5EF4-FFF2-40B4-BE49-F238E27FC236}">
                    <a16:creationId xmlns:a16="http://schemas.microsoft.com/office/drawing/2014/main" id="{A0A551DD-7672-4D77-A296-4AE09F080AE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523908" y="536263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7" name="Rectangle : coins arrondis 66">
                <a:extLst>
                  <a:ext uri="{FF2B5EF4-FFF2-40B4-BE49-F238E27FC236}">
                    <a16:creationId xmlns:a16="http://schemas.microsoft.com/office/drawing/2014/main" id="{A0A551DD-7672-4D77-A296-4AE09F080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2523908" y="5362639"/>
                <a:ext cx="292100" cy="584200"/>
              </a:xfrm>
              <a:prstGeom prst="roundRect">
                <a:avLst/>
              </a:prstGeom>
              <a:blipFill>
                <a:blip r:embed="rId33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 : coins arrondis 67">
                <a:extLst>
                  <a:ext uri="{FF2B5EF4-FFF2-40B4-BE49-F238E27FC236}">
                    <a16:creationId xmlns:a16="http://schemas.microsoft.com/office/drawing/2014/main" id="{588B351A-FF6C-403E-8A8A-12932D16AEA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50751" y="629966"/>
                <a:ext cx="11262511" cy="265933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2400" dirty="0" smtClean="0">
                    <a:latin typeface="Calibri (Corps)"/>
                  </a:rPr>
                  <a:t>A </a:t>
                </a:r>
                <a:r>
                  <a:rPr lang="fr-FR" sz="2400" dirty="0" err="1" smtClean="0">
                    <a:latin typeface="Calibri (Corps)"/>
                  </a:rPr>
                  <a:t>cVAE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:r>
                  <a:rPr lang="fr-FR" sz="2400" dirty="0" err="1" smtClean="0">
                    <a:latin typeface="Calibri (Corps)"/>
                  </a:rPr>
                  <a:t>is</a:t>
                </a:r>
                <a:r>
                  <a:rPr lang="fr-FR" sz="2400" dirty="0">
                    <a:latin typeface="Calibri (Corps)"/>
                  </a:rPr>
                  <a:t> </a:t>
                </a:r>
                <a:r>
                  <a:rPr lang="fr-FR" sz="2400" dirty="0" smtClean="0">
                    <a:latin typeface="Calibri (Corps)"/>
                  </a:rPr>
                  <a:t>a </a:t>
                </a:r>
                <a:r>
                  <a:rPr lang="fr-FR" sz="2400" dirty="0" err="1" smtClean="0">
                    <a:latin typeface="Calibri (Corps)"/>
                  </a:rPr>
                  <a:t>generative</a:t>
                </a:r>
                <a:r>
                  <a:rPr lang="fr-FR" sz="2400" dirty="0" smtClean="0">
                    <a:latin typeface="Calibri (Corps)"/>
                  </a:rPr>
                  <a:t> model </a:t>
                </a:r>
                <a:r>
                  <a:rPr lang="fr-FR" sz="2400" dirty="0" err="1" smtClean="0">
                    <a:latin typeface="Calibri (Corps)"/>
                  </a:rPr>
                  <a:t>which</a:t>
                </a:r>
                <a:r>
                  <a:rPr lang="fr-FR" sz="2400" dirty="0" smtClean="0">
                    <a:latin typeface="Calibri (Corps)"/>
                  </a:rPr>
                  <a:t> outputs an estimation of the </a:t>
                </a:r>
                <a:r>
                  <a:rPr lang="fr-FR" sz="2400" dirty="0" err="1">
                    <a:latin typeface="Calibri (Corps)"/>
                  </a:rPr>
                  <a:t>true</a:t>
                </a:r>
                <a:r>
                  <a:rPr lang="fr-FR" sz="2400" dirty="0">
                    <a:latin typeface="Calibri (Corps)"/>
                  </a:rPr>
                  <a:t> </a:t>
                </a:r>
                <a:r>
                  <a:rPr lang="fr-FR" sz="2400" dirty="0" err="1">
                    <a:latin typeface="Calibri (Corps)"/>
                  </a:rPr>
                  <a:t>unknown</a:t>
                </a:r>
                <a:r>
                  <a:rPr lang="fr-FR" sz="2400" dirty="0">
                    <a:latin typeface="Calibri (Corps)"/>
                  </a:rPr>
                  <a:t> </a:t>
                </a:r>
                <a:r>
                  <a:rPr lang="fr-FR" sz="2400" dirty="0" err="1">
                    <a:latin typeface="Calibri (Corps)"/>
                  </a:rPr>
                  <a:t>conditional</a:t>
                </a:r>
                <a:r>
                  <a:rPr lang="fr-FR" sz="2400" dirty="0">
                    <a:latin typeface="Calibri (Corps)"/>
                  </a:rPr>
                  <a:t> </a:t>
                </a:r>
                <a:r>
                  <a:rPr lang="fr-FR" sz="2400" dirty="0" smtClean="0">
                    <a:latin typeface="Calibri (Corps)"/>
                  </a:rPr>
                  <a:t>distribution and </a:t>
                </a:r>
                <a:r>
                  <a:rPr lang="fr-FR" sz="2400" dirty="0" err="1" smtClean="0">
                    <a:latin typeface="Calibri (Corps)"/>
                  </a:rPr>
                  <a:t>such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:r>
                  <a:rPr lang="fr-FR" sz="2400" dirty="0" err="1" smtClean="0">
                    <a:latin typeface="Calibri (Corps)"/>
                  </a:rPr>
                  <a:t>that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1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sz="2400" dirty="0" smtClean="0">
                    <a:latin typeface="Calibri (Corps)"/>
                  </a:rPr>
                  <a:t> </a:t>
                </a:r>
                <a:r>
                  <a:rPr lang="fr-FR" sz="2400" dirty="0" err="1" smtClean="0">
                    <a:latin typeface="Calibri (Corps)"/>
                  </a:rPr>
                  <a:t>is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:r>
                  <a:rPr lang="fr-FR" sz="2400" dirty="0" err="1" smtClean="0">
                    <a:latin typeface="Calibri (Corps)"/>
                  </a:rPr>
                  <a:t>modeled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:r>
                  <a:rPr lang="fr-FR" sz="2400" dirty="0" err="1" smtClean="0">
                    <a:latin typeface="Calibri (Corps)"/>
                  </a:rPr>
                  <a:t>through</a:t>
                </a:r>
                <a:r>
                  <a:rPr lang="fr-FR" sz="2400" dirty="0" smtClean="0">
                    <a:latin typeface="Calibri (Corps)"/>
                  </a:rPr>
                  <a:t> a </a:t>
                </a:r>
                <a:r>
                  <a:rPr lang="fr-FR" sz="2400" dirty="0" err="1" smtClean="0">
                    <a:latin typeface="Calibri (Corps)"/>
                  </a:rPr>
                  <a:t>compressed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:r>
                  <a:rPr lang="fr-FR" sz="2400" dirty="0" err="1" smtClean="0">
                    <a:latin typeface="Calibri (Corps)"/>
                  </a:rPr>
                  <a:t>representation</a:t>
                </a:r>
                <a:r>
                  <a:rPr lang="fr-FR" sz="2400" dirty="0" smtClean="0">
                    <a:latin typeface="Calibri (Corps)"/>
                  </a:rPr>
                  <a:t> of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400" dirty="0" smtClean="0">
                    <a:latin typeface="Calibri (Corps)"/>
                  </a:rPr>
                  <a:t>, </a:t>
                </a:r>
                <a:r>
                  <a:rPr lang="fr-FR" sz="2400" dirty="0" err="1" smtClean="0">
                    <a:latin typeface="Calibri (Corps)"/>
                  </a:rPr>
                  <a:t>denoted</a:t>
                </a:r>
                <a:r>
                  <a:rPr lang="fr-FR" sz="2400" dirty="0" smtClean="0">
                    <a:latin typeface="Calibri (Corps)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sz="2400" dirty="0" smtClean="0">
                    <a:latin typeface="Calibri (Corps)"/>
                  </a:rPr>
                  <a:t> and </a:t>
                </a:r>
                <a:r>
                  <a:rPr lang="fr-FR" sz="2400" dirty="0" err="1" smtClean="0">
                    <a:latin typeface="Calibri (Corps)"/>
                  </a:rPr>
                  <a:t>called</a:t>
                </a:r>
                <a:r>
                  <a:rPr lang="fr-FR" sz="2400" dirty="0" smtClean="0">
                    <a:latin typeface="Calibri (Corps)"/>
                  </a:rPr>
                  <a:t> latent </a:t>
                </a:r>
                <a:r>
                  <a:rPr lang="fr-FR" sz="2400" dirty="0" err="1" smtClean="0">
                    <a:latin typeface="Calibri (Corps)"/>
                  </a:rPr>
                  <a:t>representation</a:t>
                </a:r>
                <a:r>
                  <a:rPr lang="fr-FR" sz="2400" dirty="0" smtClean="0">
                    <a:latin typeface="Calibri (Corps)"/>
                  </a:rPr>
                  <a:t>:</a:t>
                </a:r>
                <a:endParaRPr lang="fr-FR" sz="2400" b="0" dirty="0">
                  <a:latin typeface="Calibri (Corps)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Rectangle : coins arrondis 67">
                <a:extLst>
                  <a:ext uri="{FF2B5EF4-FFF2-40B4-BE49-F238E27FC236}">
                    <a16:creationId xmlns:a16="http://schemas.microsoft.com/office/drawing/2014/main" id="{588B351A-FF6C-403E-8A8A-12932D16A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550751" y="629966"/>
                <a:ext cx="11262511" cy="2659334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C9B0FE75-AE63-4CD5-855E-B4998863661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52262" y="97325"/>
            <a:ext cx="11271564" cy="516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 smtClean="0"/>
              <a:t>Conditional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Variational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AutoEncoder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cVAE</a:t>
            </a:r>
            <a:r>
              <a:rPr lang="fr-FR" sz="2400" b="1" dirty="0" smtClean="0"/>
              <a:t>) </a:t>
            </a:r>
            <a:r>
              <a:rPr lang="fr-FR" sz="2400" b="1" dirty="0"/>
              <a:t>[KW14, SLY15]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014123A2-2BF4-4879-8C87-142187B92C47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463865" y="3557697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014123A2-2BF4-4879-8C87-142187B92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463865" y="3557697"/>
                <a:ext cx="445955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e 72">
            <a:extLst>
              <a:ext uri="{FF2B5EF4-FFF2-40B4-BE49-F238E27FC236}">
                <a16:creationId xmlns:a16="http://schemas.microsoft.com/office/drawing/2014/main" id="{70B9EC38-BE72-46C5-9257-4BC90F01CECF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8943739" y="4177442"/>
            <a:ext cx="2901560" cy="1291439"/>
            <a:chOff x="-5328" y="4338320"/>
            <a:chExt cx="3772427" cy="1470866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DB166B8D-D794-451D-ACF4-254870CFD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461924CE-47DB-44ED-9CAF-137E8EBA5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698EF53B-850D-40E8-8454-74CFA7F1A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DEC9F33D-63E5-4C80-8BB0-7E1E4382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050BCFEE-AF56-4DAD-8687-0BAE4A252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45244F4E-55A1-4512-A791-C0CEE1AFB08E}"/>
              </a:ext>
            </a:extLst>
          </p:cNvPr>
          <p:cNvCxnSpPr>
            <a:cxnSpLocks/>
          </p:cNvCxnSpPr>
          <p:nvPr/>
        </p:nvCxnSpPr>
        <p:spPr>
          <a:xfrm flipV="1">
            <a:off x="2816008" y="5061156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E7067221-CC11-490D-BDCC-48DCD68CA2A3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2816008" y="5278245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" y="6194304"/>
            <a:ext cx="1164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[KW14] </a:t>
            </a:r>
            <a:r>
              <a:rPr lang="en-US" sz="1200" dirty="0" err="1"/>
              <a:t>Diederik</a:t>
            </a:r>
            <a:r>
              <a:rPr lang="en-US" sz="1200" dirty="0"/>
              <a:t> </a:t>
            </a:r>
            <a:r>
              <a:rPr lang="en-US" sz="1200" dirty="0" err="1"/>
              <a:t>Kingma</a:t>
            </a:r>
            <a:r>
              <a:rPr lang="en-US" sz="1200" dirty="0"/>
              <a:t> and Max Welling. </a:t>
            </a:r>
            <a:r>
              <a:rPr lang="en-US" sz="1200" b="1" u="sng" dirty="0"/>
              <a:t>Auto-encoding </a:t>
            </a:r>
            <a:r>
              <a:rPr lang="en-US" sz="1200" b="1" u="sng" dirty="0" err="1"/>
              <a:t>variational</a:t>
            </a:r>
            <a:r>
              <a:rPr lang="en-US" sz="1200" b="1" u="sng" dirty="0"/>
              <a:t> </a:t>
            </a:r>
            <a:r>
              <a:rPr lang="en-US" sz="1200" b="1" u="sng" dirty="0" err="1"/>
              <a:t>bayes</a:t>
            </a:r>
            <a:r>
              <a:rPr lang="en-US" sz="1200" dirty="0"/>
              <a:t>. </a:t>
            </a:r>
            <a:r>
              <a:rPr lang="en-US" sz="1200" i="1" dirty="0" smtClean="0"/>
              <a:t>2nd </a:t>
            </a:r>
            <a:r>
              <a:rPr lang="en-US" sz="1200" i="1" dirty="0"/>
              <a:t>International Conference on Learning </a:t>
            </a:r>
            <a:r>
              <a:rPr lang="en-US" sz="1200" i="1" dirty="0" smtClean="0"/>
              <a:t>Representations - </a:t>
            </a:r>
            <a:r>
              <a:rPr lang="fr-FR" sz="1200" i="1" dirty="0" smtClean="0"/>
              <a:t>ICLR 2014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[SLY15] </a:t>
            </a:r>
            <a:r>
              <a:rPr lang="en-US" sz="1200" dirty="0" err="1"/>
              <a:t>Kihyuk</a:t>
            </a:r>
            <a:r>
              <a:rPr lang="en-US" sz="1200" dirty="0"/>
              <a:t> </a:t>
            </a:r>
            <a:r>
              <a:rPr lang="en-US" sz="1200" dirty="0" err="1"/>
              <a:t>Sohn</a:t>
            </a:r>
            <a:r>
              <a:rPr lang="en-US" sz="1200" dirty="0"/>
              <a:t>, </a:t>
            </a:r>
            <a:r>
              <a:rPr lang="en-US" sz="1200" dirty="0" err="1"/>
              <a:t>Honglak</a:t>
            </a:r>
            <a:r>
              <a:rPr lang="en-US" sz="1200" dirty="0"/>
              <a:t> Lee, and </a:t>
            </a:r>
            <a:r>
              <a:rPr lang="en-US" sz="1200" dirty="0" err="1"/>
              <a:t>Xinchen</a:t>
            </a:r>
            <a:r>
              <a:rPr lang="en-US" sz="1200" dirty="0"/>
              <a:t> Yan. </a:t>
            </a:r>
            <a:r>
              <a:rPr lang="en-US" sz="1200" b="1" u="sng" dirty="0"/>
              <a:t>Learning structured output </a:t>
            </a:r>
            <a:r>
              <a:rPr lang="en-US" sz="1200" b="1" u="sng" dirty="0" smtClean="0"/>
              <a:t>representation using </a:t>
            </a:r>
            <a:r>
              <a:rPr lang="en-US" sz="1200" b="1" u="sng" dirty="0"/>
              <a:t>deep conditional generative models</a:t>
            </a:r>
            <a:r>
              <a:rPr lang="en-US" sz="1200" dirty="0"/>
              <a:t>. </a:t>
            </a:r>
            <a:r>
              <a:rPr lang="en-US" sz="1200" i="1" dirty="0" smtClean="0"/>
              <a:t>Advances </a:t>
            </a:r>
            <a:r>
              <a:rPr lang="en-US" sz="1200" i="1" dirty="0"/>
              <a:t>in </a:t>
            </a:r>
            <a:r>
              <a:rPr lang="en-US" sz="1200" i="1" dirty="0" smtClean="0"/>
              <a:t>Neural </a:t>
            </a:r>
            <a:r>
              <a:rPr lang="fr-FR" sz="1200" i="1" dirty="0" smtClean="0"/>
              <a:t>Information </a:t>
            </a:r>
            <a:r>
              <a:rPr lang="fr-FR" sz="1200" i="1" dirty="0" err="1"/>
              <a:t>Processing</a:t>
            </a:r>
            <a:r>
              <a:rPr lang="fr-FR" sz="1200" i="1" dirty="0"/>
              <a:t> </a:t>
            </a:r>
            <a:r>
              <a:rPr lang="fr-FR" sz="1200" i="1" dirty="0" err="1" smtClean="0"/>
              <a:t>Systems</a:t>
            </a:r>
            <a:r>
              <a:rPr lang="fr-FR" sz="1200" i="1" dirty="0" smtClean="0"/>
              <a:t> – NIPS 2015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3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54" grpId="0"/>
      <p:bldP spid="4" grpId="0" animBg="1"/>
      <p:bldP spid="57" grpId="0" animBg="1"/>
      <p:bldP spid="58" grpId="0" animBg="1"/>
      <p:bldP spid="67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21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FC33D314-B8E6-42F0-8D38-C5BBD1A4F11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81000" y="3720974"/>
                <a:ext cx="5530913" cy="259092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 smtClean="0"/>
                  <a:t>Input</a:t>
                </a:r>
                <a:r>
                  <a:rPr lang="fr-FR" sz="2200" dirty="0" smtClean="0"/>
                  <a:t> </a:t>
                </a:r>
                <a:r>
                  <a:rPr lang="fr-FR" sz="2200" dirty="0"/>
                  <a:t>: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fr-FR" sz="2200" dirty="0"/>
                  <a:t>,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Processus</a:t>
                </a:r>
                <a:r>
                  <a:rPr lang="fr-FR" sz="2200" dirty="0"/>
                  <a:t> :</a:t>
                </a:r>
              </a:p>
              <a:p>
                <a:pPr marL="914400" lvl="1" indent="-457200">
                  <a:buAutoNum type="arabicParenR"/>
                </a:pPr>
                <a:r>
                  <a:rPr lang="fr-FR" sz="2200" dirty="0"/>
                  <a:t>Estimation </a:t>
                </a:r>
                <a:r>
                  <a:rPr lang="fr-FR" sz="22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fr-FR" sz="2200" dirty="0"/>
              </a:p>
              <a:p>
                <a:pPr marL="914400" lvl="1" indent="-457200">
                  <a:buAutoNum type="arabicParenR"/>
                </a:pPr>
                <a:r>
                  <a:rPr lang="fr-FR" sz="2200" dirty="0" smtClean="0"/>
                  <a:t>Approximation of 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 smtClean="0"/>
                  <a:t>Output</a:t>
                </a:r>
                <a:r>
                  <a:rPr lang="fr-FR" sz="2200" dirty="0" smtClean="0"/>
                  <a:t> </a:t>
                </a:r>
                <a:r>
                  <a:rPr lang="fr-FR" sz="2200" dirty="0"/>
                  <a:t>: </a:t>
                </a:r>
                <a:r>
                  <a:rPr lang="fr-FR" sz="2200" dirty="0" err="1" smtClean="0"/>
                  <a:t>Parameters</a:t>
                </a:r>
                <a:r>
                  <a:rPr lang="fr-FR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2200" dirty="0"/>
                  <a:t> </a:t>
                </a:r>
                <a:r>
                  <a:rPr lang="fr-FR" sz="2200" dirty="0" err="1" smtClean="0"/>
                  <a:t>such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that</a:t>
                </a:r>
                <a:r>
                  <a:rPr lang="fr-FR" sz="2200" dirty="0" smtClean="0"/>
                  <a:t>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FC33D314-B8E6-42F0-8D38-C5BBD1A4F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381000" y="3720974"/>
                <a:ext cx="5530913" cy="2590926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 : coins arrondis 68">
                <a:extLst>
                  <a:ext uri="{FF2B5EF4-FFF2-40B4-BE49-F238E27FC236}">
                    <a16:creationId xmlns:a16="http://schemas.microsoft.com/office/drawing/2014/main" id="{BFF1FD46-EA95-4E8D-AB65-30ECE45CFCF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330200" y="2806699"/>
                <a:ext cx="5630031" cy="796579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u="sng" dirty="0" smtClean="0"/>
                  <a:t>Encoder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: </a:t>
                </a:r>
                <a:r>
                  <a:rPr lang="fr-FR" sz="2400" dirty="0" err="1" smtClean="0"/>
                  <a:t>Characterization</a:t>
                </a:r>
                <a:r>
                  <a:rPr lang="fr-FR" sz="2400" dirty="0" smtClean="0"/>
                  <a:t> of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r-F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FR" sz="2400" dirty="0" smtClean="0"/>
                  <a:t> [ZBC</a:t>
                </a:r>
                <a:r>
                  <a:rPr lang="fr-FR" sz="2400" baseline="30000" dirty="0" smtClean="0"/>
                  <a:t>+</a:t>
                </a:r>
                <a:r>
                  <a:rPr lang="fr-FR" sz="2400" dirty="0" smtClean="0"/>
                  <a:t>22]</a:t>
                </a:r>
                <a:endParaRPr lang="fr-FR" sz="2400" dirty="0"/>
              </a:p>
            </p:txBody>
          </p:sp>
        </mc:Choice>
        <mc:Fallback>
          <p:sp>
            <p:nvSpPr>
              <p:cNvPr id="69" name="Rectangle : coins arrondis 68">
                <a:extLst>
                  <a:ext uri="{FF2B5EF4-FFF2-40B4-BE49-F238E27FC236}">
                    <a16:creationId xmlns:a16="http://schemas.microsoft.com/office/drawing/2014/main" id="{BFF1FD46-EA95-4E8D-AB65-30ECE45CF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30200" y="2806699"/>
                <a:ext cx="5630031" cy="796579"/>
              </a:xfrm>
              <a:prstGeom prst="roundRect">
                <a:avLst/>
              </a:prstGeom>
              <a:blipFill>
                <a:blip r:embed="rId30"/>
                <a:stretch>
                  <a:fillRect t="-5109" b="-16058"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76BDAE52-DDFA-4BC7-92BA-C263BE608864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40279" y="910753"/>
            <a:ext cx="2893692" cy="1473376"/>
            <a:chOff x="2908973" y="1017863"/>
            <a:chExt cx="3410732" cy="1344383"/>
          </a:xfrm>
        </p:grpSpPr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D6A36C2F-40FC-4E6D-8489-E9A547D81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5" name="Image 134">
              <a:extLst>
                <a:ext uri="{FF2B5EF4-FFF2-40B4-BE49-F238E27FC236}">
                  <a16:creationId xmlns:a16="http://schemas.microsoft.com/office/drawing/2014/main" id="{C0067517-441A-4EF4-8D25-3794F60C9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5CC03858-BF1A-4710-876E-8A35C83E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137" name="Image 136">
              <a:extLst>
                <a:ext uri="{FF2B5EF4-FFF2-40B4-BE49-F238E27FC236}">
                  <a16:creationId xmlns:a16="http://schemas.microsoft.com/office/drawing/2014/main" id="{01E93736-6F9D-403D-B3E1-B8E98081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F9E488B9-8991-433B-A8C2-25C749BDB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139" name="Organigramme : Opération manuelle 138">
            <a:extLst>
              <a:ext uri="{FF2B5EF4-FFF2-40B4-BE49-F238E27FC236}">
                <a16:creationId xmlns:a16="http://schemas.microsoft.com/office/drawing/2014/main" id="{2C5C0628-69D3-473A-B2EC-C1AF0F7A0F1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3692525" y="71072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Organigramme : Opération manuelle 139">
            <a:extLst>
              <a:ext uri="{FF2B5EF4-FFF2-40B4-BE49-F238E27FC236}">
                <a16:creationId xmlns:a16="http://schemas.microsoft.com/office/drawing/2014/main" id="{0430E25A-CCD2-4DCD-89DF-7EBD95471C2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 flipH="1" flipV="1">
            <a:off x="7146925" y="69802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C0DAAF7A-7831-4FC4-B9EA-1B42F5EACD39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573566" y="456107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C0DAAF7A-7831-4FC4-B9EA-1B42F5EAC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10573566" y="456107"/>
                <a:ext cx="445955" cy="470835"/>
              </a:xfrm>
              <a:prstGeom prst="rect">
                <a:avLst/>
              </a:prstGeom>
              <a:blipFill>
                <a:blip r:embed="rId35"/>
                <a:stretch>
                  <a:fillRect t="-6494" r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EAEAE905-51A7-4BB5-9E22-C343F5542EC0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477000" y="563169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EAEAE905-51A7-4BB5-9E22-C343F5542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6477000" y="563169"/>
                <a:ext cx="304800" cy="1104900"/>
              </a:xfrm>
              <a:prstGeom prst="roundRect">
                <a:avLst/>
              </a:prstGeom>
              <a:blipFill>
                <a:blip r:embed="rId37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 : coins arrondis 142">
                <a:extLst>
                  <a:ext uri="{FF2B5EF4-FFF2-40B4-BE49-F238E27FC236}">
                    <a16:creationId xmlns:a16="http://schemas.microsoft.com/office/drawing/2014/main" id="{EEB63969-5F78-4299-9C91-B3C3F2F1D82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626100" y="172355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3" name="Rectangle : coins arrondis 142">
                <a:extLst>
                  <a:ext uri="{FF2B5EF4-FFF2-40B4-BE49-F238E27FC236}">
                    <a16:creationId xmlns:a16="http://schemas.microsoft.com/office/drawing/2014/main" id="{EEB63969-5F78-4299-9C91-B3C3F2F1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5626100" y="1723552"/>
                <a:ext cx="292100" cy="584200"/>
              </a:xfrm>
              <a:prstGeom prst="roundRect">
                <a:avLst/>
              </a:prstGeom>
              <a:blipFill>
                <a:blip r:embed="rId39"/>
                <a:stretch>
                  <a:fillRect l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 : coins arrondis 143">
                <a:extLst>
                  <a:ext uri="{FF2B5EF4-FFF2-40B4-BE49-F238E27FC236}">
                    <a16:creationId xmlns:a16="http://schemas.microsoft.com/office/drawing/2014/main" id="{E68E820B-14C4-41C5-800C-52B118F154D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5626100" y="87265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4" name="Rectangle : coins arrondis 143">
                <a:extLst>
                  <a:ext uri="{FF2B5EF4-FFF2-40B4-BE49-F238E27FC236}">
                    <a16:creationId xmlns:a16="http://schemas.microsoft.com/office/drawing/2014/main" id="{E68E820B-14C4-41C5-800C-52B118F15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626100" y="872652"/>
                <a:ext cx="292100" cy="584200"/>
              </a:xfrm>
              <a:prstGeom prst="roundRect">
                <a:avLst/>
              </a:prstGeom>
              <a:blipFill>
                <a:blip r:embed="rId41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F21ABBB0-2C4E-4365-8196-4449C3E464C9}"/>
              </a:ext>
            </a:extLst>
          </p:cNvPr>
          <p:cNvCxnSpPr>
            <a:stCxn id="143" idx="3"/>
            <a:endCxn id="142" idx="1"/>
          </p:cNvCxnSpPr>
          <p:nvPr>
            <p:custDataLst>
              <p:tags r:id="rId16"/>
            </p:custDataLst>
          </p:nvPr>
        </p:nvCxnSpPr>
        <p:spPr>
          <a:xfrm flipV="1">
            <a:off x="5918200" y="1115619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0F26A532-9DD3-4178-94A5-7EBB96919243}"/>
              </a:ext>
            </a:extLst>
          </p:cNvPr>
          <p:cNvCxnSpPr>
            <a:cxnSpLocks/>
            <a:stCxn id="144" idx="3"/>
            <a:endCxn id="142" idx="1"/>
          </p:cNvCxnSpPr>
          <p:nvPr>
            <p:custDataLst>
              <p:tags r:id="rId17"/>
            </p:custDataLst>
          </p:nvPr>
        </p:nvCxnSpPr>
        <p:spPr>
          <a:xfrm flipV="1">
            <a:off x="5918200" y="1115619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>
                <a:extLst>
                  <a:ext uri="{FF2B5EF4-FFF2-40B4-BE49-F238E27FC236}">
                    <a16:creationId xmlns:a16="http://schemas.microsoft.com/office/drawing/2014/main" id="{CF2B0724-E1C0-4040-9B55-20AC3B557B8D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037490" y="666"/>
                <a:ext cx="3432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/>
                  <a:t>Encoder</a:t>
                </a:r>
                <a:r>
                  <a:rPr lang="fr-FR" sz="2000" dirty="0" smtClean="0"/>
                  <a:t> (</a:t>
                </a:r>
                <a:r>
                  <a:rPr lang="fr-FR" sz="2000" dirty="0" err="1" smtClean="0"/>
                  <a:t>estimates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149" name="ZoneTexte 148">
                <a:extLst>
                  <a:ext uri="{FF2B5EF4-FFF2-40B4-BE49-F238E27FC236}">
                    <a16:creationId xmlns:a16="http://schemas.microsoft.com/office/drawing/2014/main" id="{CF2B0724-E1C0-4040-9B55-20AC3B557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3037490" y="666"/>
                <a:ext cx="3432158" cy="400110"/>
              </a:xfrm>
              <a:prstGeom prst="rect">
                <a:avLst/>
              </a:prstGeom>
              <a:blipFill>
                <a:blip r:embed="rId43"/>
                <a:stretch>
                  <a:fillRect l="-1776" t="-7576" r="-106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4EE07040-F6C5-4D37-A452-3F825EA3E3A8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2769009" y="219754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4EE07040-F6C5-4D37-A452-3F825EA3E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2769009" y="2197549"/>
                <a:ext cx="292100" cy="584200"/>
              </a:xfrm>
              <a:prstGeom prst="roundRect">
                <a:avLst/>
              </a:prstGeom>
              <a:blipFill>
                <a:blip r:embed="rId45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A41B0B97-7067-418B-BA21-70D418D8ECFE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708966" y="392607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A41B0B97-7067-418B-BA21-70D418D8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1708966" y="392607"/>
                <a:ext cx="445955" cy="46166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65EDE032-B722-4BBA-A5FD-C0A10EF5F363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9188840" y="1012352"/>
            <a:ext cx="2901560" cy="1291439"/>
            <a:chOff x="-5328" y="4338320"/>
            <a:chExt cx="3772427" cy="1470866"/>
          </a:xfrm>
        </p:grpSpPr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id="{57011ABE-A00B-4510-BD5B-A27EE4600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id="{53C1F5FE-6A25-4820-8DD1-828384668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839ACEF3-B57C-4D15-9931-4AEE5A538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014BEA43-CDB1-4F1B-B5E5-0D3E21FF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4DCC4327-5AD3-4039-A3BE-8CE6B6EF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159" name="Connecteur : en angle 158">
            <a:extLst>
              <a:ext uri="{FF2B5EF4-FFF2-40B4-BE49-F238E27FC236}">
                <a16:creationId xmlns:a16="http://schemas.microsoft.com/office/drawing/2014/main" id="{52418E38-162A-49F6-BF26-1F46BB4909DA}"/>
              </a:ext>
            </a:extLst>
          </p:cNvPr>
          <p:cNvCxnSpPr>
            <a:cxnSpLocks/>
          </p:cNvCxnSpPr>
          <p:nvPr/>
        </p:nvCxnSpPr>
        <p:spPr>
          <a:xfrm flipV="1">
            <a:off x="3061109" y="1896066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 : en angle 159">
            <a:extLst>
              <a:ext uri="{FF2B5EF4-FFF2-40B4-BE49-F238E27FC236}">
                <a16:creationId xmlns:a16="http://schemas.microsoft.com/office/drawing/2014/main" id="{7E08A309-ED2C-4112-8038-C83EFB8886F2}"/>
              </a:ext>
            </a:extLst>
          </p:cNvPr>
          <p:cNvCxnSpPr>
            <a:cxnSpLocks/>
            <a:stCxn id="150" idx="3"/>
          </p:cNvCxnSpPr>
          <p:nvPr/>
        </p:nvCxnSpPr>
        <p:spPr>
          <a:xfrm flipV="1">
            <a:off x="3061109" y="2113155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ZoneTexte 160">
                <a:extLst>
                  <a:ext uri="{FF2B5EF4-FFF2-40B4-BE49-F238E27FC236}">
                    <a16:creationId xmlns:a16="http://schemas.microsoft.com/office/drawing/2014/main" id="{49B2790A-F775-4CB6-AEE9-944BB5EC6161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647562" y="0"/>
                <a:ext cx="3461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err="1" smtClean="0"/>
                  <a:t>Decoder</a:t>
                </a:r>
                <a:r>
                  <a:rPr lang="fr-FR" sz="2000" dirty="0" smtClean="0"/>
                  <a:t> (</a:t>
                </a:r>
                <a:r>
                  <a:rPr lang="fr-FR" sz="2000" dirty="0" err="1" smtClean="0"/>
                  <a:t>estimates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161" name="ZoneTexte 160">
                <a:extLst>
                  <a:ext uri="{FF2B5EF4-FFF2-40B4-BE49-F238E27FC236}">
                    <a16:creationId xmlns:a16="http://schemas.microsoft.com/office/drawing/2014/main" id="{49B2790A-F775-4CB6-AEE9-944BB5EC6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6647562" y="0"/>
                <a:ext cx="3461012" cy="400110"/>
              </a:xfrm>
              <a:prstGeom prst="rect">
                <a:avLst/>
              </a:prstGeom>
              <a:blipFill>
                <a:blip r:embed="rId50"/>
                <a:stretch>
                  <a:fillRect l="-1761" t="-7576" r="-880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 : coins arrondis 163">
                <a:extLst>
                  <a:ext uri="{FF2B5EF4-FFF2-40B4-BE49-F238E27FC236}">
                    <a16:creationId xmlns:a16="http://schemas.microsoft.com/office/drawing/2014/main" id="{5269384E-6594-4E4A-87F7-B5C867A7775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6327631" y="3728519"/>
                <a:ext cx="5530913" cy="259092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 smtClean="0"/>
                  <a:t>Input</a:t>
                </a:r>
                <a:r>
                  <a:rPr lang="fr-FR" sz="2200" dirty="0" smtClean="0"/>
                  <a:t> </a:t>
                </a:r>
                <a:r>
                  <a:rPr lang="fr-FR" sz="2200" dirty="0"/>
                  <a:t>: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Processus</a:t>
                </a:r>
                <a:r>
                  <a:rPr lang="fr-FR" sz="2200" dirty="0"/>
                  <a:t> :</a:t>
                </a:r>
              </a:p>
              <a:p>
                <a:pPr marL="914400" lvl="1" indent="-457200">
                  <a:buAutoNum type="arabicParenR"/>
                </a:pPr>
                <a:r>
                  <a:rPr lang="fr-FR" sz="2200" dirty="0" err="1" smtClean="0"/>
                  <a:t>Generation</a:t>
                </a:r>
                <a:r>
                  <a:rPr lang="fr-FR" sz="2200" dirty="0" smtClean="0"/>
                  <a:t> of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fr-FR" sz="2200" dirty="0"/>
              </a:p>
              <a:p>
                <a:pPr marL="914400" lvl="1" indent="-457200">
                  <a:buAutoNum type="arabicParenR"/>
                </a:pPr>
                <a:r>
                  <a:rPr lang="fr-FR" sz="2200" dirty="0" smtClean="0"/>
                  <a:t>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fr-F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 smtClean="0"/>
                  <a:t>Output</a:t>
                </a:r>
                <a:r>
                  <a:rPr lang="fr-FR" sz="2200" dirty="0" smtClean="0"/>
                  <a:t> </a:t>
                </a:r>
                <a:r>
                  <a:rPr lang="fr-FR" sz="2200" dirty="0"/>
                  <a:t>: </a:t>
                </a:r>
                <a:r>
                  <a:rPr lang="fr-FR" sz="2200" dirty="0" smtClean="0"/>
                  <a:t>Construction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200" b="0" i="1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1" i="1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164" name="Rectangle : coins arrondis 163">
                <a:extLst>
                  <a:ext uri="{FF2B5EF4-FFF2-40B4-BE49-F238E27FC236}">
                    <a16:creationId xmlns:a16="http://schemas.microsoft.com/office/drawing/2014/main" id="{5269384E-6594-4E4A-87F7-B5C867A77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6327631" y="3728519"/>
                <a:ext cx="5530913" cy="2590926"/>
              </a:xfrm>
              <a:prstGeom prst="roundRect">
                <a:avLst/>
              </a:prstGeom>
              <a:blipFill>
                <a:blip r:embed="rId5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5EBA587F-CD04-4EF1-8BA1-75123FA187C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276831" y="2814244"/>
                <a:ext cx="5630031" cy="796579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u="sng" dirty="0" err="1" smtClean="0"/>
                  <a:t>Decoder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: </a:t>
                </a:r>
                <a:r>
                  <a:rPr lang="fr-FR" sz="2400" dirty="0" err="1" smtClean="0"/>
                  <a:t>Generation</a:t>
                </a:r>
                <a:r>
                  <a:rPr lang="fr-FR" sz="2400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400" b="1" i="1" dirty="0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dirty="0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fr-FR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fr-F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sz="2400" dirty="0"/>
                  <a:t> [ZBC</a:t>
                </a:r>
                <a:r>
                  <a:rPr lang="fr-FR" sz="2400" baseline="30000" dirty="0"/>
                  <a:t>+</a:t>
                </a:r>
                <a:r>
                  <a:rPr lang="fr-FR" sz="2400" dirty="0"/>
                  <a:t>22]</a:t>
                </a:r>
              </a:p>
            </p:txBody>
          </p:sp>
        </mc:Choice>
        <mc:Fallback xmlns=""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5EBA587F-CD04-4EF1-8BA1-75123FA18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6276831" y="2814244"/>
                <a:ext cx="5630031" cy="796579"/>
              </a:xfrm>
              <a:prstGeom prst="roundRect">
                <a:avLst/>
              </a:prstGeom>
              <a:blipFill>
                <a:blip r:embed="rId54"/>
                <a:stretch>
                  <a:fillRect t="-4412" b="-16912"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colade ouvrante 47">
            <a:extLst>
              <a:ext uri="{FF2B5EF4-FFF2-40B4-BE49-F238E27FC236}">
                <a16:creationId xmlns:a16="http://schemas.microsoft.com/office/drawing/2014/main" id="{75A43824-200C-4CFC-AD3C-53D3C9F7754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rot="5400000" flipV="1">
            <a:off x="4580295" y="-630601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Accolade ouvrante 48">
            <a:extLst>
              <a:ext uri="{FF2B5EF4-FFF2-40B4-BE49-F238E27FC236}">
                <a16:creationId xmlns:a16="http://schemas.microsoft.com/office/drawing/2014/main" id="{E6872BC3-29E0-48FF-82BE-C4FADEA5C24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5400000" flipV="1">
            <a:off x="8174395" y="-648705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1" y="6392069"/>
            <a:ext cx="11643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[ZBC</a:t>
            </a:r>
            <a:r>
              <a:rPr lang="fr-FR" sz="1200" baseline="30000" dirty="0" smtClean="0"/>
              <a:t>+</a:t>
            </a:r>
            <a:r>
              <a:rPr lang="fr-FR" sz="1200" dirty="0" smtClean="0"/>
              <a:t>22] </a:t>
            </a:r>
            <a:r>
              <a:rPr lang="en-US" sz="1200" dirty="0" smtClean="0"/>
              <a:t>Gabriel Zaid, Lilian Bossuet, Mathieu Carbone, Amaury Habrard, Alexandre Venelli. </a:t>
            </a:r>
            <a:r>
              <a:rPr lang="fr-FR" sz="1200" b="1" u="sng" dirty="0" err="1" smtClean="0"/>
              <a:t>Conditional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Variational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Autoencoder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based</a:t>
            </a:r>
            <a:r>
              <a:rPr lang="fr-FR" sz="1200" b="1" u="sng" dirty="0" smtClean="0"/>
              <a:t> on </a:t>
            </a:r>
            <a:r>
              <a:rPr lang="fr-FR" sz="1200" b="1" u="sng" dirty="0" err="1" smtClean="0"/>
              <a:t>Stochastic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Attacks</a:t>
            </a:r>
            <a:r>
              <a:rPr lang="fr-FR" sz="1200" dirty="0" smtClean="0"/>
              <a:t>. </a:t>
            </a:r>
            <a:r>
              <a:rPr lang="fr-FR" sz="1200" i="1" dirty="0" err="1"/>
              <a:t>Cryptology</a:t>
            </a:r>
            <a:r>
              <a:rPr lang="fr-FR" sz="1200" i="1" dirty="0"/>
              <a:t> </a:t>
            </a:r>
            <a:r>
              <a:rPr lang="fr-FR" sz="1200" i="1" dirty="0" err="1"/>
              <a:t>ePrint</a:t>
            </a:r>
            <a:r>
              <a:rPr lang="fr-FR" sz="1200" i="1" dirty="0"/>
              <a:t> Archive, Report 2022/232, 2022</a:t>
            </a:r>
            <a:r>
              <a:rPr lang="de-DE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085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164" grpId="0" animBg="1"/>
      <p:bldP spid="165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itre 1">
                <a:extLst>
                  <a:ext uri="{FF2B5EF4-FFF2-40B4-BE49-F238E27FC236}">
                    <a16:creationId xmlns:a16="http://schemas.microsoft.com/office/drawing/2014/main" id="{ABE8FACE-D286-405A-96BB-6716DBB1FC92}"/>
                  </a:ext>
                </a:extLst>
              </p:cNvPr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8785104" y="824524"/>
                <a:ext cx="3342085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8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 smtClean="0">
                    <a:solidFill>
                      <a:schemeClr val="tx1"/>
                    </a:solidFill>
                  </a:rPr>
                  <a:t>Computation of the </a:t>
                </a:r>
                <a:r>
                  <a:rPr lang="fr-FR" sz="2400" b="1" dirty="0" err="1" smtClean="0">
                    <a:solidFill>
                      <a:schemeClr val="tx1"/>
                    </a:solidFill>
                  </a:rPr>
                  <a:t>targeted</a:t>
                </a:r>
                <a:r>
                  <a:rPr lang="fr-FR" sz="2400" b="1" dirty="0" smtClean="0">
                    <a:solidFill>
                      <a:schemeClr val="tx1"/>
                    </a:solidFill>
                  </a:rPr>
                  <a:t> variable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itre 1">
                <a:extLst>
                  <a:ext uri="{FF2B5EF4-FFF2-40B4-BE49-F238E27FC236}">
                    <a16:creationId xmlns:a16="http://schemas.microsoft.com/office/drawing/2014/main" id="{ABE8FACE-D286-405A-96BB-6716DBB1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8785104" y="824524"/>
                <a:ext cx="3342085" cy="528253"/>
              </a:xfrm>
              <a:prstGeom prst="rect">
                <a:avLst/>
              </a:prstGeom>
              <a:blipFill>
                <a:blip r:embed="rId39"/>
                <a:stretch>
                  <a:fillRect t="-15054" b="-17204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re 1">
                <a:extLst>
                  <a:ext uri="{FF2B5EF4-FFF2-40B4-BE49-F238E27FC236}">
                    <a16:creationId xmlns:a16="http://schemas.microsoft.com/office/drawing/2014/main" id="{779F2ED6-DE25-4C8C-8692-79E646B3C28F}"/>
                  </a:ext>
                </a:extLst>
              </p:cNvPr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8793059" y="821356"/>
                <a:ext cx="33327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Estimation </a:t>
                </a:r>
                <a:r>
                  <a:rPr lang="fr-FR" sz="2000" b="1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itre 1">
                <a:extLst>
                  <a:ext uri="{FF2B5EF4-FFF2-40B4-BE49-F238E27FC236}">
                    <a16:creationId xmlns:a16="http://schemas.microsoft.com/office/drawing/2014/main" id="{779F2ED6-DE25-4C8C-8692-79E646B3C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8793059" y="821356"/>
                <a:ext cx="3332710" cy="528253"/>
              </a:xfrm>
              <a:prstGeom prst="rect">
                <a:avLst/>
              </a:prstGeom>
              <a:blipFill>
                <a:blip r:embed="rId41"/>
                <a:stretch>
                  <a:fillRect b="-2174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itre 1">
                <a:extLst>
                  <a:ext uri="{FF2B5EF4-FFF2-40B4-BE49-F238E27FC236}">
                    <a16:creationId xmlns:a16="http://schemas.microsoft.com/office/drawing/2014/main" id="{11E45826-8303-4760-B359-31FE1F149DBB}"/>
                  </a:ext>
                </a:extLst>
              </p:cNvPr>
              <p:cNvSpPr txBox="1">
                <a:spLocks/>
              </p:cNvSpPr>
              <p:nvPr>
                <p:custDataLst>
                  <p:tags r:id="rId5"/>
                </p:custDataLst>
              </p:nvPr>
            </p:nvSpPr>
            <p:spPr>
              <a:xfrm>
                <a:off x="8794479" y="827710"/>
                <a:ext cx="3340665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err="1" smtClean="0">
                    <a:solidFill>
                      <a:schemeClr val="tx1"/>
                    </a:solidFill>
                  </a:rPr>
                  <a:t>Generation</a:t>
                </a:r>
                <a:r>
                  <a:rPr lang="fr-FR" sz="2000" b="1" dirty="0" smtClean="0">
                    <a:solidFill>
                      <a:schemeClr val="tx1"/>
                    </a:solidFill>
                  </a:rPr>
                  <a:t> of a variable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itre 1">
                <a:extLst>
                  <a:ext uri="{FF2B5EF4-FFF2-40B4-BE49-F238E27FC236}">
                    <a16:creationId xmlns:a16="http://schemas.microsoft.com/office/drawing/2014/main" id="{11E45826-8303-4760-B359-31FE1F149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8794479" y="827710"/>
                <a:ext cx="3340665" cy="528253"/>
              </a:xfrm>
              <a:prstGeom prst="rect">
                <a:avLst/>
              </a:prstGeom>
              <a:blipFill>
                <a:blip r:embed="rId43"/>
                <a:stretch>
                  <a:fillRect b="-2174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itre 1">
                <a:extLst>
                  <a:ext uri="{FF2B5EF4-FFF2-40B4-BE49-F238E27FC236}">
                    <a16:creationId xmlns:a16="http://schemas.microsoft.com/office/drawing/2014/main" id="{B1D73918-D7ED-43A1-A318-0E3B2405B998}"/>
                  </a:ext>
                </a:extLst>
              </p:cNvPr>
              <p:cNvSpPr txBox="1"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8794479" y="845553"/>
                <a:ext cx="33327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 err="1" smtClean="0">
                    <a:solidFill>
                      <a:schemeClr val="tx1"/>
                    </a:solidFill>
                  </a:rPr>
                  <a:t>Generation</a:t>
                </a:r>
                <a:r>
                  <a:rPr lang="fr-FR" sz="2400" b="1" dirty="0" smtClean="0">
                    <a:solidFill>
                      <a:schemeClr val="tx1"/>
                    </a:solidFill>
                  </a:rPr>
                  <a:t> of a new trace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itre 1">
                <a:extLst>
                  <a:ext uri="{FF2B5EF4-FFF2-40B4-BE49-F238E27FC236}">
                    <a16:creationId xmlns:a16="http://schemas.microsoft.com/office/drawing/2014/main" id="{B1D73918-D7ED-43A1-A318-0E3B2405B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8794479" y="845553"/>
                <a:ext cx="3332710" cy="528253"/>
              </a:xfrm>
              <a:prstGeom prst="rect">
                <a:avLst/>
              </a:prstGeom>
              <a:blipFill>
                <a:blip r:embed="rId45"/>
                <a:stretch>
                  <a:fillRect r="-9420" b="-1087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itre 1">
                <a:extLst>
                  <a:ext uri="{FF2B5EF4-FFF2-40B4-BE49-F238E27FC236}">
                    <a16:creationId xmlns:a16="http://schemas.microsoft.com/office/drawing/2014/main" id="{7A17315C-D2F2-4B59-8843-9CF5E7364B6A}"/>
                  </a:ext>
                </a:extLst>
              </p:cNvPr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8802434" y="823020"/>
                <a:ext cx="33327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>
                    <a:solidFill>
                      <a:schemeClr val="tx1"/>
                    </a:solidFill>
                  </a:rPr>
                  <a:t>Estimation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itre 1">
                <a:extLst>
                  <a:ext uri="{FF2B5EF4-FFF2-40B4-BE49-F238E27FC236}">
                    <a16:creationId xmlns:a16="http://schemas.microsoft.com/office/drawing/2014/main" id="{7A17315C-D2F2-4B59-8843-9CF5E7364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8802434" y="823020"/>
                <a:ext cx="3332710" cy="528253"/>
              </a:xfrm>
              <a:prstGeom prst="rect">
                <a:avLst/>
              </a:prstGeom>
              <a:blipFill>
                <a:blip r:embed="rId47"/>
                <a:stretch>
                  <a:fillRect b="-107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tre 1">
                <a:extLst>
                  <a:ext uri="{FF2B5EF4-FFF2-40B4-BE49-F238E27FC236}">
                    <a16:creationId xmlns:a16="http://schemas.microsoft.com/office/drawing/2014/main" id="{8E714BFF-410C-454A-AF92-104D12E4514B}"/>
                  </a:ext>
                </a:extLst>
              </p:cNvPr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8794479" y="827710"/>
                <a:ext cx="33327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fr-F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𝜙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chemeClr val="tx1"/>
                    </a:solidFill>
                  </a:rPr>
                  <a:t>computation</a:t>
                </a:r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itre 1">
                <a:extLst>
                  <a:ext uri="{FF2B5EF4-FFF2-40B4-BE49-F238E27FC236}">
                    <a16:creationId xmlns:a16="http://schemas.microsoft.com/office/drawing/2014/main" id="{8E714BFF-410C-454A-AF92-104D12E45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8794479" y="827710"/>
                <a:ext cx="3332710" cy="528253"/>
              </a:xfrm>
              <a:prstGeom prst="rect">
                <a:avLst/>
              </a:prstGeom>
              <a:blipFill>
                <a:blip r:embed="rId49"/>
                <a:stretch>
                  <a:fillRect l="-181" r="-1268" b="-2174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22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09D4E3F-CC15-4F96-9CCD-A8A2113E54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4" y="152400"/>
            <a:ext cx="1087186" cy="1151138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B2D4DF84-5E1C-4311-BFD5-02312D263CC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" y="1361259"/>
            <a:ext cx="2130764" cy="1316448"/>
            <a:chOff x="2908973" y="1017863"/>
            <a:chExt cx="3410732" cy="1344383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64CD9625-3E01-4663-A12F-EBF2F667D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C407A0FB-6569-4181-9329-2A9C08B4B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701AF568-B67B-49B4-A57B-79809A5D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85EBB1EF-ECEB-4BC3-A29D-900724B0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26304B05-44A8-406A-9E05-EE1364E29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204F32EA-FC4D-4C56-B83E-EAA8F42C3459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8930008" y="193180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Step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A0D2A17-4162-4F31-9ED8-93B0D6A25AD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8940760" y="192665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Step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Titre 1">
            <a:extLst>
              <a:ext uri="{FF2B5EF4-FFF2-40B4-BE49-F238E27FC236}">
                <a16:creationId xmlns:a16="http://schemas.microsoft.com/office/drawing/2014/main" id="{4A8B3BB7-4027-4BF3-B6B3-ABB6E3349ED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8948715" y="196107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Step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Titre 1">
            <a:extLst>
              <a:ext uri="{FF2B5EF4-FFF2-40B4-BE49-F238E27FC236}">
                <a16:creationId xmlns:a16="http://schemas.microsoft.com/office/drawing/2014/main" id="{4323A0CB-5596-439A-B7A6-85206A619864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8948715" y="193179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Step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8645E242-2291-45F1-B86B-8624CB4BE28F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-254000" y="4195065"/>
                <a:ext cx="12573000" cy="1414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300" b="0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300" b="1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300" b="1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,</m:t>
                                      </m:r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fr-FR" sz="23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≈</m:t>
                      </m:r>
                      <m:r>
                        <a:rPr lang="fr-FR" sz="23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3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fr-FR" sz="23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fr-FR" sz="23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3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3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3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3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fr-FR" sz="23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fr-FR" sz="23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sz="2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3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3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fr-FR" sz="23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3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fr-FR" sz="2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3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fr-FR" sz="2300" b="1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fr-FR" sz="2300" b="1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𝒕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  <m:r>
                        <a:rPr lang="fr-FR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300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8645E242-2291-45F1-B86B-8624CB4BE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-254000" y="4195065"/>
                <a:ext cx="12573000" cy="1414426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re 1">
            <a:extLst>
              <a:ext uri="{FF2B5EF4-FFF2-40B4-BE49-F238E27FC236}">
                <a16:creationId xmlns:a16="http://schemas.microsoft.com/office/drawing/2014/main" id="{0E6D7D00-B50F-47D5-AB35-68F97C92738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8939383" y="193179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Step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081156-F745-488D-B0D4-FF00F496908A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1659324" y="520641"/>
            <a:ext cx="254000" cy="48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DBA4641A-581B-4A8E-BE8E-2878D0EEC394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8939383" y="193180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Step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F9546F09-7C28-42C5-8F7B-42EF18AB4B08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324100" y="4283965"/>
                <a:ext cx="7213600" cy="1231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</m:acc>
                      <m:r>
                        <a:rPr lang="fr-FR" sz="23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func>
                        <m:funcPr>
                          <m:ctrlP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300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∈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300" b="0" i="0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fr-FR" sz="23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3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Pr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fr-FR" sz="2300" i="1">
                                                      <a:latin typeface="Cambria Math" panose="02040503050406030204" pitchFamily="18" charset="0"/>
                                                      <a:sym typeface="Wingdings" panose="05000000000000000000" pitchFamily="2" charset="2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300" b="1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𝒕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sz="2300" i="1">
                                                      <a:latin typeface="Cambria Math" panose="02040503050406030204" pitchFamily="18" charset="0"/>
                                                      <a:sym typeface="Wingdings" panose="05000000000000000000" pitchFamily="2" charset="2"/>
                                                    </a:rPr>
                                                    <m:t>, </m:t>
                                                  </m:r>
                                                  <m:r>
                                                    <a:rPr lang="fr-FR" sz="2300" i="1">
                                                      <a:latin typeface="Cambria Math" panose="02040503050406030204" pitchFamily="18" charset="0"/>
                                                      <a:sym typeface="Wingdings" panose="05000000000000000000" pitchFamily="2" charset="2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fr-FR" sz="2300" dirty="0"/>
              </a:p>
            </p:txBody>
          </p:sp>
        </mc:Choice>
        <mc:Fallback xmlns="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F9546F09-7C28-42C5-8F7B-42EF18AB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324100" y="4283965"/>
                <a:ext cx="7213600" cy="1231812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563C210A-F5E9-4369-885B-A54B99BB5016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0" y="5528565"/>
                <a:ext cx="12573000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300" dirty="0" smtClean="0"/>
                  <a:t> </a:t>
                </a:r>
                <a:r>
                  <a:rPr lang="fr-FR" sz="2300" dirty="0" err="1" smtClean="0"/>
                  <a:t>where</a:t>
                </a:r>
                <a:r>
                  <a:rPr lang="fr-FR" sz="23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𝐻𝑊</m:t>
                    </m:r>
                    <m:d>
                      <m:d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fr-FR" sz="2300" dirty="0"/>
                  <a:t> </a:t>
                </a:r>
                <a:r>
                  <a:rPr lang="fr-FR" sz="2300" dirty="0" err="1" smtClean="0"/>
                  <a:t>such</a:t>
                </a:r>
                <a:r>
                  <a:rPr lang="fr-FR" sz="2300" dirty="0" smtClean="0"/>
                  <a:t> </a:t>
                </a:r>
                <a:r>
                  <a:rPr lang="fr-FR" sz="2300" dirty="0" err="1" smtClean="0"/>
                  <a:t>that</a:t>
                </a:r>
                <a:r>
                  <a:rPr lang="fr-FR" sz="2300" dirty="0" smtClean="0"/>
                  <a:t> </a:t>
                </a:r>
                <a14:m>
                  <m:oMath xmlns:m="http://schemas.openxmlformats.org/officeDocument/2006/math"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fr-FR" sz="2300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563C210A-F5E9-4369-885B-A54B99BB5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0" y="5528565"/>
                <a:ext cx="12573000" cy="446276"/>
              </a:xfrm>
              <a:prstGeom prst="rect">
                <a:avLst/>
              </a:prstGeom>
              <a:blipFill>
                <a:blip r:embed="rId57"/>
                <a:stretch>
                  <a:fillRect l="-145" t="-10959" b="-301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Bulle ronde 32">
                <a:extLst>
                  <a:ext uri="{FF2B5EF4-FFF2-40B4-BE49-F238E27FC236}">
                    <a16:creationId xmlns:a16="http://schemas.microsoft.com/office/drawing/2014/main" id="{A208A9C6-5C0E-4D97-95FA-DAC96F9B80ED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1754365" y="127000"/>
                <a:ext cx="1814335" cy="977900"/>
              </a:xfrm>
              <a:prstGeom prst="wedgeEllipseCallou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="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="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80" name="Bulle ronde 32">
                <a:extLst>
                  <a:ext uri="{FF2B5EF4-FFF2-40B4-BE49-F238E27FC236}">
                    <a16:creationId xmlns:a16="http://schemas.microsoft.com/office/drawing/2014/main" id="{A208A9C6-5C0E-4D97-95FA-DAC96F9B8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1754365" y="127000"/>
                <a:ext cx="1814335" cy="977900"/>
              </a:xfrm>
              <a:prstGeom prst="wedgeEllipseCallout">
                <a:avLst/>
              </a:prstGeom>
              <a:blipFill>
                <a:blip r:embed="rId5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rganigramme : Opération manuelle 68">
            <a:extLst>
              <a:ext uri="{FF2B5EF4-FFF2-40B4-BE49-F238E27FC236}">
                <a16:creationId xmlns:a16="http://schemas.microsoft.com/office/drawing/2014/main" id="{13DD9161-3F75-4DF1-9D16-7555653062C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3692525" y="1842404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Organigramme : Opération manuelle 72">
            <a:extLst>
              <a:ext uri="{FF2B5EF4-FFF2-40B4-BE49-F238E27FC236}">
                <a16:creationId xmlns:a16="http://schemas.microsoft.com/office/drawing/2014/main" id="{8B742993-C91E-4149-A8AA-DACD414E7B3D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 flipH="1" flipV="1">
            <a:off x="7146925" y="1829704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F4F11F2B-4181-47CB-B8CE-3EF0CDAE13BD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0573566" y="1587784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F4F11F2B-4181-47CB-B8CE-3EF0CDAE1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10573566" y="1587784"/>
                <a:ext cx="445955" cy="470835"/>
              </a:xfrm>
              <a:prstGeom prst="rect">
                <a:avLst/>
              </a:prstGeom>
              <a:blipFill>
                <a:blip r:embed="rId61"/>
                <a:stretch>
                  <a:fillRect t="-6410" r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C8A8E86F-15B6-462A-8B80-41E8D0334AE5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477000" y="1694846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C8A8E86F-15B6-462A-8B80-41E8D0334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6477000" y="1694846"/>
                <a:ext cx="304800" cy="1104900"/>
              </a:xfrm>
              <a:prstGeom prst="roundRect">
                <a:avLst/>
              </a:prstGeom>
              <a:blipFill>
                <a:blip r:embed="rId63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 : coins arrondis 81">
                <a:extLst>
                  <a:ext uri="{FF2B5EF4-FFF2-40B4-BE49-F238E27FC236}">
                    <a16:creationId xmlns:a16="http://schemas.microsoft.com/office/drawing/2014/main" id="{6158C4F4-BF02-448F-A7E2-88CD5FABCDC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626100" y="285522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2" name="Rectangle : coins arrondis 81">
                <a:extLst>
                  <a:ext uri="{FF2B5EF4-FFF2-40B4-BE49-F238E27FC236}">
                    <a16:creationId xmlns:a16="http://schemas.microsoft.com/office/drawing/2014/main" id="{6158C4F4-BF02-448F-A7E2-88CD5FABC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5626100" y="2855229"/>
                <a:ext cx="292100" cy="584200"/>
              </a:xfrm>
              <a:prstGeom prst="roundRect">
                <a:avLst/>
              </a:prstGeom>
              <a:blipFill>
                <a:blip r:embed="rId65"/>
                <a:stretch>
                  <a:fillRect l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B376B727-5DC5-474A-A354-1DAA45FC566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5626100" y="200432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B376B727-5DC5-474A-A354-1DAA45FC5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5626100" y="2004329"/>
                <a:ext cx="292100" cy="584200"/>
              </a:xfrm>
              <a:prstGeom prst="roundRect">
                <a:avLst/>
              </a:prstGeom>
              <a:blipFill>
                <a:blip r:embed="rId67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0BA6E47D-56B4-4DBF-AC81-73E05587C05F}"/>
              </a:ext>
            </a:extLst>
          </p:cNvPr>
          <p:cNvCxnSpPr>
            <a:cxnSpLocks/>
            <a:stCxn id="82" idx="3"/>
            <a:endCxn id="81" idx="1"/>
          </p:cNvCxnSpPr>
          <p:nvPr>
            <p:custDataLst>
              <p:tags r:id="rId32"/>
            </p:custDataLst>
          </p:nvPr>
        </p:nvCxnSpPr>
        <p:spPr>
          <a:xfrm flipV="1">
            <a:off x="5918200" y="2247296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8DF4EE61-B4AC-4440-A399-B03F1CAE7A48}"/>
              </a:ext>
            </a:extLst>
          </p:cNvPr>
          <p:cNvCxnSpPr>
            <a:cxnSpLocks/>
            <a:stCxn id="83" idx="3"/>
            <a:endCxn id="81" idx="1"/>
          </p:cNvCxnSpPr>
          <p:nvPr>
            <p:custDataLst>
              <p:tags r:id="rId33"/>
            </p:custDataLst>
          </p:nvPr>
        </p:nvCxnSpPr>
        <p:spPr>
          <a:xfrm flipV="1">
            <a:off x="5918200" y="2247296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 : coins arrondis 85">
                <a:extLst>
                  <a:ext uri="{FF2B5EF4-FFF2-40B4-BE49-F238E27FC236}">
                    <a16:creationId xmlns:a16="http://schemas.microsoft.com/office/drawing/2014/main" id="{8762B035-B005-4013-9945-70D479EF5BB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055802" y="3329226"/>
                <a:ext cx="2005307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6" name="Rectangle : coins arrondis 85">
                <a:extLst>
                  <a:ext uri="{FF2B5EF4-FFF2-40B4-BE49-F238E27FC236}">
                    <a16:creationId xmlns:a16="http://schemas.microsoft.com/office/drawing/2014/main" id="{8762B035-B005-4013-9945-70D479EF5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1055802" y="3329226"/>
                <a:ext cx="2005307" cy="584200"/>
              </a:xfrm>
              <a:prstGeom prst="round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e 86">
            <a:extLst>
              <a:ext uri="{FF2B5EF4-FFF2-40B4-BE49-F238E27FC236}">
                <a16:creationId xmlns:a16="http://schemas.microsoft.com/office/drawing/2014/main" id="{A170CACB-820A-45AB-A5FA-3F54D9351185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9188840" y="2144029"/>
            <a:ext cx="2901560" cy="1291439"/>
            <a:chOff x="-5328" y="4338320"/>
            <a:chExt cx="3772427" cy="1470866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CA6F6C7C-4B93-4402-9B2C-B8A75C3A5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3B01CA72-EA04-4AD3-BE0B-4B6EADC7C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B5185770-7A76-4484-AA01-389B57B7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B563919B-150F-4721-801D-0A59B3D7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73ED3187-9C73-4820-870F-DE5C29D0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93" name="Connecteur : en angle 92">
            <a:extLst>
              <a:ext uri="{FF2B5EF4-FFF2-40B4-BE49-F238E27FC236}">
                <a16:creationId xmlns:a16="http://schemas.microsoft.com/office/drawing/2014/main" id="{026F3A99-B1B9-4F54-A528-BA3CD17F41AC}"/>
              </a:ext>
            </a:extLst>
          </p:cNvPr>
          <p:cNvCxnSpPr>
            <a:cxnSpLocks/>
          </p:cNvCxnSpPr>
          <p:nvPr/>
        </p:nvCxnSpPr>
        <p:spPr>
          <a:xfrm flipV="1">
            <a:off x="3061109" y="3027743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 : en angle 93">
            <a:extLst>
              <a:ext uri="{FF2B5EF4-FFF2-40B4-BE49-F238E27FC236}">
                <a16:creationId xmlns:a16="http://schemas.microsoft.com/office/drawing/2014/main" id="{1A073CB9-610E-41A1-ABD2-92E964909E84}"/>
              </a:ext>
            </a:extLst>
          </p:cNvPr>
          <p:cNvCxnSpPr>
            <a:cxnSpLocks/>
            <a:stCxn id="86" idx="3"/>
          </p:cNvCxnSpPr>
          <p:nvPr/>
        </p:nvCxnSpPr>
        <p:spPr>
          <a:xfrm flipV="1">
            <a:off x="3061109" y="3244832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74 L 0.10443 0.09746 " pathEditMode="relative" rAng="0" ptsTypes="AA">
                                      <p:cBhvr>
                                        <p:cTn id="20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51" grpId="0" animBg="1"/>
      <p:bldP spid="51" grpId="1" animBg="1"/>
      <p:bldP spid="54" grpId="0" animBg="1"/>
      <p:bldP spid="54" grpId="1" animBg="1"/>
      <p:bldP spid="60" grpId="0" animBg="1"/>
      <p:bldP spid="60" grpId="1" animBg="1"/>
      <p:bldP spid="75" grpId="0" animBg="1"/>
      <p:bldP spid="68" grpId="0" animBg="1"/>
      <p:bldP spid="68" grpId="1" animBg="1"/>
      <p:bldP spid="44" grpId="0" animBg="1"/>
      <p:bldP spid="44" grpId="1" animBg="1"/>
      <p:bldP spid="50" grpId="0" animBg="1"/>
      <p:bldP spid="50" grpId="1" animBg="1"/>
      <p:bldP spid="53" grpId="0" animBg="1"/>
      <p:bldP spid="53" grpId="1" animBg="1"/>
      <p:bldP spid="56" grpId="0" animBg="1"/>
      <p:bldP spid="56" grpId="1" animBg="1"/>
      <p:bldP spid="66" grpId="0"/>
      <p:bldP spid="66" grpId="1"/>
      <p:bldP spid="67" grpId="0" animBg="1"/>
      <p:bldP spid="67" grpId="1" animBg="1"/>
      <p:bldP spid="74" grpId="0" animBg="1"/>
      <p:bldP spid="76" grpId="0"/>
      <p:bldP spid="77" grpId="0"/>
      <p:bldP spid="80" grpId="0" animBg="1"/>
      <p:bldP spid="80" grpId="1" animBg="1"/>
      <p:bldP spid="69" grpId="0" animBg="1"/>
      <p:bldP spid="73" grpId="0" animBg="1"/>
      <p:bldP spid="78" grpId="0"/>
      <p:bldP spid="81" grpId="0" animBg="1"/>
      <p:bldP spid="82" grpId="0" animBg="1"/>
      <p:bldP spid="83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23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21A4EDE-AE78-4D5D-9723-A6B117FD3A1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6862" y="3396780"/>
            <a:ext cx="5315138" cy="516048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Benefits</a:t>
            </a:r>
            <a:endParaRPr lang="fr-FR" sz="2400" b="1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F5968A7-AEEE-412F-BDD4-23B49F8A14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68862" y="3396780"/>
            <a:ext cx="5315138" cy="516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Limitations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E33F967-541F-422A-8C86-048FC6E341F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139526"/>
            <a:ext cx="383143" cy="31089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1003448-832F-4CF3-BB67-A8F2C0D7561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64163" y="4062235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Interpretability</a:t>
            </a:r>
            <a:r>
              <a:rPr lang="fr-FR" sz="2400" dirty="0"/>
              <a:t> &amp; </a:t>
            </a:r>
            <a:r>
              <a:rPr lang="fr-FR" sz="2400" dirty="0" err="1"/>
              <a:t>Explainability</a:t>
            </a:r>
            <a:endParaRPr lang="fr-FR" sz="2400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EB3709DC-CE88-419A-B311-29670FB5F78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647526"/>
            <a:ext cx="383143" cy="31089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298D085-239D-4CE2-AACF-84B3470F5A5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64163" y="5122495"/>
            <a:ext cx="492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PoIs</a:t>
            </a:r>
            <a:r>
              <a:rPr lang="fr-FR" sz="2400" dirty="0" smtClean="0"/>
              <a:t> are </a:t>
            </a:r>
            <a:r>
              <a:rPr lang="fr-FR" sz="2400" dirty="0" err="1" smtClean="0"/>
              <a:t>automatically</a:t>
            </a:r>
            <a:r>
              <a:rPr lang="fr-FR" sz="2400" dirty="0" smtClean="0"/>
              <a:t> </a:t>
            </a:r>
            <a:r>
              <a:rPr lang="fr-FR" sz="2400" dirty="0" err="1" smtClean="0"/>
              <a:t>selected</a:t>
            </a:r>
            <a:endParaRPr lang="fr-FR" sz="2400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739328A9-8E9D-4E0E-9CB3-E19209C2E7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6" y="5155526"/>
            <a:ext cx="383143" cy="310896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556C07CF-BDFC-4DA9-956E-5555DF814E6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76863" y="4571241"/>
            <a:ext cx="51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Easy</a:t>
            </a:r>
            <a:r>
              <a:rPr lang="fr-FR" sz="2400" dirty="0" smtClean="0"/>
              <a:t> to </a:t>
            </a:r>
            <a:r>
              <a:rPr lang="fr-FR" sz="2400" dirty="0" err="1" smtClean="0"/>
              <a:t>construct</a:t>
            </a:r>
            <a:r>
              <a:rPr lang="fr-FR" sz="2400" dirty="0" smtClean="0"/>
              <a:t> a model</a:t>
            </a:r>
            <a:endParaRPr lang="fr-FR" sz="2400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7F17F4D6-0AED-4C0A-A9E8-AD6E7D2C690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6" y="4111378"/>
            <a:ext cx="343408" cy="343408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2BC74DD9-2EA8-439E-AA91-507A6684A56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882363" y="4062117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Performing</a:t>
            </a:r>
            <a:r>
              <a:rPr lang="fr-FR" sz="2400" dirty="0"/>
              <a:t> </a:t>
            </a:r>
            <a:r>
              <a:rPr lang="fr-FR" sz="2400" dirty="0" err="1"/>
              <a:t>higher-order</a:t>
            </a:r>
            <a:r>
              <a:rPr lang="fr-FR" sz="2400" dirty="0"/>
              <a:t> </a:t>
            </a:r>
            <a:r>
              <a:rPr lang="fr-FR" sz="2400" dirty="0" err="1"/>
              <a:t>attacks</a:t>
            </a:r>
            <a:r>
              <a:rPr lang="fr-FR" sz="2400" dirty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/>
              <a:t>preprocessing</a:t>
            </a:r>
            <a:r>
              <a:rPr lang="fr-FR" sz="2400" dirty="0"/>
              <a:t> phase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72CDCE6-534E-49D6-BEDC-AE76B09FAA27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540279" y="1060044"/>
            <a:ext cx="2893692" cy="1473376"/>
            <a:chOff x="2908973" y="1017863"/>
            <a:chExt cx="3410732" cy="1344383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D8BB1C2D-BFEF-44E4-AC75-B0491FC03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6FE7E9E7-1DBD-415A-9BE8-42920ABB6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F6599E22-0C26-4FEF-BE37-A4EC11BA2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A1630ECF-6E7B-4DFD-A9CD-CFD7DBCC1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0C98DE32-543B-48F8-BD3F-BAFC51856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55" name="Organigramme : Opération manuelle 54">
            <a:extLst>
              <a:ext uri="{FF2B5EF4-FFF2-40B4-BE49-F238E27FC236}">
                <a16:creationId xmlns:a16="http://schemas.microsoft.com/office/drawing/2014/main" id="{5E54D13B-A69A-4CED-9291-67BCE66FB35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16200000">
            <a:off x="3692525" y="860018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Organigramme : Opération manuelle 55">
            <a:extLst>
              <a:ext uri="{FF2B5EF4-FFF2-40B4-BE49-F238E27FC236}">
                <a16:creationId xmlns:a16="http://schemas.microsoft.com/office/drawing/2014/main" id="{E3A882A3-6FA9-459B-BC7C-A20D5E2F41B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16200000" flipH="1" flipV="1">
            <a:off x="7146925" y="847318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14AEEF6-8ED4-4CC3-9B47-435E5974C494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0573566" y="605398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14AEEF6-8ED4-4CC3-9B47-435E5974C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10573566" y="605398"/>
                <a:ext cx="445955" cy="470835"/>
              </a:xfrm>
              <a:prstGeom prst="rect">
                <a:avLst/>
              </a:prstGeom>
              <a:blipFill>
                <a:blip r:embed="rId41"/>
                <a:stretch>
                  <a:fillRect t="-6410" r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0E188C70-9641-4BC3-9127-C5193F2FC465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477000" y="712460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0E188C70-9641-4BC3-9127-C5193F2FC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6477000" y="712460"/>
                <a:ext cx="304800" cy="1104900"/>
              </a:xfrm>
              <a:prstGeom prst="roundRect">
                <a:avLst/>
              </a:prstGeom>
              <a:blipFill>
                <a:blip r:embed="rId43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6FE19BAD-2A9C-439E-B9EB-7B0B407260D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626100" y="1872843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6FE19BAD-2A9C-439E-B9EB-7B0B40726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5626100" y="1872843"/>
                <a:ext cx="292100" cy="584200"/>
              </a:xfrm>
              <a:prstGeom prst="roundRect">
                <a:avLst/>
              </a:prstGeom>
              <a:blipFill>
                <a:blip r:embed="rId45"/>
                <a:stretch>
                  <a:fillRect l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C22B6C14-DCD5-4B58-9686-99307526858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5626100" y="1021943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C22B6C14-DCD5-4B58-9686-993075268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5626100" y="1021943"/>
                <a:ext cx="292100" cy="584200"/>
              </a:xfrm>
              <a:prstGeom prst="roundRect">
                <a:avLst/>
              </a:prstGeom>
              <a:blipFill>
                <a:blip r:embed="rId47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2851AE1C-F3E6-4694-B9AC-036F12EA713B}"/>
              </a:ext>
            </a:extLst>
          </p:cNvPr>
          <p:cNvCxnSpPr>
            <a:stCxn id="59" idx="3"/>
            <a:endCxn id="58" idx="1"/>
          </p:cNvCxnSpPr>
          <p:nvPr>
            <p:custDataLst>
              <p:tags r:id="rId24"/>
            </p:custDataLst>
          </p:nvPr>
        </p:nvCxnSpPr>
        <p:spPr>
          <a:xfrm flipV="1">
            <a:off x="5918200" y="1264910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D413C00-30A7-4FF6-8BD2-32B910CF385C}"/>
              </a:ext>
            </a:extLst>
          </p:cNvPr>
          <p:cNvCxnSpPr>
            <a:cxnSpLocks/>
            <a:stCxn id="60" idx="3"/>
            <a:endCxn id="58" idx="1"/>
          </p:cNvCxnSpPr>
          <p:nvPr>
            <p:custDataLst>
              <p:tags r:id="rId25"/>
            </p:custDataLst>
          </p:nvPr>
        </p:nvCxnSpPr>
        <p:spPr>
          <a:xfrm flipV="1">
            <a:off x="5918200" y="1264910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D156EEA-60EF-405F-B569-C5045C5DCF33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3048168" y="149957"/>
                <a:ext cx="3432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/>
                  <a:t>Encoder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(</a:t>
                </a:r>
                <a:r>
                  <a:rPr lang="fr-FR" sz="2000" dirty="0" err="1" smtClean="0"/>
                  <a:t>estimates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D156EEA-60EF-405F-B569-C5045C5D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048168" y="149957"/>
                <a:ext cx="3432158" cy="400110"/>
              </a:xfrm>
              <a:prstGeom prst="rect">
                <a:avLst/>
              </a:prstGeom>
              <a:blipFill>
                <a:blip r:embed="rId49"/>
                <a:stretch>
                  <a:fillRect l="-1776" t="-9231" r="-1066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 : coins arrondis 65">
                <a:extLst>
                  <a:ext uri="{FF2B5EF4-FFF2-40B4-BE49-F238E27FC236}">
                    <a16:creationId xmlns:a16="http://schemas.microsoft.com/office/drawing/2014/main" id="{C9EC7228-D86B-4060-8C7B-8440861D85E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2769009" y="2346840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6" name="Rectangle : coins arrondis 65">
                <a:extLst>
                  <a:ext uri="{FF2B5EF4-FFF2-40B4-BE49-F238E27FC236}">
                    <a16:creationId xmlns:a16="http://schemas.microsoft.com/office/drawing/2014/main" id="{C9EC7228-D86B-4060-8C7B-8440861D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2769009" y="2346840"/>
                <a:ext cx="292100" cy="584200"/>
              </a:xfrm>
              <a:prstGeom prst="roundRect">
                <a:avLst/>
              </a:prstGeom>
              <a:blipFill>
                <a:blip r:embed="rId51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A4BF6DFB-8791-4367-823F-A358771617FA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708966" y="541898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A4BF6DFB-8791-4367-823F-A35877161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708966" y="541898"/>
                <a:ext cx="445955" cy="461665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e 67">
            <a:extLst>
              <a:ext uri="{FF2B5EF4-FFF2-40B4-BE49-F238E27FC236}">
                <a16:creationId xmlns:a16="http://schemas.microsoft.com/office/drawing/2014/main" id="{26B7E51A-8A31-4095-BDAE-1827680F8FDC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9188840" y="1161643"/>
            <a:ext cx="2901560" cy="1291439"/>
            <a:chOff x="-5328" y="4338320"/>
            <a:chExt cx="3772427" cy="1470866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075D31DA-F227-44D9-89CF-5D51C592A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1AC84E77-8FAF-4FAD-8726-EF1B3C410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7F43F2FC-28BE-4A3C-B24F-3EED9981A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976B1831-F084-4C64-9A30-80D5E12F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6724065E-3EF1-445C-A5AA-BFA5F68B7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74" name="Connecteur : en angle 73">
            <a:extLst>
              <a:ext uri="{FF2B5EF4-FFF2-40B4-BE49-F238E27FC236}">
                <a16:creationId xmlns:a16="http://schemas.microsoft.com/office/drawing/2014/main" id="{8E4234E4-6F85-4E15-8CB1-5682F9C6DBE9}"/>
              </a:ext>
            </a:extLst>
          </p:cNvPr>
          <p:cNvCxnSpPr>
            <a:cxnSpLocks/>
          </p:cNvCxnSpPr>
          <p:nvPr/>
        </p:nvCxnSpPr>
        <p:spPr>
          <a:xfrm flipV="1">
            <a:off x="3061109" y="2045357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 : en angle 74">
            <a:extLst>
              <a:ext uri="{FF2B5EF4-FFF2-40B4-BE49-F238E27FC236}">
                <a16:creationId xmlns:a16="http://schemas.microsoft.com/office/drawing/2014/main" id="{FFEF36B2-BDCE-459B-9C73-396848C8D1D8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3061109" y="2262446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0DE19E5-4D6E-4B86-8621-6E0BEAE7B5F6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6630249" y="149291"/>
                <a:ext cx="3461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err="1" smtClean="0"/>
                  <a:t>Decoder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(</a:t>
                </a:r>
                <a:r>
                  <a:rPr lang="fr-FR" sz="2000" dirty="0" err="1" smtClean="0"/>
                  <a:t>estimates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0DE19E5-4D6E-4B86-8621-6E0BEAE7B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6630249" y="149291"/>
                <a:ext cx="3461012" cy="400110"/>
              </a:xfrm>
              <a:prstGeom prst="rect">
                <a:avLst/>
              </a:prstGeom>
              <a:blipFill>
                <a:blip r:embed="rId56"/>
                <a:stretch>
                  <a:fillRect l="-1940" t="-7576" r="-882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ccolade ouvrante 76">
            <a:extLst>
              <a:ext uri="{FF2B5EF4-FFF2-40B4-BE49-F238E27FC236}">
                <a16:creationId xmlns:a16="http://schemas.microsoft.com/office/drawing/2014/main" id="{F2703055-831F-4B84-8BA1-AFD7B55F59F0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 rot="5400000" flipV="1">
            <a:off x="4580295" y="-498727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Accolade ouvrante 77">
            <a:extLst>
              <a:ext uri="{FF2B5EF4-FFF2-40B4-BE49-F238E27FC236}">
                <a16:creationId xmlns:a16="http://schemas.microsoft.com/office/drawing/2014/main" id="{2B0DD051-39DB-438C-B27B-A0D1914A667D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5400000" flipV="1">
            <a:off x="8174395" y="-516832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2BC74DD9-2EA8-439E-AA91-507A6684A56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856963" y="5006299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How to deal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convolutional</a:t>
            </a:r>
            <a:r>
              <a:rPr lang="fr-FR" sz="2400" dirty="0" smtClean="0"/>
              <a:t> </a:t>
            </a:r>
            <a:r>
              <a:rPr lang="fr-FR" sz="2400" dirty="0" err="1" smtClean="0"/>
              <a:t>layers</a:t>
            </a:r>
            <a:r>
              <a:rPr lang="fr-FR" sz="2400" dirty="0" smtClean="0"/>
              <a:t>? </a:t>
            </a:r>
            <a:endParaRPr lang="fr-FR" sz="2400" dirty="0"/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0E94BDFC-9FCB-445A-BFCA-9D990C86F583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016" y="5020024"/>
            <a:ext cx="265682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/>
      <p:bldP spid="41" grpId="0"/>
      <p:bldP spid="47" grpId="0"/>
      <p:bldP spid="52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24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79613F5E-B836-419D-9B18-BDB3E951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75" y="2826181"/>
            <a:ext cx="9085119" cy="7318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>
                <a:latin typeface="Calibri Light (En-têtes)"/>
                <a:sym typeface="Wingdings" pitchFamily="2" charset="2"/>
              </a:rPr>
              <a:t>Conclusion</a:t>
            </a:r>
            <a:endParaRPr lang="fr-FR" sz="5400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22622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25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057379E0-C762-4E3F-BDA6-0C6C1F4DA5D0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32443849"/>
              </p:ext>
            </p:extLst>
          </p:nvPr>
        </p:nvGraphicFramePr>
        <p:xfrm>
          <a:off x="590550" y="2047573"/>
          <a:ext cx="11058525" cy="388379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785507">
                  <a:extLst>
                    <a:ext uri="{9D8B030D-6E8A-4147-A177-3AD203B41FA5}">
                      <a16:colId xmlns:a16="http://schemas.microsoft.com/office/drawing/2014/main" val="2772513288"/>
                    </a:ext>
                  </a:extLst>
                </a:gridCol>
                <a:gridCol w="3586843">
                  <a:extLst>
                    <a:ext uri="{9D8B030D-6E8A-4147-A177-3AD203B41FA5}">
                      <a16:colId xmlns:a16="http://schemas.microsoft.com/office/drawing/2014/main" val="3273981196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554545008"/>
                    </a:ext>
                  </a:extLst>
                </a:gridCol>
              </a:tblGrid>
              <a:tr h="661645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i="0" noProof="0" dirty="0" err="1" smtClean="0">
                          <a:latin typeface="Calibri (Corps)"/>
                        </a:rPr>
                        <a:t>Generative</a:t>
                      </a:r>
                      <a:r>
                        <a:rPr lang="fr-FR" sz="2400" b="0" i="0" noProof="0" dirty="0" smtClean="0">
                          <a:latin typeface="Calibri (Corps)"/>
                        </a:rPr>
                        <a:t> </a:t>
                      </a:r>
                      <a:r>
                        <a:rPr lang="fr-FR" sz="2400" b="0" i="0" noProof="0" dirty="0">
                          <a:latin typeface="Calibri (Corps)"/>
                        </a:rPr>
                        <a:t>(</a:t>
                      </a:r>
                      <a:r>
                        <a:rPr lang="fr-FR" sz="2400" b="0" i="0" noProof="0" dirty="0" err="1" smtClean="0">
                          <a:latin typeface="Calibri (Corps)"/>
                        </a:rPr>
                        <a:t>cVAE</a:t>
                      </a:r>
                      <a:r>
                        <a:rPr lang="fr-FR" sz="2400" b="0" i="0" noProof="0" dirty="0" smtClean="0">
                          <a:latin typeface="Calibri (Corps)"/>
                        </a:rPr>
                        <a:t>-SA)</a:t>
                      </a:r>
                      <a:endParaRPr lang="fr-FR" sz="2400" b="0" i="0" noProof="0" dirty="0">
                        <a:latin typeface="Calibri (Corps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noProof="0" dirty="0"/>
                        <a:t>Discriminative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0429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Reducing</a:t>
                      </a:r>
                      <a:r>
                        <a:rPr lang="en-US" sz="2000" b="1" baseline="0" noProof="0" dirty="0" smtClean="0"/>
                        <a:t> the</a:t>
                      </a:r>
                      <a:r>
                        <a:rPr lang="en-US" sz="2000" b="1" noProof="0" dirty="0" smtClean="0"/>
                        <a:t> preprocessing</a:t>
                      </a:r>
                      <a:r>
                        <a:rPr lang="en-US" sz="2000" b="1" baseline="0" noProof="0" dirty="0" smtClean="0"/>
                        <a:t> phase</a:t>
                      </a:r>
                      <a:endParaRPr lang="en-US" sz="2000" b="1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err="1" smtClean="0"/>
                        <a:t>PoIs</a:t>
                      </a:r>
                      <a:r>
                        <a:rPr lang="en-US" sz="1800" b="0" noProof="0" dirty="0" smtClean="0"/>
                        <a:t> selection</a:t>
                      </a:r>
                      <a:endParaRPr lang="en-US" sz="1800" b="0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smtClean="0"/>
                        <a:t>Desynchronization</a:t>
                      </a:r>
                      <a:endParaRPr lang="en-US" sz="1800" b="0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smtClean="0"/>
                        <a:t>Use of combining techniques</a:t>
                      </a:r>
                      <a:endParaRPr lang="en-US" sz="1800" b="0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err="1" smtClean="0"/>
                        <a:t>Hyperparameters</a:t>
                      </a:r>
                      <a:r>
                        <a:rPr lang="en-US" sz="1800" b="0" baseline="0" noProof="0" dirty="0" smtClean="0"/>
                        <a:t> selection </a:t>
                      </a:r>
                      <a:r>
                        <a:rPr lang="en-US" sz="1800" b="0" noProof="0" dirty="0" smtClean="0"/>
                        <a:t>(architecture</a:t>
                      </a:r>
                      <a:r>
                        <a:rPr lang="en-US" sz="1800" b="0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478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Attack optimality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02100"/>
                  </a:ext>
                </a:extLst>
              </a:tr>
              <a:tr h="925468">
                <a:tc>
                  <a:txBody>
                    <a:bodyPr/>
                    <a:lstStyle/>
                    <a:p>
                      <a:pPr algn="ctr"/>
                      <a:endParaRPr lang="en-US" sz="2000" b="1" noProof="0" dirty="0" smtClean="0"/>
                    </a:p>
                    <a:p>
                      <a:pPr algn="ctr"/>
                      <a:r>
                        <a:rPr lang="en-US" sz="2000" b="1" noProof="0" dirty="0" smtClean="0"/>
                        <a:t>Interpretability &amp;</a:t>
                      </a:r>
                      <a:r>
                        <a:rPr lang="en-US" sz="2000" b="1" baseline="0" noProof="0" dirty="0" smtClean="0"/>
                        <a:t> Explicability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67351"/>
                  </a:ext>
                </a:extLst>
              </a:tr>
            </a:tbl>
          </a:graphicData>
        </a:graphic>
      </p:graphicFrame>
      <p:pic>
        <p:nvPicPr>
          <p:cNvPr id="45" name="Image 44">
            <a:extLst>
              <a:ext uri="{FF2B5EF4-FFF2-40B4-BE49-F238E27FC236}">
                <a16:creationId xmlns:a16="http://schemas.microsoft.com/office/drawing/2014/main" id="{D534DE56-ABAC-40CD-A399-8F83C2107C7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75" y="3066729"/>
            <a:ext cx="261725" cy="212373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6A2B742-2048-41A5-AEF6-E28024C4E86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40" y="3630528"/>
            <a:ext cx="221549" cy="22154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E94BDFC-9FCB-445A-BFCA-9D990C86F58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486" y="3325577"/>
            <a:ext cx="168239" cy="23597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019154A-DB4B-4350-BCDE-92A1ACE1AC8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50" y="3066729"/>
            <a:ext cx="261725" cy="212373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74E2B61-4249-4E2F-A69A-CDC474F0200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50" y="3619179"/>
            <a:ext cx="261725" cy="21237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3DCC7DF4-E0AE-49DC-82A8-F2535D0CC6F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25" y="3333429"/>
            <a:ext cx="261725" cy="21237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D1661E0-1ED7-4264-BE47-B6F42F2FEB9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386" y="4621980"/>
            <a:ext cx="168239" cy="23597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8CC520C3-F6D4-4E94-8B96-CF8DB8B5084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5386" y="4612455"/>
            <a:ext cx="168239" cy="23597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6CA37CE3-ED32-4F47-A0C5-2154E234D15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50" y="5409760"/>
            <a:ext cx="261725" cy="212373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A5E5DB2-45B0-45BE-B2DE-770CF03EAB1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90" y="5440159"/>
            <a:ext cx="221549" cy="22154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652E315D-EFFA-4956-B8FD-34E4BC89AE4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15" y="3992478"/>
            <a:ext cx="221549" cy="221549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47FB30D7-317B-4437-85D1-21AB8AB9930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50" y="4019229"/>
            <a:ext cx="261725" cy="212373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1534292-D05E-4788-B09A-6B0ACB9ECB2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734050" y="3592428"/>
            <a:ext cx="4514850" cy="7143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4D6721AD-BC3E-43E3-A6B0-FA886AA5FF1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705475" y="5240134"/>
            <a:ext cx="4514850" cy="6381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9017BA3D-709E-46B3-BFF3-8C33E6BF6154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0" y="706167"/>
            <a:ext cx="12192000" cy="950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2800" b="1" dirty="0" smtClean="0">
                <a:latin typeface="Calibri Light (En-têtes)"/>
              </a:rPr>
              <a:t>Discriminative </a:t>
            </a:r>
            <a:r>
              <a:rPr lang="fr-FR" sz="2800" b="1" dirty="0">
                <a:latin typeface="Calibri Light (En-têtes)"/>
              </a:rPr>
              <a:t>vs. </a:t>
            </a:r>
            <a:r>
              <a:rPr lang="fr-FR" sz="2800" b="1" dirty="0" err="1" smtClean="0">
                <a:latin typeface="Calibri Light (En-têtes)"/>
              </a:rPr>
              <a:t>Generative</a:t>
            </a:r>
            <a:r>
              <a:rPr lang="fr-FR" sz="2800" b="1" dirty="0">
                <a:latin typeface="Calibri Light (En-têtes)"/>
              </a:rPr>
              <a:t>: </a:t>
            </a:r>
            <a:r>
              <a:rPr lang="fr-FR" sz="2800" b="1" dirty="0" err="1">
                <a:latin typeface="Calibri Light (En-têtes)"/>
              </a:rPr>
              <a:t>Which</a:t>
            </a:r>
            <a:r>
              <a:rPr lang="fr-FR" sz="2800" b="1" dirty="0">
                <a:latin typeface="Calibri Light (En-têtes)"/>
              </a:rPr>
              <a:t> solution </a:t>
            </a:r>
            <a:r>
              <a:rPr lang="fr-FR" sz="2800" b="1" dirty="0" err="1">
                <a:latin typeface="Calibri Light (En-têtes)"/>
              </a:rPr>
              <a:t>should</a:t>
            </a:r>
            <a:r>
              <a:rPr lang="fr-FR" sz="2800" b="1" dirty="0">
                <a:latin typeface="Calibri Light (En-têtes)"/>
              </a:rPr>
              <a:t> </a:t>
            </a:r>
            <a:r>
              <a:rPr lang="fr-FR" sz="2800" b="1" dirty="0" err="1">
                <a:latin typeface="Calibri Light (En-têtes)"/>
              </a:rPr>
              <a:t>be</a:t>
            </a:r>
            <a:r>
              <a:rPr lang="fr-FR" sz="2800" b="1" dirty="0">
                <a:latin typeface="Calibri Light (En-têtes)"/>
              </a:rPr>
              <a:t> </a:t>
            </a:r>
            <a:r>
              <a:rPr lang="fr-FR" sz="2800" b="1" dirty="0" err="1">
                <a:latin typeface="Calibri Light (En-têtes)"/>
              </a:rPr>
              <a:t>preferred</a:t>
            </a:r>
            <a:r>
              <a:rPr lang="fr-FR" sz="2800" b="1" dirty="0">
                <a:latin typeface="Calibri Light (En-têtes)"/>
              </a:rPr>
              <a:t> to </a:t>
            </a:r>
            <a:r>
              <a:rPr lang="fr-FR" sz="2800" b="1" dirty="0" err="1">
                <a:latin typeface="Calibri Light (En-têtes)"/>
              </a:rPr>
              <a:t>perform</a:t>
            </a:r>
            <a:r>
              <a:rPr lang="fr-FR" sz="2800" b="1" dirty="0">
                <a:latin typeface="Calibri Light (En-têtes)"/>
              </a:rPr>
              <a:t> </a:t>
            </a:r>
            <a:r>
              <a:rPr lang="fr-FR" sz="2800" b="1" dirty="0" err="1">
                <a:latin typeface="Calibri Light (En-têtes)"/>
              </a:rPr>
              <a:t>side-channel</a:t>
            </a:r>
            <a:r>
              <a:rPr lang="fr-FR" sz="2800" b="1" dirty="0">
                <a:latin typeface="Calibri Light (En-têtes)"/>
              </a:rPr>
              <a:t> </a:t>
            </a:r>
            <a:r>
              <a:rPr lang="fr-FR" sz="2800" b="1" dirty="0" err="1">
                <a:latin typeface="Calibri Light (En-têtes)"/>
              </a:rPr>
              <a:t>attacks</a:t>
            </a:r>
            <a:r>
              <a:rPr lang="fr-FR" sz="2800" b="1" dirty="0">
                <a:latin typeface="Calibri Light (En-têtes)"/>
              </a:rPr>
              <a:t>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17DE734-2F64-49C1-AF39-2892B2196E79}"/>
              </a:ext>
            </a:extLst>
          </p:cNvPr>
          <p:cNvSpPr/>
          <p:nvPr/>
        </p:nvSpPr>
        <p:spPr>
          <a:xfrm>
            <a:off x="1083515" y="3016787"/>
            <a:ext cx="10559845" cy="2172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Perspective </a:t>
            </a:r>
            <a:r>
              <a:rPr lang="fr-FR" sz="3600" dirty="0">
                <a:sym typeface="Wingdings" panose="05000000000000000000" pitchFamily="2" charset="2"/>
              </a:rPr>
              <a:t> </a:t>
            </a:r>
            <a:r>
              <a:rPr lang="fr-FR" sz="3600" b="0" dirty="0" smtClean="0">
                <a:sym typeface="Wingdings" panose="05000000000000000000" pitchFamily="2" charset="2"/>
              </a:rPr>
              <a:t>Construction of a </a:t>
            </a:r>
            <a:r>
              <a:rPr lang="fr-FR" sz="3600" b="0" dirty="0" err="1" smtClean="0">
                <a:sym typeface="Wingdings" panose="05000000000000000000" pitchFamily="2" charset="2"/>
              </a:rPr>
              <a:t>hybrid</a:t>
            </a:r>
            <a:r>
              <a:rPr lang="fr-FR" sz="3600" b="0" dirty="0" smtClean="0">
                <a:sym typeface="Wingdings" panose="05000000000000000000" pitchFamily="2" charset="2"/>
              </a:rPr>
              <a:t> «</a:t>
            </a:r>
            <a:r>
              <a:rPr lang="fr-FR" sz="3600" b="0" dirty="0">
                <a:sym typeface="Wingdings" panose="05000000000000000000" pitchFamily="2" charset="2"/>
              </a:rPr>
              <a:t> Discriminatif – </a:t>
            </a:r>
            <a:r>
              <a:rPr lang="fr-FR" sz="3600" b="0" dirty="0" err="1" smtClean="0">
                <a:sym typeface="Wingdings" panose="05000000000000000000" pitchFamily="2" charset="2"/>
              </a:rPr>
              <a:t>Generative</a:t>
            </a:r>
            <a:r>
              <a:rPr lang="fr-FR" sz="3600" b="0" dirty="0">
                <a:sym typeface="Wingdings" panose="05000000000000000000" pitchFamily="2" charset="2"/>
              </a:rPr>
              <a:t> » </a:t>
            </a:r>
            <a:r>
              <a:rPr lang="fr-FR" sz="3600" dirty="0">
                <a:sym typeface="Wingdings" panose="05000000000000000000" pitchFamily="2" charset="2"/>
              </a:rPr>
              <a:t>model?</a:t>
            </a:r>
            <a:endParaRPr lang="fr-FR" sz="36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22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26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 : coins arrondis 15">
            <a:extLst>
              <a:ext uri="{FF2B5EF4-FFF2-40B4-BE49-F238E27FC236}">
                <a16:creationId xmlns:a16="http://schemas.microsoft.com/office/drawing/2014/main" id="{04EDDD59-76E0-4766-B034-7E92253FBF44}"/>
              </a:ext>
            </a:extLst>
          </p:cNvPr>
          <p:cNvSpPr/>
          <p:nvPr/>
        </p:nvSpPr>
        <p:spPr>
          <a:xfrm>
            <a:off x="36946" y="834538"/>
            <a:ext cx="6031345" cy="54416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Online courses: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Andrew </a:t>
            </a:r>
            <a:r>
              <a:rPr lang="fr-FR" sz="1600" dirty="0" err="1" smtClean="0"/>
              <a:t>NG’s</a:t>
            </a:r>
            <a:r>
              <a:rPr lang="fr-FR" sz="1600" dirty="0" smtClean="0"/>
              <a:t> course (</a:t>
            </a:r>
            <a:r>
              <a:rPr lang="fr-FR" sz="1600" dirty="0" smtClean="0">
                <a:solidFill>
                  <a:schemeClr val="tx1"/>
                </a:solidFill>
              </a:rPr>
              <a:t>Coursera): </a:t>
            </a:r>
            <a:r>
              <a:rPr lang="en-US" sz="1600" dirty="0">
                <a:solidFill>
                  <a:srgbClr val="00FFFF"/>
                </a:solidFill>
              </a:rPr>
              <a:t>Machine Learning by Stanford University | </a:t>
            </a:r>
            <a:r>
              <a:rPr lang="en-US" sz="1600" dirty="0" smtClean="0">
                <a:solidFill>
                  <a:srgbClr val="00FFFF"/>
                </a:solidFill>
              </a:rPr>
              <a:t>Coursera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rgbClr val="00FFFF"/>
                </a:solidFill>
              </a:rPr>
              <a:t>Deep Learning by deeplearning.ai | Coursera</a:t>
            </a:r>
            <a:endParaRPr lang="fr-FR" sz="1600" dirty="0" smtClean="0">
              <a:solidFill>
                <a:srgbClr val="00FFFF"/>
              </a:solidFill>
            </a:endParaRPr>
          </a:p>
          <a:p>
            <a:pPr lvl="1"/>
            <a:endParaRPr lang="fr-FR" sz="1600" dirty="0"/>
          </a:p>
          <a:p>
            <a:r>
              <a:rPr lang="fr-FR" sz="1600" dirty="0" err="1" smtClean="0"/>
              <a:t>Deep</a:t>
            </a:r>
            <a:r>
              <a:rPr lang="fr-FR" sz="1600" dirty="0" smtClean="0"/>
              <a:t> Learning Books: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Ian </a:t>
            </a:r>
            <a:r>
              <a:rPr lang="en-US" sz="1600" dirty="0" err="1"/>
              <a:t>Goodfellow</a:t>
            </a:r>
            <a:r>
              <a:rPr lang="en-US" sz="1600" dirty="0"/>
              <a:t>, </a:t>
            </a:r>
            <a:r>
              <a:rPr lang="en-US" sz="1600" dirty="0" err="1"/>
              <a:t>Yoshua</a:t>
            </a:r>
            <a:r>
              <a:rPr lang="en-US" sz="1600" dirty="0"/>
              <a:t> </a:t>
            </a:r>
            <a:r>
              <a:rPr lang="en-US" sz="1600" dirty="0" err="1"/>
              <a:t>Bengio</a:t>
            </a:r>
            <a:r>
              <a:rPr lang="en-US" sz="1600" dirty="0"/>
              <a:t>, and </a:t>
            </a:r>
            <a:r>
              <a:rPr lang="en-US" sz="1600" dirty="0" smtClean="0"/>
              <a:t>Aaron </a:t>
            </a:r>
            <a:r>
              <a:rPr lang="en-US" sz="1600" dirty="0" err="1"/>
              <a:t>Courville</a:t>
            </a:r>
            <a:r>
              <a:rPr lang="en-US" sz="1600" dirty="0"/>
              <a:t>. </a:t>
            </a:r>
            <a:r>
              <a:rPr lang="en-US" sz="1600" b="1" u="sng" dirty="0"/>
              <a:t>Deep </a:t>
            </a:r>
            <a:r>
              <a:rPr lang="en-US" sz="1600" b="1" u="sng" dirty="0" smtClean="0"/>
              <a:t>Learning: Adaptive computation and machine learning</a:t>
            </a:r>
            <a:r>
              <a:rPr lang="en-US" sz="1600" dirty="0" smtClean="0"/>
              <a:t>.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Shai </a:t>
            </a:r>
            <a:r>
              <a:rPr lang="en-US" sz="1600" dirty="0" err="1"/>
              <a:t>Shalev-Shwartz</a:t>
            </a:r>
            <a:r>
              <a:rPr lang="en-US" sz="1600" dirty="0"/>
              <a:t> and Shai Ben-David. </a:t>
            </a:r>
            <a:r>
              <a:rPr lang="en-US" sz="1600" b="1" u="sng" dirty="0"/>
              <a:t>Understanding Machine Learning: </a:t>
            </a:r>
            <a:r>
              <a:rPr lang="en-US" sz="1600" b="1" u="sng" dirty="0" smtClean="0"/>
              <a:t>From Theory </a:t>
            </a:r>
            <a:r>
              <a:rPr lang="en-US" sz="1600" b="1" u="sng" dirty="0"/>
              <a:t>to Algorithms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PhD report: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Julia </a:t>
            </a:r>
            <a:r>
              <a:rPr lang="en-US" sz="1600" dirty="0" err="1"/>
              <a:t>Lasserre</a:t>
            </a:r>
            <a:r>
              <a:rPr lang="en-US" sz="1600" dirty="0"/>
              <a:t>. </a:t>
            </a:r>
            <a:r>
              <a:rPr lang="en-US" sz="1600" b="1" u="sng" dirty="0"/>
              <a:t>Hybrids of generative and discriminative methods for machine </a:t>
            </a:r>
            <a:r>
              <a:rPr lang="en-US" sz="1600" b="1" u="sng" dirty="0" smtClean="0"/>
              <a:t>learning</a:t>
            </a:r>
            <a:r>
              <a:rPr lang="en-US" sz="1600" dirty="0" smtClean="0"/>
              <a:t>.</a:t>
            </a:r>
          </a:p>
          <a:p>
            <a:pPr marL="742950" lvl="1" indent="-285750">
              <a:buFontTx/>
              <a:buChar char="-"/>
            </a:pPr>
            <a:endParaRPr lang="fr-FR" sz="1600" dirty="0" smtClean="0"/>
          </a:p>
          <a:p>
            <a:r>
              <a:rPr lang="fr-FR" sz="1600" dirty="0" smtClean="0"/>
              <a:t>Librairies: </a:t>
            </a:r>
            <a:r>
              <a:rPr lang="fr-FR" sz="1600" dirty="0" err="1" smtClean="0"/>
              <a:t>Tensorflow</a:t>
            </a:r>
            <a:r>
              <a:rPr lang="fr-FR" sz="1600" dirty="0" smtClean="0"/>
              <a:t>, </a:t>
            </a:r>
            <a:r>
              <a:rPr lang="fr-FR" sz="1600" dirty="0" err="1" smtClean="0"/>
              <a:t>PyTorch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International </a:t>
            </a:r>
            <a:r>
              <a:rPr lang="fr-FR" sz="1600" dirty="0" err="1" smtClean="0"/>
              <a:t>conferences</a:t>
            </a:r>
            <a:r>
              <a:rPr lang="fr-FR" sz="1600" dirty="0" smtClean="0"/>
              <a:t>: </a:t>
            </a:r>
            <a:r>
              <a:rPr lang="fr-FR" sz="1600" dirty="0" err="1" smtClean="0"/>
              <a:t>NeurIPS</a:t>
            </a:r>
            <a:r>
              <a:rPr lang="fr-FR" sz="1600" dirty="0"/>
              <a:t>,</a:t>
            </a:r>
            <a:r>
              <a:rPr lang="fr-FR" sz="1600" dirty="0" smtClean="0"/>
              <a:t> ICML, ECML-PKDD, CVPR, …</a:t>
            </a:r>
            <a:endParaRPr lang="fr-FR" sz="1600" dirty="0"/>
          </a:p>
        </p:txBody>
      </p:sp>
      <p:sp>
        <p:nvSpPr>
          <p:cNvPr id="41" name="Rectangle : coins arrondis 16">
            <a:extLst>
              <a:ext uri="{FF2B5EF4-FFF2-40B4-BE49-F238E27FC236}">
                <a16:creationId xmlns:a16="http://schemas.microsoft.com/office/drawing/2014/main" id="{D7471492-8B69-4D0D-B57A-7F1C7F5F2F5E}"/>
              </a:ext>
            </a:extLst>
          </p:cNvPr>
          <p:cNvSpPr/>
          <p:nvPr/>
        </p:nvSpPr>
        <p:spPr>
          <a:xfrm>
            <a:off x="36947" y="270224"/>
            <a:ext cx="6031344" cy="516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Artificial</a:t>
            </a:r>
            <a:r>
              <a:rPr lang="fr-FR" sz="2400" b="1" dirty="0" smtClean="0"/>
              <a:t> Intelligence</a:t>
            </a:r>
            <a:endParaRPr lang="fr-FR" sz="2400" b="1" dirty="0"/>
          </a:p>
        </p:txBody>
      </p:sp>
      <p:sp>
        <p:nvSpPr>
          <p:cNvPr id="26" name="Rectangle : coins arrondis 15">
            <a:extLst>
              <a:ext uri="{FF2B5EF4-FFF2-40B4-BE49-F238E27FC236}">
                <a16:creationId xmlns:a16="http://schemas.microsoft.com/office/drawing/2014/main" id="{04EDDD59-76E0-4766-B034-7E92253FBF44}"/>
              </a:ext>
            </a:extLst>
          </p:cNvPr>
          <p:cNvSpPr/>
          <p:nvPr/>
        </p:nvSpPr>
        <p:spPr>
          <a:xfrm>
            <a:off x="6119108" y="834538"/>
            <a:ext cx="6031345" cy="5448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SCA Books: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Stefan </a:t>
            </a:r>
            <a:r>
              <a:rPr lang="fr-FR" sz="1600" dirty="0" err="1"/>
              <a:t>Mangard</a:t>
            </a:r>
            <a:r>
              <a:rPr lang="fr-FR" sz="1600" dirty="0"/>
              <a:t>, Elisabeth Oswald, and Thomas </a:t>
            </a:r>
            <a:r>
              <a:rPr lang="fr-FR" sz="1600" dirty="0" err="1"/>
              <a:t>Popp</a:t>
            </a:r>
            <a:r>
              <a:rPr lang="fr-FR" sz="1600" dirty="0"/>
              <a:t>. </a:t>
            </a:r>
            <a:r>
              <a:rPr lang="fr-FR" sz="1600" b="1" u="sng" dirty="0"/>
              <a:t>Power </a:t>
            </a:r>
            <a:r>
              <a:rPr lang="fr-FR" sz="1600" b="1" u="sng" dirty="0" err="1"/>
              <a:t>analysis</a:t>
            </a:r>
            <a:r>
              <a:rPr lang="fr-FR" sz="1600" b="1" u="sng" dirty="0"/>
              <a:t> </a:t>
            </a:r>
            <a:r>
              <a:rPr lang="fr-FR" sz="1600" b="1" u="sng" dirty="0" err="1" smtClean="0"/>
              <a:t>attacks</a:t>
            </a:r>
            <a:r>
              <a:rPr lang="fr-FR" sz="1600" b="1" u="sng" dirty="0" smtClean="0"/>
              <a:t>: </a:t>
            </a:r>
            <a:r>
              <a:rPr lang="en-US" sz="1600" b="1" u="sng" dirty="0" smtClean="0"/>
              <a:t>revealing </a:t>
            </a:r>
            <a:r>
              <a:rPr lang="en-US" sz="1600" b="1" u="sng" dirty="0"/>
              <a:t>the secrets of smart cards</a:t>
            </a:r>
            <a:r>
              <a:rPr lang="en-US" sz="1600" dirty="0" smtClean="0"/>
              <a:t>.</a:t>
            </a:r>
          </a:p>
          <a:p>
            <a:pPr lvl="1"/>
            <a:endParaRPr lang="fr-FR" sz="1600" dirty="0" smtClean="0"/>
          </a:p>
          <a:p>
            <a:r>
              <a:rPr lang="fr-FR" sz="1600" dirty="0" smtClean="0"/>
              <a:t>PhD reports: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Eleonora </a:t>
            </a:r>
            <a:r>
              <a:rPr lang="en-US" sz="1600" dirty="0"/>
              <a:t>Cagli. </a:t>
            </a:r>
            <a:r>
              <a:rPr lang="en-US" sz="1600" b="1" u="sng" dirty="0"/>
              <a:t>Feature Extraction for Side-Channel Attacks</a:t>
            </a:r>
            <a:r>
              <a:rPr lang="en-US" sz="1600" dirty="0"/>
              <a:t>.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Loïc </a:t>
            </a:r>
            <a:r>
              <a:rPr lang="en-US" sz="1600" dirty="0"/>
              <a:t>Masure. </a:t>
            </a:r>
            <a:r>
              <a:rPr lang="en-US" sz="1600" b="1" u="sng" dirty="0"/>
              <a:t>Towards a Better Comprehension of Deep Learning for </a:t>
            </a:r>
            <a:r>
              <a:rPr lang="en-US" sz="1600" b="1" u="sng" dirty="0" smtClean="0"/>
              <a:t>Side-Channel </a:t>
            </a:r>
            <a:r>
              <a:rPr lang="fr-FR" sz="1600" b="1" u="sng" dirty="0" err="1" smtClean="0"/>
              <a:t>Analysis</a:t>
            </a:r>
            <a:r>
              <a:rPr lang="fr-FR" sz="1600" i="1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Gabriel Zaid. </a:t>
            </a:r>
            <a:r>
              <a:rPr lang="fr-FR" sz="1600" b="1" u="sng" dirty="0" err="1" smtClean="0"/>
              <a:t>Bridging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Deep</a:t>
            </a:r>
            <a:r>
              <a:rPr lang="fr-FR" sz="1600" b="1" u="sng" dirty="0" smtClean="0"/>
              <a:t> Learning and </a:t>
            </a:r>
            <a:r>
              <a:rPr lang="fr-FR" sz="1600" b="1" u="sng" dirty="0" err="1" smtClean="0"/>
              <a:t>Classical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Profiled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Side</a:t>
            </a:r>
            <a:r>
              <a:rPr lang="fr-FR" sz="1600" b="1" u="sng" dirty="0" smtClean="0"/>
              <a:t>-Channel </a:t>
            </a:r>
            <a:r>
              <a:rPr lang="fr-FR" sz="1600" b="1" u="sng" dirty="0" err="1" smtClean="0"/>
              <a:t>Attacks</a:t>
            </a:r>
            <a:r>
              <a:rPr lang="fr-FR" sz="1600" dirty="0" smtClean="0"/>
              <a:t>.</a:t>
            </a:r>
            <a:endParaRPr lang="en-US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Public </a:t>
            </a:r>
            <a:r>
              <a:rPr lang="fr-FR" sz="1600" dirty="0" err="1" smtClean="0"/>
              <a:t>datasets</a:t>
            </a:r>
            <a:r>
              <a:rPr lang="fr-FR" sz="1600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ASCAD, AES_HD, AES_RD, DPA </a:t>
            </a:r>
            <a:r>
              <a:rPr lang="fr-FR" sz="1600" dirty="0" err="1" smtClean="0"/>
              <a:t>contest</a:t>
            </a:r>
            <a:r>
              <a:rPr lang="fr-FR" sz="1600" dirty="0" smtClean="0"/>
              <a:t>, …</a:t>
            </a:r>
          </a:p>
          <a:p>
            <a:endParaRPr lang="fr-FR" sz="1600" dirty="0" smtClean="0"/>
          </a:p>
          <a:p>
            <a:r>
              <a:rPr lang="fr-FR" sz="1600" dirty="0" smtClean="0"/>
              <a:t>Librairies: </a:t>
            </a:r>
            <a:r>
              <a:rPr lang="fr-FR" sz="1600" dirty="0" err="1" smtClean="0"/>
              <a:t>AISyLab’s</a:t>
            </a:r>
            <a:r>
              <a:rPr lang="fr-FR" sz="1600" dirty="0" smtClean="0"/>
              <a:t> </a:t>
            </a:r>
            <a:r>
              <a:rPr lang="fr-FR" sz="1600" dirty="0" err="1" smtClean="0"/>
              <a:t>framework</a:t>
            </a:r>
            <a:r>
              <a:rPr lang="fr-FR" sz="1600" dirty="0" smtClean="0"/>
              <a:t> - </a:t>
            </a:r>
            <a:r>
              <a:rPr lang="en-US" sz="1600" dirty="0">
                <a:solidFill>
                  <a:srgbClr val="00FFFF"/>
                </a:solidFill>
              </a:rPr>
              <a:t>GitHub - </a:t>
            </a:r>
            <a:r>
              <a:rPr lang="en-US" sz="1600" dirty="0" err="1" smtClean="0">
                <a:solidFill>
                  <a:srgbClr val="00FFFF"/>
                </a:solidFill>
              </a:rPr>
              <a:t>AISY_Framework</a:t>
            </a:r>
            <a:r>
              <a:rPr lang="en-US" sz="1600" dirty="0" smtClean="0">
                <a:solidFill>
                  <a:srgbClr val="00FFFF"/>
                </a:solidFill>
              </a:rPr>
              <a:t>: Deep Learning-based Framework for Side-Channel Analysis</a:t>
            </a:r>
            <a:endParaRPr lang="fr-FR" sz="1600" dirty="0">
              <a:solidFill>
                <a:srgbClr val="00FFFF"/>
              </a:solidFill>
            </a:endParaRPr>
          </a:p>
          <a:p>
            <a:endParaRPr lang="fr-FR" sz="1600" dirty="0" smtClean="0"/>
          </a:p>
          <a:p>
            <a:r>
              <a:rPr lang="fr-FR" sz="1600" dirty="0" smtClean="0"/>
              <a:t>International </a:t>
            </a:r>
            <a:r>
              <a:rPr lang="fr-FR" sz="1600" dirty="0" err="1" smtClean="0"/>
              <a:t>conferences</a:t>
            </a:r>
            <a:r>
              <a:rPr lang="fr-FR" sz="1600" dirty="0" smtClean="0"/>
              <a:t>: CHES, </a:t>
            </a:r>
            <a:r>
              <a:rPr lang="fr-FR" sz="1600" dirty="0" err="1" smtClean="0"/>
              <a:t>Cosade</a:t>
            </a:r>
            <a:r>
              <a:rPr lang="fr-FR" sz="1600" dirty="0" smtClean="0"/>
              <a:t>, </a:t>
            </a:r>
            <a:r>
              <a:rPr lang="fr-FR" sz="1600" dirty="0" err="1" smtClean="0"/>
              <a:t>Cardis</a:t>
            </a:r>
            <a:r>
              <a:rPr lang="fr-FR" sz="1600" dirty="0" smtClean="0"/>
              <a:t>, …</a:t>
            </a:r>
            <a:endParaRPr lang="fr-FR" sz="1600" dirty="0"/>
          </a:p>
        </p:txBody>
      </p:sp>
      <p:sp>
        <p:nvSpPr>
          <p:cNvPr id="30" name="Rectangle : coins arrondis 16">
            <a:extLst>
              <a:ext uri="{FF2B5EF4-FFF2-40B4-BE49-F238E27FC236}">
                <a16:creationId xmlns:a16="http://schemas.microsoft.com/office/drawing/2014/main" id="{D7471492-8B69-4D0D-B57A-7F1C7F5F2F5E}"/>
              </a:ext>
            </a:extLst>
          </p:cNvPr>
          <p:cNvSpPr/>
          <p:nvPr/>
        </p:nvSpPr>
        <p:spPr>
          <a:xfrm>
            <a:off x="6119109" y="270224"/>
            <a:ext cx="6031344" cy="520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Side</a:t>
            </a:r>
            <a:r>
              <a:rPr lang="fr-FR" sz="2400" b="1" dirty="0" smtClean="0"/>
              <a:t>-Channel </a:t>
            </a:r>
            <a:r>
              <a:rPr lang="fr-FR" sz="2400" b="1" dirty="0" err="1" smtClean="0"/>
              <a:t>Attacks</a:t>
            </a:r>
            <a:endParaRPr lang="fr-FR" sz="2400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1" y="6324564"/>
            <a:ext cx="464948" cy="5062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10003" y="6440327"/>
            <a:ext cx="318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Gabriel.zaid@thalesgroup.com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013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DAD05821-4175-4EA6-9E8E-A609BEFD48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8200" y="618066"/>
            <a:ext cx="11353800" cy="57634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Bibliography (1):</a:t>
            </a:r>
          </a:p>
          <a:p>
            <a:pPr>
              <a:buFontTx/>
              <a:buChar char="-"/>
            </a:pPr>
            <a:r>
              <a:rPr lang="fr-FR" sz="1200" b="0" dirty="0"/>
              <a:t> [BPS</a:t>
            </a:r>
            <a:r>
              <a:rPr lang="fr-FR" sz="1200" b="0" baseline="30000" dirty="0"/>
              <a:t>+</a:t>
            </a:r>
            <a:r>
              <a:rPr lang="fr-FR" sz="1200" b="0" dirty="0"/>
              <a:t>20] Ryad </a:t>
            </a:r>
            <a:r>
              <a:rPr lang="fr-FR" sz="1200" b="0" dirty="0" err="1"/>
              <a:t>Benadjila</a:t>
            </a:r>
            <a:r>
              <a:rPr lang="fr-FR" sz="1200" b="0" dirty="0"/>
              <a:t>, Emmanuel </a:t>
            </a:r>
            <a:r>
              <a:rPr lang="fr-FR" sz="1200" b="0" dirty="0" err="1"/>
              <a:t>Prouff</a:t>
            </a:r>
            <a:r>
              <a:rPr lang="fr-FR" sz="1200" b="0" dirty="0"/>
              <a:t>, Rémi </a:t>
            </a:r>
            <a:r>
              <a:rPr lang="fr-FR" sz="1200" b="0" dirty="0" err="1"/>
              <a:t>Strullu</a:t>
            </a:r>
            <a:r>
              <a:rPr lang="fr-FR" sz="1200" b="0" dirty="0"/>
              <a:t>, Eleonora </a:t>
            </a:r>
            <a:r>
              <a:rPr lang="fr-FR" sz="1200" b="0" dirty="0" err="1"/>
              <a:t>Cagli</a:t>
            </a:r>
            <a:r>
              <a:rPr lang="fr-FR" sz="1200" b="0" dirty="0"/>
              <a:t>, and Cécile Dumas.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 and introduction to ASCAD </a:t>
            </a:r>
            <a:r>
              <a:rPr lang="fr-FR" sz="1200" b="0" dirty="0" err="1"/>
              <a:t>database</a:t>
            </a:r>
            <a:r>
              <a:rPr lang="fr-FR" sz="1200" b="0" dirty="0"/>
              <a:t>. Journal of </a:t>
            </a:r>
            <a:r>
              <a:rPr lang="fr-FR" sz="1200" b="0" dirty="0" err="1"/>
              <a:t>Cryptographic</a:t>
            </a:r>
            <a:r>
              <a:rPr lang="fr-FR" sz="1200" b="0" dirty="0"/>
              <a:t> Engineering, 10(2):163–188, 2020.</a:t>
            </a:r>
          </a:p>
          <a:p>
            <a:pPr>
              <a:buFontTx/>
              <a:buChar char="-"/>
            </a:pPr>
            <a:r>
              <a:rPr lang="fr-FR" sz="1200" b="0" dirty="0"/>
              <a:t> [CDP17] Eleonora </a:t>
            </a:r>
            <a:r>
              <a:rPr lang="fr-FR" sz="1200" b="0" dirty="0" err="1"/>
              <a:t>Cagli</a:t>
            </a:r>
            <a:r>
              <a:rPr lang="fr-FR" sz="1200" b="0" dirty="0"/>
              <a:t>, Cécile Dumas, and Emmanuel </a:t>
            </a:r>
            <a:r>
              <a:rPr lang="fr-FR" sz="1200" b="0" dirty="0" err="1"/>
              <a:t>Prouff</a:t>
            </a:r>
            <a:r>
              <a:rPr lang="fr-FR" sz="1200" b="0" dirty="0"/>
              <a:t>. </a:t>
            </a:r>
            <a:r>
              <a:rPr lang="fr-FR" sz="1200" b="0" dirty="0" err="1"/>
              <a:t>Convolutional</a:t>
            </a:r>
            <a:r>
              <a:rPr lang="fr-FR" sz="1200" b="0" dirty="0"/>
              <a:t> neural networks </a:t>
            </a:r>
            <a:r>
              <a:rPr lang="fr-FR" sz="1200" b="0" dirty="0" err="1"/>
              <a:t>with</a:t>
            </a:r>
            <a:r>
              <a:rPr lang="fr-FR" sz="1200" b="0" dirty="0"/>
              <a:t> data augmentation </a:t>
            </a:r>
            <a:r>
              <a:rPr lang="fr-FR" sz="1200" b="0" dirty="0" err="1"/>
              <a:t>against</a:t>
            </a:r>
            <a:r>
              <a:rPr lang="fr-FR" sz="1200" b="0" dirty="0"/>
              <a:t> </a:t>
            </a:r>
            <a:r>
              <a:rPr lang="fr-FR" sz="1200" b="0" dirty="0" err="1"/>
              <a:t>jitter-based</a:t>
            </a:r>
            <a:r>
              <a:rPr lang="fr-FR" sz="1200" b="0" dirty="0"/>
              <a:t> </a:t>
            </a:r>
            <a:r>
              <a:rPr lang="fr-FR" sz="1200" b="0" dirty="0" err="1"/>
              <a:t>countermeasures</a:t>
            </a:r>
            <a:r>
              <a:rPr lang="fr-FR" sz="1200" b="0" dirty="0"/>
              <a:t> - profiling </a:t>
            </a:r>
            <a:r>
              <a:rPr lang="fr-FR" sz="1200" b="0" dirty="0" err="1"/>
              <a:t>attacks</a:t>
            </a:r>
            <a:r>
              <a:rPr lang="fr-FR" sz="1200" b="0" dirty="0"/>
              <a:t> </a:t>
            </a:r>
            <a:r>
              <a:rPr lang="fr-FR" sz="1200" b="0" dirty="0" err="1"/>
              <a:t>without</a:t>
            </a:r>
            <a:r>
              <a:rPr lang="fr-FR" sz="1200" b="0" dirty="0"/>
              <a:t> </a:t>
            </a:r>
            <a:r>
              <a:rPr lang="fr-FR" sz="1200" b="0" dirty="0" err="1"/>
              <a:t>pre-processing</a:t>
            </a:r>
            <a:r>
              <a:rPr lang="fr-FR" sz="1200" b="0" dirty="0"/>
              <a:t>. In Wieland Fischer and </a:t>
            </a:r>
            <a:r>
              <a:rPr lang="fr-FR" sz="1200" b="0" dirty="0" err="1"/>
              <a:t>Naofumi</a:t>
            </a:r>
            <a:r>
              <a:rPr lang="fr-FR" sz="1200" b="0" dirty="0"/>
              <a:t> </a:t>
            </a:r>
            <a:r>
              <a:rPr lang="fr-FR" sz="1200" b="0" dirty="0" err="1"/>
              <a:t>Homma</a:t>
            </a:r>
            <a:r>
              <a:rPr lang="fr-FR" sz="1200" b="0" dirty="0"/>
              <a:t>, editors,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 - CHES 2017 - 19th International </a:t>
            </a:r>
            <a:r>
              <a:rPr lang="fr-FR" sz="1200" b="0" dirty="0" err="1"/>
              <a:t>Conference</a:t>
            </a:r>
            <a:r>
              <a:rPr lang="fr-FR" sz="1200" b="0" dirty="0"/>
              <a:t>, Taipei, Taiwan, </a:t>
            </a:r>
            <a:r>
              <a:rPr lang="fr-FR" sz="1200" b="0" dirty="0" err="1"/>
              <a:t>September</a:t>
            </a:r>
            <a:r>
              <a:rPr lang="fr-FR" sz="1200" b="0" dirty="0"/>
              <a:t> 25-28, 2017, </a:t>
            </a:r>
            <a:r>
              <a:rPr lang="fr-FR" sz="1200" b="0" dirty="0" err="1"/>
              <a:t>Proceedings</a:t>
            </a:r>
            <a:r>
              <a:rPr lang="fr-FR" sz="1200" b="0" dirty="0"/>
              <a:t>, </a:t>
            </a:r>
            <a:r>
              <a:rPr lang="fr-FR" sz="1200" b="0"/>
              <a:t>volume </a:t>
            </a:r>
            <a:r>
              <a:rPr lang="fr-FR" sz="1200" b="0" smtClean="0"/>
              <a:t>10526 </a:t>
            </a:r>
            <a:r>
              <a:rPr lang="fr-FR" sz="1200" b="0" dirty="0"/>
              <a:t>of Lecture Notes in Computer Science, pages 45–68. Springer, 2017.</a:t>
            </a:r>
          </a:p>
          <a:p>
            <a:pPr>
              <a:buFontTx/>
              <a:buChar char="-"/>
            </a:pPr>
            <a:r>
              <a:rPr lang="fr-FR" sz="1200" b="0" dirty="0" smtClean="0"/>
              <a:t> </a:t>
            </a:r>
            <a:r>
              <a:rPr lang="fr-FR" sz="1200" b="0" dirty="0"/>
              <a:t>[CJRR99] Suresh Chari, </a:t>
            </a:r>
            <a:r>
              <a:rPr lang="fr-FR" sz="1200" b="0" dirty="0" err="1"/>
              <a:t>Charanjit</a:t>
            </a:r>
            <a:r>
              <a:rPr lang="fr-FR" sz="1200" b="0" dirty="0"/>
              <a:t> </a:t>
            </a:r>
            <a:r>
              <a:rPr lang="fr-FR" sz="1200" b="0" dirty="0" err="1"/>
              <a:t>Jutla</a:t>
            </a:r>
            <a:r>
              <a:rPr lang="fr-FR" sz="1200" b="0" dirty="0"/>
              <a:t>, </a:t>
            </a:r>
            <a:r>
              <a:rPr lang="fr-FR" sz="1200" b="0" dirty="0" err="1"/>
              <a:t>Josyula</a:t>
            </a:r>
            <a:r>
              <a:rPr lang="fr-FR" sz="1200" b="0" dirty="0"/>
              <a:t> Rao, and </a:t>
            </a:r>
            <a:r>
              <a:rPr lang="fr-FR" sz="1200" b="0" dirty="0" err="1"/>
              <a:t>Pankaj</a:t>
            </a:r>
            <a:r>
              <a:rPr lang="fr-FR" sz="1200" b="0" dirty="0"/>
              <a:t> </a:t>
            </a:r>
            <a:r>
              <a:rPr lang="fr-FR" sz="1200" b="0" dirty="0" err="1"/>
              <a:t>Rohatgi</a:t>
            </a:r>
            <a:r>
              <a:rPr lang="fr-FR" sz="1200" b="0" dirty="0"/>
              <a:t>. </a:t>
            </a:r>
            <a:r>
              <a:rPr lang="fr-FR" sz="1200" b="0" dirty="0" err="1"/>
              <a:t>Towards</a:t>
            </a:r>
            <a:r>
              <a:rPr lang="fr-FR" sz="1200" b="0" dirty="0"/>
              <a:t> </a:t>
            </a:r>
            <a:r>
              <a:rPr lang="fr-FR" sz="1200" b="0" dirty="0" err="1"/>
              <a:t>sound</a:t>
            </a:r>
            <a:r>
              <a:rPr lang="fr-FR" sz="1200" b="0" dirty="0"/>
              <a:t> </a:t>
            </a:r>
            <a:r>
              <a:rPr lang="fr-FR" sz="1200" b="0" dirty="0" err="1"/>
              <a:t>approaches</a:t>
            </a:r>
            <a:r>
              <a:rPr lang="fr-FR" sz="1200" b="0" dirty="0"/>
              <a:t> to </a:t>
            </a:r>
            <a:r>
              <a:rPr lang="fr-FR" sz="1200" b="0" dirty="0" err="1"/>
              <a:t>counteract</a:t>
            </a:r>
            <a:r>
              <a:rPr lang="fr-FR" sz="1200" b="0" dirty="0"/>
              <a:t> power-</a:t>
            </a:r>
            <a:r>
              <a:rPr lang="fr-FR" sz="1200" b="0" dirty="0" err="1"/>
              <a:t>analysis</a:t>
            </a:r>
            <a:r>
              <a:rPr lang="fr-FR" sz="1200" b="0" dirty="0"/>
              <a:t> </a:t>
            </a:r>
            <a:r>
              <a:rPr lang="fr-FR" sz="1200" b="0" dirty="0" err="1"/>
              <a:t>attacks</a:t>
            </a:r>
            <a:r>
              <a:rPr lang="fr-FR" sz="1200" b="0" dirty="0"/>
              <a:t>. In Michael Wiener, editor, </a:t>
            </a:r>
            <a:r>
              <a:rPr lang="fr-FR" sz="1200" b="0" dirty="0" err="1"/>
              <a:t>Advances</a:t>
            </a:r>
            <a:r>
              <a:rPr lang="fr-FR" sz="1200" b="0" dirty="0"/>
              <a:t> in </a:t>
            </a:r>
            <a:r>
              <a:rPr lang="fr-FR" sz="1200" b="0" dirty="0" err="1"/>
              <a:t>Cryptology</a:t>
            </a:r>
            <a:r>
              <a:rPr lang="fr-FR" sz="1200" b="0" dirty="0"/>
              <a:t> — CRYPTO’ 99, pages 398–412, Berlin, Heidelberg, 1999. Springer Berlin Heidelberg.</a:t>
            </a:r>
          </a:p>
          <a:p>
            <a:pPr>
              <a:buFontTx/>
              <a:buChar char="-"/>
            </a:pPr>
            <a:r>
              <a:rPr lang="fr-FR" sz="1200" b="0" dirty="0"/>
              <a:t> [CRR03] Suresh Chari, </a:t>
            </a:r>
            <a:r>
              <a:rPr lang="fr-FR" sz="1200" b="0" dirty="0" err="1"/>
              <a:t>Josyula</a:t>
            </a:r>
            <a:r>
              <a:rPr lang="fr-FR" sz="1200" b="0" dirty="0"/>
              <a:t> Rao, and </a:t>
            </a:r>
            <a:r>
              <a:rPr lang="fr-FR" sz="1200" b="0" dirty="0" err="1"/>
              <a:t>Pankaj</a:t>
            </a:r>
            <a:r>
              <a:rPr lang="fr-FR" sz="1200" b="0" dirty="0"/>
              <a:t> </a:t>
            </a:r>
            <a:r>
              <a:rPr lang="fr-FR" sz="1200" b="0" dirty="0" err="1"/>
              <a:t>Rohatgi</a:t>
            </a:r>
            <a:r>
              <a:rPr lang="fr-FR" sz="1200" b="0" dirty="0"/>
              <a:t>. Template </a:t>
            </a:r>
            <a:r>
              <a:rPr lang="fr-FR" sz="1200" b="0" dirty="0" err="1"/>
              <a:t>attacks</a:t>
            </a:r>
            <a:r>
              <a:rPr lang="fr-FR" sz="1200" b="0" dirty="0"/>
              <a:t>. In </a:t>
            </a:r>
            <a:r>
              <a:rPr lang="fr-FR" sz="1200" b="0" dirty="0" err="1"/>
              <a:t>Revised</a:t>
            </a:r>
            <a:r>
              <a:rPr lang="fr-FR" sz="1200" b="0" dirty="0"/>
              <a:t> Papers </a:t>
            </a:r>
            <a:r>
              <a:rPr lang="fr-FR" sz="1200" b="0" dirty="0" err="1"/>
              <a:t>from</a:t>
            </a:r>
            <a:r>
              <a:rPr lang="fr-FR" sz="1200" b="0" dirty="0"/>
              <a:t> the 4th International Workshop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CHES ’02, pages 13–28, London, UK, UK, 2003. Springer-</a:t>
            </a:r>
            <a:r>
              <a:rPr lang="fr-FR" sz="1200" b="0" dirty="0" err="1"/>
              <a:t>Verlag</a:t>
            </a:r>
            <a:r>
              <a:rPr lang="fr-FR" sz="1200" b="0" dirty="0"/>
              <a:t>.</a:t>
            </a:r>
          </a:p>
          <a:p>
            <a:pPr>
              <a:buFontTx/>
              <a:buChar char="-"/>
            </a:pPr>
            <a:r>
              <a:rPr lang="fr-FR" sz="1200" b="0" dirty="0" smtClean="0"/>
              <a:t> </a:t>
            </a:r>
            <a:r>
              <a:rPr lang="fr-FR" sz="1200" b="0" dirty="0"/>
              <a:t>[KPH</a:t>
            </a:r>
            <a:r>
              <a:rPr lang="fr-FR" sz="1200" b="0" baseline="30000" dirty="0"/>
              <a:t>+</a:t>
            </a:r>
            <a:r>
              <a:rPr lang="fr-FR" sz="1200" b="0" dirty="0"/>
              <a:t>19] </a:t>
            </a:r>
            <a:r>
              <a:rPr lang="fr-FR" sz="1200" b="0" dirty="0" err="1"/>
              <a:t>Jaehun</a:t>
            </a:r>
            <a:r>
              <a:rPr lang="fr-FR" sz="1200" b="0" dirty="0"/>
              <a:t> Kim,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, Annelie Heuser, </a:t>
            </a:r>
            <a:r>
              <a:rPr lang="fr-FR" sz="1200" b="0" dirty="0" err="1"/>
              <a:t>Shivam</a:t>
            </a:r>
            <a:r>
              <a:rPr lang="fr-FR" sz="1200" b="0" dirty="0"/>
              <a:t> </a:t>
            </a:r>
            <a:r>
              <a:rPr lang="fr-FR" sz="1200" b="0" dirty="0" err="1"/>
              <a:t>Bhasin</a:t>
            </a:r>
            <a:r>
              <a:rPr lang="fr-FR" sz="1200" b="0" dirty="0"/>
              <a:t>, and Alan </a:t>
            </a:r>
            <a:r>
              <a:rPr lang="fr-FR" sz="1200" b="0" dirty="0" err="1"/>
              <a:t>Hanjalic</a:t>
            </a:r>
            <a:r>
              <a:rPr lang="fr-FR" sz="1200" b="0" dirty="0"/>
              <a:t>. </a:t>
            </a:r>
            <a:r>
              <a:rPr lang="fr-FR" sz="1200" b="0" dirty="0" err="1"/>
              <a:t>Make</a:t>
            </a:r>
            <a:r>
              <a:rPr lang="fr-FR" sz="1200" b="0" dirty="0"/>
              <a:t> </a:t>
            </a:r>
            <a:r>
              <a:rPr lang="fr-FR" sz="1200" b="0" dirty="0" err="1"/>
              <a:t>some</a:t>
            </a:r>
            <a:r>
              <a:rPr lang="fr-FR" sz="1200" b="0" dirty="0"/>
              <a:t> noise. </a:t>
            </a:r>
            <a:r>
              <a:rPr lang="fr-FR" sz="1200" b="0" dirty="0" err="1"/>
              <a:t>unleashing</a:t>
            </a:r>
            <a:r>
              <a:rPr lang="fr-FR" sz="1200" b="0" dirty="0"/>
              <a:t> the power of </a:t>
            </a:r>
            <a:r>
              <a:rPr lang="fr-FR" sz="1200" b="0" dirty="0" err="1"/>
              <a:t>convolutional</a:t>
            </a:r>
            <a:r>
              <a:rPr lang="fr-FR" sz="1200" b="0" dirty="0"/>
              <a:t> neural networks for </a:t>
            </a:r>
            <a:r>
              <a:rPr lang="fr-FR" sz="1200" b="0" dirty="0" err="1"/>
              <a:t>profiled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2019(3):148–179, May 2019.</a:t>
            </a:r>
          </a:p>
          <a:p>
            <a:pPr>
              <a:buFontTx/>
              <a:buChar char="-"/>
            </a:pPr>
            <a:r>
              <a:rPr lang="fr-FR" sz="1200" b="0" dirty="0"/>
              <a:t> [KW14] Diederik </a:t>
            </a:r>
            <a:r>
              <a:rPr lang="fr-FR" sz="1200" b="0" dirty="0" err="1"/>
              <a:t>Kingma</a:t>
            </a:r>
            <a:r>
              <a:rPr lang="fr-FR" sz="1200" b="0" dirty="0"/>
              <a:t> and Max </a:t>
            </a:r>
            <a:r>
              <a:rPr lang="fr-FR" sz="1200" b="0" dirty="0" err="1"/>
              <a:t>Welling</a:t>
            </a:r>
            <a:r>
              <a:rPr lang="fr-FR" sz="1200" b="0" dirty="0"/>
              <a:t>. Auto-</a:t>
            </a:r>
            <a:r>
              <a:rPr lang="fr-FR" sz="1200" b="0" dirty="0" err="1"/>
              <a:t>encoding</a:t>
            </a:r>
            <a:r>
              <a:rPr lang="fr-FR" sz="1200" b="0" dirty="0"/>
              <a:t> </a:t>
            </a:r>
            <a:r>
              <a:rPr lang="fr-FR" sz="1200" b="0" dirty="0" err="1"/>
              <a:t>variational</a:t>
            </a:r>
            <a:r>
              <a:rPr lang="fr-FR" sz="1200" b="0" dirty="0"/>
              <a:t> bayes. In </a:t>
            </a:r>
            <a:r>
              <a:rPr lang="fr-FR" sz="1200" b="0" dirty="0" err="1"/>
              <a:t>Yoshua</a:t>
            </a:r>
            <a:r>
              <a:rPr lang="fr-FR" sz="1200" b="0" dirty="0"/>
              <a:t> Bengio and Yann </a:t>
            </a:r>
            <a:r>
              <a:rPr lang="fr-FR" sz="1200" b="0" dirty="0" err="1"/>
              <a:t>LeCun</a:t>
            </a:r>
            <a:r>
              <a:rPr lang="fr-FR" sz="1200" b="0" dirty="0"/>
              <a:t>, editors, 2nd International </a:t>
            </a:r>
            <a:r>
              <a:rPr lang="fr-FR" sz="1200" b="0" dirty="0" err="1"/>
              <a:t>Conference</a:t>
            </a:r>
            <a:r>
              <a:rPr lang="fr-FR" sz="1200" b="0" dirty="0"/>
              <a:t> on Learning </a:t>
            </a:r>
            <a:r>
              <a:rPr lang="fr-FR" sz="1200" b="0" dirty="0" err="1"/>
              <a:t>Representations</a:t>
            </a:r>
            <a:r>
              <a:rPr lang="fr-FR" sz="1200" b="0" dirty="0"/>
              <a:t>, ICLR 2014, Banff, AB, Canada, April 14-16, 2014, </a:t>
            </a:r>
            <a:r>
              <a:rPr lang="fr-FR" sz="1200" b="0" dirty="0" err="1"/>
              <a:t>Conference</a:t>
            </a:r>
            <a:r>
              <a:rPr lang="fr-FR" sz="1200" b="0" dirty="0"/>
              <a:t> Track </a:t>
            </a:r>
            <a:r>
              <a:rPr lang="fr-FR" sz="1200" b="0" dirty="0" err="1"/>
              <a:t>Proceedings</a:t>
            </a:r>
            <a:r>
              <a:rPr lang="fr-FR" sz="1200" b="0" dirty="0"/>
              <a:t>, 2014.</a:t>
            </a:r>
          </a:p>
          <a:p>
            <a:pPr>
              <a:buFontTx/>
              <a:buChar char="-"/>
            </a:pPr>
            <a:r>
              <a:rPr lang="fr-FR" sz="1200" b="0" dirty="0" smtClean="0"/>
              <a:t> </a:t>
            </a:r>
            <a:r>
              <a:rPr lang="fr-FR" sz="1200" b="0" dirty="0"/>
              <a:t>[Mes00] Thomas </a:t>
            </a:r>
            <a:r>
              <a:rPr lang="fr-FR" sz="1200" b="0" dirty="0" err="1"/>
              <a:t>Messerges</a:t>
            </a:r>
            <a:r>
              <a:rPr lang="fr-FR" sz="1200" b="0" dirty="0"/>
              <a:t>. </a:t>
            </a:r>
            <a:r>
              <a:rPr lang="fr-FR" sz="1200" b="0" dirty="0" err="1"/>
              <a:t>Using</a:t>
            </a:r>
            <a:r>
              <a:rPr lang="fr-FR" sz="1200" b="0" dirty="0"/>
              <a:t> second-</a:t>
            </a:r>
            <a:r>
              <a:rPr lang="fr-FR" sz="1200" b="0" dirty="0" err="1"/>
              <a:t>order</a:t>
            </a:r>
            <a:r>
              <a:rPr lang="fr-FR" sz="1200" b="0" dirty="0"/>
              <a:t> power </a:t>
            </a:r>
            <a:r>
              <a:rPr lang="fr-FR" sz="1200" b="0" dirty="0" err="1"/>
              <a:t>analysis</a:t>
            </a:r>
            <a:r>
              <a:rPr lang="fr-FR" sz="1200" b="0" dirty="0"/>
              <a:t> to </a:t>
            </a:r>
            <a:r>
              <a:rPr lang="fr-FR" sz="1200" b="0" dirty="0" err="1"/>
              <a:t>attack</a:t>
            </a:r>
            <a:r>
              <a:rPr lang="fr-FR" sz="1200" b="0" dirty="0"/>
              <a:t> dpa </a:t>
            </a:r>
            <a:r>
              <a:rPr lang="fr-FR" sz="1200" b="0" dirty="0" err="1"/>
              <a:t>resistant</a:t>
            </a:r>
            <a:r>
              <a:rPr lang="fr-FR" sz="1200" b="0" dirty="0"/>
              <a:t> software. In </a:t>
            </a:r>
            <a:r>
              <a:rPr lang="fr-FR" sz="1200" b="0" dirty="0" err="1"/>
              <a:t>Çetin</a:t>
            </a:r>
            <a:r>
              <a:rPr lang="fr-FR" sz="1200" b="0" dirty="0"/>
              <a:t> </a:t>
            </a:r>
            <a:r>
              <a:rPr lang="fr-FR" sz="1200" b="0" dirty="0" err="1"/>
              <a:t>Koç</a:t>
            </a:r>
            <a:r>
              <a:rPr lang="fr-FR" sz="1200" b="0" dirty="0"/>
              <a:t> and </a:t>
            </a:r>
            <a:r>
              <a:rPr lang="fr-FR" sz="1200" b="0" dirty="0" err="1"/>
              <a:t>Christof</a:t>
            </a:r>
            <a:r>
              <a:rPr lang="fr-FR" sz="1200" b="0" dirty="0"/>
              <a:t> </a:t>
            </a:r>
            <a:r>
              <a:rPr lang="fr-FR" sz="1200" b="0" dirty="0" err="1"/>
              <a:t>Paar</a:t>
            </a:r>
            <a:r>
              <a:rPr lang="fr-FR" sz="1200" b="0" dirty="0"/>
              <a:t>, editors,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 — CHES 2000, pages 238–251, Berlin, Heidelberg, 2000. Springer Berlin Heidelberg.</a:t>
            </a:r>
          </a:p>
          <a:p>
            <a:pPr>
              <a:buFontTx/>
              <a:buChar char="-"/>
            </a:pPr>
            <a:r>
              <a:rPr lang="fr-FR" sz="1200" b="0" dirty="0"/>
              <a:t> [Mit97] </a:t>
            </a:r>
            <a:r>
              <a:rPr lang="en-US" sz="1200" b="0" dirty="0"/>
              <a:t>Tom Mitchell. Machine Learning. McGraw-Hill Education, mar 1997. </a:t>
            </a:r>
            <a:endParaRPr lang="fr-FR" sz="1200" b="0" dirty="0"/>
          </a:p>
          <a:p>
            <a:pPr>
              <a:buFontTx/>
              <a:buChar char="-"/>
            </a:pPr>
            <a:r>
              <a:rPr lang="fr-FR" sz="1200" b="0" dirty="0"/>
              <a:t> [MDP20] Loïc Masure, Cécile Dumas, and Emmanuel </a:t>
            </a:r>
            <a:r>
              <a:rPr lang="fr-FR" sz="1200" b="0" dirty="0" err="1"/>
              <a:t>Prouff</a:t>
            </a:r>
            <a:r>
              <a:rPr lang="fr-FR" sz="1200" b="0" dirty="0"/>
              <a:t>. A </a:t>
            </a:r>
            <a:r>
              <a:rPr lang="fr-FR" sz="1200" b="0" dirty="0" err="1"/>
              <a:t>comprehensive</a:t>
            </a:r>
            <a:r>
              <a:rPr lang="fr-FR" sz="1200" b="0" dirty="0"/>
              <a:t> </a:t>
            </a:r>
            <a:r>
              <a:rPr lang="fr-FR" sz="1200" b="0" dirty="0" err="1"/>
              <a:t>study</a:t>
            </a:r>
            <a:r>
              <a:rPr lang="fr-FR" sz="1200" b="0" dirty="0"/>
              <a:t> of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</a:t>
            </a:r>
            <a:r>
              <a:rPr lang="fr-FR" sz="1200" b="0"/>
              <a:t>2020(1</a:t>
            </a:r>
            <a:r>
              <a:rPr lang="fr-FR" sz="1200" b="0" smtClean="0"/>
              <a:t>):268–265</a:t>
            </a:r>
            <a:r>
              <a:rPr lang="fr-FR" sz="1200" b="0" dirty="0"/>
              <a:t>, Nov. 2019</a:t>
            </a:r>
            <a:r>
              <a:rPr lang="fr-FR" sz="1200" b="0" dirty="0" smtClean="0"/>
              <a:t>.</a:t>
            </a:r>
          </a:p>
          <a:p>
            <a:pPr>
              <a:buFontTx/>
              <a:buChar char="-"/>
            </a:pPr>
            <a:r>
              <a:rPr lang="fr-FR" sz="1200" b="0" dirty="0"/>
              <a:t> [MPP16] </a:t>
            </a:r>
            <a:r>
              <a:rPr lang="fr-FR" sz="1200" b="0" dirty="0" err="1"/>
              <a:t>Houssem</a:t>
            </a:r>
            <a:r>
              <a:rPr lang="fr-FR" sz="1200" b="0" dirty="0"/>
              <a:t> </a:t>
            </a:r>
            <a:r>
              <a:rPr lang="fr-FR" sz="1200" b="0" dirty="0" err="1"/>
              <a:t>Maghrebi</a:t>
            </a:r>
            <a:r>
              <a:rPr lang="fr-FR" sz="1200" b="0" dirty="0"/>
              <a:t>, Thibault </a:t>
            </a:r>
            <a:r>
              <a:rPr lang="fr-FR" sz="1200" b="0" dirty="0" err="1"/>
              <a:t>Portigliatti</a:t>
            </a:r>
            <a:r>
              <a:rPr lang="fr-FR" sz="1200" b="0" dirty="0"/>
              <a:t>, and Emmanuel </a:t>
            </a:r>
            <a:r>
              <a:rPr lang="fr-FR" sz="1200" b="0" dirty="0" err="1"/>
              <a:t>Prouff</a:t>
            </a:r>
            <a:r>
              <a:rPr lang="fr-FR" sz="1200" b="0" dirty="0"/>
              <a:t>. </a:t>
            </a:r>
            <a:r>
              <a:rPr lang="fr-FR" sz="1200" b="0" dirty="0" err="1"/>
              <a:t>Breaking</a:t>
            </a:r>
            <a:r>
              <a:rPr lang="fr-FR" sz="1200" b="0" dirty="0"/>
              <a:t> </a:t>
            </a:r>
            <a:r>
              <a:rPr lang="fr-FR" sz="1200" b="0" dirty="0" err="1"/>
              <a:t>cryptographic</a:t>
            </a:r>
            <a:r>
              <a:rPr lang="fr-FR" sz="1200" b="0" dirty="0"/>
              <a:t> </a:t>
            </a:r>
            <a:r>
              <a:rPr lang="fr-FR" sz="1200" b="0" dirty="0" err="1"/>
              <a:t>implementations</a:t>
            </a:r>
            <a:r>
              <a:rPr lang="fr-FR" sz="1200" b="0" dirty="0"/>
              <a:t> </a:t>
            </a:r>
            <a:r>
              <a:rPr lang="fr-FR" sz="1200" b="0" dirty="0" err="1"/>
              <a:t>using</a:t>
            </a:r>
            <a:r>
              <a:rPr lang="fr-FR" sz="1200" b="0" dirty="0"/>
              <a:t>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techniques. In Claude </a:t>
            </a:r>
            <a:r>
              <a:rPr lang="fr-FR" sz="1200" b="0" dirty="0" err="1"/>
              <a:t>Carlet</a:t>
            </a:r>
            <a:r>
              <a:rPr lang="fr-FR" sz="1200" b="0" dirty="0"/>
              <a:t>, Anwar Hasan, and </a:t>
            </a:r>
            <a:r>
              <a:rPr lang="fr-FR" sz="1200" b="0" dirty="0" err="1"/>
              <a:t>Vishal</a:t>
            </a:r>
            <a:r>
              <a:rPr lang="fr-FR" sz="1200" b="0" dirty="0"/>
              <a:t> </a:t>
            </a:r>
            <a:r>
              <a:rPr lang="fr-FR" sz="1200" b="0" dirty="0" err="1"/>
              <a:t>Saraswat</a:t>
            </a:r>
            <a:r>
              <a:rPr lang="fr-FR" sz="1200" b="0" dirty="0"/>
              <a:t>, editors, Security, </a:t>
            </a:r>
            <a:r>
              <a:rPr lang="fr-FR" sz="1200" b="0" dirty="0" err="1"/>
              <a:t>Privacy</a:t>
            </a:r>
            <a:r>
              <a:rPr lang="fr-FR" sz="1200" b="0" dirty="0"/>
              <a:t>, and </a:t>
            </a:r>
            <a:r>
              <a:rPr lang="fr-FR" sz="1200" b="0" dirty="0" err="1"/>
              <a:t>Applied</a:t>
            </a:r>
            <a:r>
              <a:rPr lang="fr-FR" sz="1200" b="0" dirty="0"/>
              <a:t> </a:t>
            </a:r>
            <a:r>
              <a:rPr lang="fr-FR" sz="1200" b="0" dirty="0" err="1"/>
              <a:t>Cryptography</a:t>
            </a:r>
            <a:r>
              <a:rPr lang="fr-FR" sz="1200" b="0" dirty="0"/>
              <a:t> Engineering - 6th International </a:t>
            </a:r>
            <a:r>
              <a:rPr lang="fr-FR" sz="1200" b="0" dirty="0" err="1"/>
              <a:t>Conference</a:t>
            </a:r>
            <a:r>
              <a:rPr lang="fr-FR" sz="1200" b="0" dirty="0"/>
              <a:t>, SPACE 2016, Hyderabad, </a:t>
            </a:r>
            <a:r>
              <a:rPr lang="fr-FR" sz="1200" b="0" dirty="0" err="1"/>
              <a:t>India</a:t>
            </a:r>
            <a:r>
              <a:rPr lang="fr-FR" sz="1200" b="0" dirty="0"/>
              <a:t>, </a:t>
            </a:r>
            <a:r>
              <a:rPr lang="fr-FR" sz="1200" b="0" dirty="0" err="1"/>
              <a:t>December</a:t>
            </a:r>
            <a:r>
              <a:rPr lang="fr-FR" sz="1200" b="0" dirty="0"/>
              <a:t> 14-18, 2016, </a:t>
            </a:r>
            <a:r>
              <a:rPr lang="fr-FR" sz="1200" b="0" dirty="0" err="1"/>
              <a:t>Proceedings</a:t>
            </a:r>
            <a:r>
              <a:rPr lang="fr-FR" sz="1200" b="0" dirty="0"/>
              <a:t>, volume 10076 of Lecture Notes in Computer Science, pages 3–26. Springer, 2016. </a:t>
            </a:r>
          </a:p>
          <a:p>
            <a:pPr>
              <a:buFontTx/>
              <a:buChar char="-"/>
            </a:pPr>
            <a:r>
              <a:rPr lang="fr-FR" sz="1200" b="0" dirty="0"/>
              <a:t> [PHJ</a:t>
            </a:r>
            <a:r>
              <a:rPr lang="fr-FR" sz="1200" b="0" baseline="30000" dirty="0"/>
              <a:t>+</a:t>
            </a:r>
            <a:r>
              <a:rPr lang="fr-FR" sz="1200" b="0" dirty="0"/>
              <a:t>18]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, Annelie </a:t>
            </a:r>
            <a:r>
              <a:rPr lang="fr-FR" sz="1200" b="0" dirty="0" err="1"/>
              <a:t>Heuser</a:t>
            </a:r>
            <a:r>
              <a:rPr lang="fr-FR" sz="1200" b="0" dirty="0"/>
              <a:t>, Alan </a:t>
            </a:r>
            <a:r>
              <a:rPr lang="fr-FR" sz="1200" b="0" dirty="0" err="1"/>
              <a:t>Jovic</a:t>
            </a:r>
            <a:r>
              <a:rPr lang="fr-FR" sz="1200" b="0" dirty="0"/>
              <a:t>, </a:t>
            </a:r>
            <a:r>
              <a:rPr lang="fr-FR" sz="1200" b="0" dirty="0" err="1"/>
              <a:t>Shivam</a:t>
            </a:r>
            <a:r>
              <a:rPr lang="fr-FR" sz="1200" b="0" dirty="0"/>
              <a:t> </a:t>
            </a:r>
            <a:r>
              <a:rPr lang="fr-FR" sz="1200" b="0" dirty="0" err="1"/>
              <a:t>Bhasin</a:t>
            </a:r>
            <a:r>
              <a:rPr lang="fr-FR" sz="1200" b="0" dirty="0"/>
              <a:t>, and Francesco </a:t>
            </a:r>
            <a:r>
              <a:rPr lang="fr-FR" sz="1200" b="0" dirty="0" err="1"/>
              <a:t>Regazzoni</a:t>
            </a:r>
            <a:r>
              <a:rPr lang="fr-FR" sz="1200" b="0" dirty="0"/>
              <a:t>. The </a:t>
            </a:r>
            <a:r>
              <a:rPr lang="fr-FR" sz="1200" b="0" dirty="0" err="1"/>
              <a:t>curse</a:t>
            </a:r>
            <a:r>
              <a:rPr lang="fr-FR" sz="1200" b="0" dirty="0"/>
              <a:t> of class </a:t>
            </a:r>
            <a:r>
              <a:rPr lang="fr-FR" sz="1200" b="0" dirty="0" err="1"/>
              <a:t>imbalance</a:t>
            </a:r>
            <a:r>
              <a:rPr lang="fr-FR" sz="1200" b="0" dirty="0"/>
              <a:t> and </a:t>
            </a:r>
            <a:r>
              <a:rPr lang="fr-FR" sz="1200" b="0" dirty="0" err="1"/>
              <a:t>conflicting</a:t>
            </a:r>
            <a:r>
              <a:rPr lang="fr-FR" sz="1200" b="0" dirty="0"/>
              <a:t> </a:t>
            </a:r>
            <a:r>
              <a:rPr lang="fr-FR" sz="1200" b="0" dirty="0" err="1"/>
              <a:t>metrics</a:t>
            </a:r>
            <a:r>
              <a:rPr lang="fr-FR" sz="1200" b="0" dirty="0"/>
              <a:t> </a:t>
            </a:r>
            <a:r>
              <a:rPr lang="fr-FR" sz="1200" b="0" dirty="0" err="1"/>
              <a:t>with</a:t>
            </a:r>
            <a:r>
              <a:rPr lang="fr-FR" sz="1200" b="0" dirty="0"/>
              <a:t> machine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evaluations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2019(1</a:t>
            </a:r>
            <a:r>
              <a:rPr lang="fr-FR" sz="1200" b="0"/>
              <a:t>):</a:t>
            </a:r>
            <a:r>
              <a:rPr lang="fr-FR" sz="1200" b="0" smtClean="0"/>
              <a:t>209–226, </a:t>
            </a:r>
            <a:r>
              <a:rPr lang="fr-FR" sz="1200" b="0" dirty="0"/>
              <a:t>Nov. 2018.</a:t>
            </a:r>
          </a:p>
          <a:p>
            <a:pPr>
              <a:buFontTx/>
              <a:buChar char="-"/>
            </a:pPr>
            <a:r>
              <a:rPr lang="fr-FR" sz="1200" b="0" dirty="0"/>
              <a:t> [PRB09] Emmanuel </a:t>
            </a:r>
            <a:r>
              <a:rPr lang="fr-FR" sz="1200" b="0" dirty="0" err="1"/>
              <a:t>Prouff</a:t>
            </a:r>
            <a:r>
              <a:rPr lang="fr-FR" sz="1200" b="0" dirty="0"/>
              <a:t>, Matthieu </a:t>
            </a:r>
            <a:r>
              <a:rPr lang="fr-FR" sz="1200" b="0" dirty="0" err="1"/>
              <a:t>Rivain</a:t>
            </a:r>
            <a:r>
              <a:rPr lang="fr-FR" sz="1200" b="0" dirty="0"/>
              <a:t>, and Régis Bevan. </a:t>
            </a:r>
            <a:r>
              <a:rPr lang="fr-FR" sz="1200" b="0" dirty="0" err="1"/>
              <a:t>Statistical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 of second </a:t>
            </a:r>
            <a:r>
              <a:rPr lang="fr-FR" sz="1200" b="0" dirty="0" err="1"/>
              <a:t>order</a:t>
            </a:r>
            <a:r>
              <a:rPr lang="fr-FR" sz="1200" b="0" dirty="0"/>
              <a:t> </a:t>
            </a:r>
            <a:r>
              <a:rPr lang="fr-FR" sz="1200" b="0" dirty="0" err="1"/>
              <a:t>differential</a:t>
            </a:r>
            <a:r>
              <a:rPr lang="fr-FR" sz="1200" b="0" dirty="0"/>
              <a:t> power </a:t>
            </a:r>
            <a:r>
              <a:rPr lang="fr-FR" sz="1200" b="0" dirty="0" err="1"/>
              <a:t>analysis</a:t>
            </a:r>
            <a:r>
              <a:rPr lang="fr-FR" sz="1200" b="0" dirty="0"/>
              <a:t>. IEEE Transactions on Computers, 58(6):799–811, 2009</a:t>
            </a:r>
            <a:r>
              <a:rPr lang="fr-FR" sz="1200" b="0" dirty="0" smtClean="0"/>
              <a:t>.</a:t>
            </a:r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12465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DAD05821-4175-4EA6-9E8E-A609BEFD48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8200" y="618066"/>
            <a:ext cx="11353800" cy="576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Bibliography (2):</a:t>
            </a:r>
          </a:p>
          <a:p>
            <a:pPr>
              <a:buFontTx/>
              <a:buChar char="-"/>
            </a:pPr>
            <a:r>
              <a:rPr lang="fr-FR" sz="1200" b="0" dirty="0" smtClean="0"/>
              <a:t> </a:t>
            </a:r>
            <a:r>
              <a:rPr lang="fr-FR" sz="1200" b="0" dirty="0"/>
              <a:t>[RWPP21] </a:t>
            </a:r>
            <a:r>
              <a:rPr lang="fr-FR" sz="1200" b="0" dirty="0" err="1"/>
              <a:t>Jorai</a:t>
            </a:r>
            <a:r>
              <a:rPr lang="fr-FR" sz="1200" b="0" dirty="0"/>
              <a:t> </a:t>
            </a:r>
            <a:r>
              <a:rPr lang="fr-FR" sz="1200" b="0" dirty="0" err="1"/>
              <a:t>Rijsdijk</a:t>
            </a:r>
            <a:r>
              <a:rPr lang="fr-FR" sz="1200" b="0" dirty="0"/>
              <a:t>, </a:t>
            </a:r>
            <a:r>
              <a:rPr lang="fr-FR" sz="1200" b="0" dirty="0" err="1"/>
              <a:t>Lichao</a:t>
            </a:r>
            <a:r>
              <a:rPr lang="fr-FR" sz="1200" b="0" dirty="0"/>
              <a:t> Wu, Guilherme Perin, and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. </a:t>
            </a:r>
            <a:r>
              <a:rPr lang="fr-FR" sz="1200" b="0" dirty="0" err="1"/>
              <a:t>Reinforcement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hyperparameter</a:t>
            </a:r>
            <a:r>
              <a:rPr lang="fr-FR" sz="1200" b="0" dirty="0"/>
              <a:t> tuning in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learning-based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2021(3):677–707, </a:t>
            </a:r>
            <a:r>
              <a:rPr lang="fr-FR" sz="1200" b="0" dirty="0" err="1"/>
              <a:t>Jul</a:t>
            </a:r>
            <a:r>
              <a:rPr lang="fr-FR" sz="1200" b="0" dirty="0"/>
              <a:t>. 2021.</a:t>
            </a:r>
          </a:p>
          <a:p>
            <a:pPr>
              <a:buFontTx/>
              <a:buChar char="-"/>
            </a:pPr>
            <a:r>
              <a:rPr lang="fr-FR" sz="1200" b="0" dirty="0"/>
              <a:t> [SLP05] Werner Schindler, Kerstin </a:t>
            </a:r>
            <a:r>
              <a:rPr lang="fr-FR" sz="1200" b="0" dirty="0" err="1"/>
              <a:t>Lemke</a:t>
            </a:r>
            <a:r>
              <a:rPr lang="fr-FR" sz="1200" b="0" dirty="0"/>
              <a:t>, and </a:t>
            </a:r>
            <a:r>
              <a:rPr lang="fr-FR" sz="1200" b="0" dirty="0" err="1"/>
              <a:t>Christof</a:t>
            </a:r>
            <a:r>
              <a:rPr lang="fr-FR" sz="1200" b="0" dirty="0"/>
              <a:t> </a:t>
            </a:r>
            <a:r>
              <a:rPr lang="fr-FR" sz="1200" b="0" dirty="0" err="1"/>
              <a:t>Paar</a:t>
            </a:r>
            <a:r>
              <a:rPr lang="fr-FR" sz="1200" b="0" dirty="0"/>
              <a:t>. A </a:t>
            </a:r>
            <a:r>
              <a:rPr lang="fr-FR" sz="1200" b="0" dirty="0" err="1"/>
              <a:t>stochastic</a:t>
            </a:r>
            <a:r>
              <a:rPr lang="fr-FR" sz="1200" b="0" dirty="0"/>
              <a:t> model for </a:t>
            </a:r>
            <a:r>
              <a:rPr lang="fr-FR" sz="1200" b="0" dirty="0" err="1"/>
              <a:t>differential</a:t>
            </a:r>
            <a:r>
              <a:rPr lang="fr-FR" sz="1200" b="0" dirty="0"/>
              <a:t> </a:t>
            </a:r>
            <a:r>
              <a:rPr lang="fr-FR" sz="1200" b="0" dirty="0" err="1"/>
              <a:t>side</a:t>
            </a:r>
            <a:r>
              <a:rPr lang="fr-FR" sz="1200" b="0" dirty="0"/>
              <a:t> </a:t>
            </a:r>
            <a:r>
              <a:rPr lang="fr-FR" sz="1200" b="0" dirty="0" err="1"/>
              <a:t>channel</a:t>
            </a:r>
            <a:r>
              <a:rPr lang="fr-FR" sz="1200" b="0" dirty="0"/>
              <a:t> </a:t>
            </a:r>
            <a:r>
              <a:rPr lang="fr-FR" sz="1200" b="0" dirty="0" err="1"/>
              <a:t>cryptanalysis</a:t>
            </a:r>
            <a:r>
              <a:rPr lang="fr-FR" sz="1200" b="0" dirty="0"/>
              <a:t>. In </a:t>
            </a:r>
            <a:r>
              <a:rPr lang="fr-FR" sz="1200" b="0" dirty="0" err="1"/>
              <a:t>Josyula</a:t>
            </a:r>
            <a:r>
              <a:rPr lang="fr-FR" sz="1200" b="0" dirty="0"/>
              <a:t> Rao and Berk </a:t>
            </a:r>
            <a:r>
              <a:rPr lang="fr-FR" sz="1200" b="0" dirty="0" err="1"/>
              <a:t>Sunar</a:t>
            </a:r>
            <a:r>
              <a:rPr lang="fr-FR" sz="1200" b="0" dirty="0"/>
              <a:t>, editors,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 – CHES 2005, pages 30–46, Berlin, Heidelberg, 2005. Springer Berlin Heidelberg.</a:t>
            </a:r>
          </a:p>
          <a:p>
            <a:pPr>
              <a:buFontTx/>
              <a:buChar char="-"/>
            </a:pPr>
            <a:r>
              <a:rPr lang="fr-FR" sz="1200" b="0" dirty="0"/>
              <a:t>[SLY15] </a:t>
            </a:r>
            <a:r>
              <a:rPr lang="fr-FR" sz="1200" b="0" dirty="0" err="1"/>
              <a:t>Kihyuk</a:t>
            </a:r>
            <a:r>
              <a:rPr lang="fr-FR" sz="1200" b="0" dirty="0"/>
              <a:t> Sohn, </a:t>
            </a:r>
            <a:r>
              <a:rPr lang="fr-FR" sz="1200" b="0" dirty="0" err="1"/>
              <a:t>Honglak</a:t>
            </a:r>
            <a:r>
              <a:rPr lang="fr-FR" sz="1200" b="0" dirty="0"/>
              <a:t> Lee, and </a:t>
            </a:r>
            <a:r>
              <a:rPr lang="fr-FR" sz="1200" b="0" dirty="0" err="1"/>
              <a:t>Xinchen</a:t>
            </a:r>
            <a:r>
              <a:rPr lang="fr-FR" sz="1200" b="0" dirty="0"/>
              <a:t> Yan. Learning </a:t>
            </a:r>
            <a:r>
              <a:rPr lang="fr-FR" sz="1200" b="0" dirty="0" err="1"/>
              <a:t>structured</a:t>
            </a:r>
            <a:r>
              <a:rPr lang="fr-FR" sz="1200" b="0" dirty="0"/>
              <a:t> output </a:t>
            </a:r>
            <a:r>
              <a:rPr lang="fr-FR" sz="1200" b="0" dirty="0" err="1"/>
              <a:t>representation</a:t>
            </a:r>
            <a:r>
              <a:rPr lang="fr-FR" sz="1200" b="0" dirty="0"/>
              <a:t> </a:t>
            </a:r>
            <a:r>
              <a:rPr lang="fr-FR" sz="1200" b="0" dirty="0" err="1"/>
              <a:t>using</a:t>
            </a:r>
            <a:r>
              <a:rPr lang="fr-FR" sz="1200" b="0" dirty="0"/>
              <a:t>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conditional</a:t>
            </a:r>
            <a:r>
              <a:rPr lang="fr-FR" sz="1200" b="0" dirty="0"/>
              <a:t> </a:t>
            </a:r>
            <a:r>
              <a:rPr lang="fr-FR" sz="1200" b="0" dirty="0" err="1"/>
              <a:t>generative</a:t>
            </a:r>
            <a:r>
              <a:rPr lang="fr-FR" sz="1200" b="0" dirty="0"/>
              <a:t> </a:t>
            </a:r>
            <a:r>
              <a:rPr lang="fr-FR" sz="1200" b="0" dirty="0" err="1"/>
              <a:t>models</a:t>
            </a:r>
            <a:r>
              <a:rPr lang="fr-FR" sz="1200" b="0" dirty="0"/>
              <a:t>. In Corinna Cortes, Neil Lawrence, Daniel Lee, </a:t>
            </a:r>
            <a:r>
              <a:rPr lang="fr-FR" sz="1200" b="0" dirty="0" err="1"/>
              <a:t>Masashi</a:t>
            </a:r>
            <a:r>
              <a:rPr lang="fr-FR" sz="1200" b="0" dirty="0"/>
              <a:t> </a:t>
            </a:r>
            <a:r>
              <a:rPr lang="fr-FR" sz="1200" b="0" dirty="0" err="1"/>
              <a:t>Sugiyama</a:t>
            </a:r>
            <a:r>
              <a:rPr lang="fr-FR" sz="1200" b="0" dirty="0"/>
              <a:t>, and Roman Garnett, editors, </a:t>
            </a:r>
            <a:r>
              <a:rPr lang="fr-FR" sz="1200" b="0" dirty="0" err="1"/>
              <a:t>Advances</a:t>
            </a:r>
            <a:r>
              <a:rPr lang="fr-FR" sz="1200" b="0" dirty="0"/>
              <a:t> in Neural Information </a:t>
            </a:r>
            <a:r>
              <a:rPr lang="fr-FR" sz="1200" b="0" dirty="0" err="1"/>
              <a:t>Processing</a:t>
            </a:r>
            <a:r>
              <a:rPr lang="fr-FR" sz="1200" b="0" dirty="0"/>
              <a:t> </a:t>
            </a:r>
            <a:r>
              <a:rPr lang="fr-FR" sz="1200" b="0" dirty="0" err="1"/>
              <a:t>Systems</a:t>
            </a:r>
            <a:r>
              <a:rPr lang="fr-FR" sz="1200" b="0" dirty="0"/>
              <a:t>, volume 28. </a:t>
            </a:r>
            <a:r>
              <a:rPr lang="fr-FR" sz="1200" b="0" dirty="0" err="1"/>
              <a:t>Curran</a:t>
            </a:r>
            <a:r>
              <a:rPr lang="fr-FR" sz="1200" b="0" dirty="0"/>
              <a:t> Associates, Inc., 2015.</a:t>
            </a:r>
          </a:p>
          <a:p>
            <a:pPr>
              <a:buFontTx/>
              <a:buChar char="-"/>
            </a:pPr>
            <a:r>
              <a:rPr lang="fr-FR" sz="1200" b="0" dirty="0"/>
              <a:t> [WAGP20] </a:t>
            </a:r>
            <a:r>
              <a:rPr lang="fr-FR" sz="1200" b="0" dirty="0" err="1"/>
              <a:t>Lennert</a:t>
            </a:r>
            <a:r>
              <a:rPr lang="fr-FR" sz="1200" b="0" dirty="0"/>
              <a:t> Wouters, Victor </a:t>
            </a:r>
            <a:r>
              <a:rPr lang="fr-FR" sz="1200" b="0" dirty="0" err="1"/>
              <a:t>Arribas</a:t>
            </a:r>
            <a:r>
              <a:rPr lang="fr-FR" sz="1200" b="0" dirty="0"/>
              <a:t>, Benedikt </a:t>
            </a:r>
            <a:r>
              <a:rPr lang="fr-FR" sz="1200" b="0" dirty="0" err="1"/>
              <a:t>Gierlichs</a:t>
            </a:r>
            <a:r>
              <a:rPr lang="fr-FR" sz="1200" b="0" dirty="0"/>
              <a:t>, and Bart </a:t>
            </a:r>
            <a:r>
              <a:rPr lang="fr-FR" sz="1200" b="0" dirty="0" err="1"/>
              <a:t>Preneel</a:t>
            </a:r>
            <a:r>
              <a:rPr lang="fr-FR" sz="1200" b="0" dirty="0"/>
              <a:t>. </a:t>
            </a:r>
            <a:r>
              <a:rPr lang="fr-FR" sz="1200" b="0" dirty="0" err="1"/>
              <a:t>Revisiting</a:t>
            </a:r>
            <a:r>
              <a:rPr lang="fr-FR" sz="1200" b="0" dirty="0"/>
              <a:t> a </a:t>
            </a:r>
            <a:r>
              <a:rPr lang="fr-FR" sz="1200" b="0" dirty="0" err="1"/>
              <a:t>methodology</a:t>
            </a:r>
            <a:r>
              <a:rPr lang="fr-FR" sz="1200" b="0" dirty="0"/>
              <a:t> for efficient </a:t>
            </a:r>
            <a:r>
              <a:rPr lang="fr-FR" sz="1200" b="0" dirty="0" err="1"/>
              <a:t>cnn</a:t>
            </a:r>
            <a:r>
              <a:rPr lang="fr-FR" sz="1200" b="0" dirty="0"/>
              <a:t> architectures in profiling </a:t>
            </a:r>
            <a:r>
              <a:rPr lang="fr-FR" sz="1200" b="0" dirty="0" err="1"/>
              <a:t>attacks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2020(3):147–168, Jun. 2020.</a:t>
            </a:r>
          </a:p>
          <a:p>
            <a:pPr>
              <a:buFontTx/>
              <a:buChar char="-"/>
            </a:pPr>
            <a:r>
              <a:rPr lang="fr-FR" sz="1200" b="0" dirty="0"/>
              <a:t> [WPP20] </a:t>
            </a:r>
            <a:r>
              <a:rPr lang="fr-FR" sz="1200" b="0" dirty="0" err="1"/>
              <a:t>Lichao</a:t>
            </a:r>
            <a:r>
              <a:rPr lang="fr-FR" sz="1200" b="0" dirty="0"/>
              <a:t> Wu, Guilherme Perin, and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. I </a:t>
            </a:r>
            <a:r>
              <a:rPr lang="fr-FR" sz="1200" b="0" dirty="0" err="1"/>
              <a:t>choose</a:t>
            </a:r>
            <a:r>
              <a:rPr lang="fr-FR" sz="1200" b="0" dirty="0"/>
              <a:t> </a:t>
            </a:r>
            <a:r>
              <a:rPr lang="fr-FR" sz="1200" b="0" dirty="0" err="1"/>
              <a:t>you</a:t>
            </a:r>
            <a:r>
              <a:rPr lang="fr-FR" sz="1200" b="0" dirty="0"/>
              <a:t>: </a:t>
            </a:r>
            <a:r>
              <a:rPr lang="fr-FR" sz="1200" b="0" dirty="0" err="1"/>
              <a:t>Automated</a:t>
            </a:r>
            <a:r>
              <a:rPr lang="fr-FR" sz="1200" b="0" dirty="0"/>
              <a:t> </a:t>
            </a:r>
            <a:r>
              <a:rPr lang="fr-FR" sz="1200" b="0" dirty="0" err="1"/>
              <a:t>hyperparameter</a:t>
            </a:r>
            <a:r>
              <a:rPr lang="fr-FR" sz="1200" b="0" dirty="0"/>
              <a:t> tuning for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learning-based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</a:t>
            </a:r>
            <a:r>
              <a:rPr lang="fr-FR" sz="1200" b="0" dirty="0" err="1"/>
              <a:t>Cryptology</a:t>
            </a:r>
            <a:r>
              <a:rPr lang="fr-FR" sz="1200" b="0" dirty="0"/>
              <a:t> </a:t>
            </a:r>
            <a:r>
              <a:rPr lang="fr-FR" sz="1200" b="0" dirty="0" err="1"/>
              <a:t>ePrint</a:t>
            </a:r>
            <a:r>
              <a:rPr lang="fr-FR" sz="1200" b="0" dirty="0"/>
              <a:t> Archive, </a:t>
            </a:r>
            <a:r>
              <a:rPr lang="fr-FR" sz="1200" b="0"/>
              <a:t>Report </a:t>
            </a:r>
            <a:r>
              <a:rPr lang="fr-FR" sz="1200" b="0" smtClean="0"/>
              <a:t>2020/1263</a:t>
            </a:r>
            <a:r>
              <a:rPr lang="fr-FR" sz="1200" b="0" dirty="0"/>
              <a:t>, 2020. </a:t>
            </a:r>
            <a:r>
              <a:rPr lang="fr-FR" sz="1200" b="0" dirty="0">
                <a:hlinkClick r:id="rId10"/>
              </a:rPr>
              <a:t>https</a:t>
            </a:r>
            <a:r>
              <a:rPr lang="fr-FR" sz="1200" b="0">
                <a:hlinkClick r:id="rId10"/>
              </a:rPr>
              <a:t>://</a:t>
            </a:r>
            <a:r>
              <a:rPr lang="fr-FR" sz="1200" b="0" smtClean="0">
                <a:hlinkClick r:id="rId10"/>
              </a:rPr>
              <a:t>eprint.iacr.org/2020/1263</a:t>
            </a:r>
            <a:r>
              <a:rPr lang="fr-FR" sz="1200" b="0" dirty="0"/>
              <a:t>.</a:t>
            </a:r>
          </a:p>
          <a:p>
            <a:pPr>
              <a:buFontTx/>
              <a:buChar char="-"/>
            </a:pPr>
            <a:r>
              <a:rPr lang="fr-FR" sz="1200" b="0" dirty="0" smtClean="0"/>
              <a:t> [ZBC</a:t>
            </a:r>
            <a:r>
              <a:rPr lang="fr-FR" sz="1200" b="0" baseline="30000" dirty="0" smtClean="0"/>
              <a:t>+</a:t>
            </a:r>
            <a:r>
              <a:rPr lang="fr-FR" sz="1200" b="0" dirty="0" smtClean="0"/>
              <a:t>22] Gabriel Zaid, Lilian Bossuet, Mathieu Carbone, Amaury Habrard, and Alexandre Venelli. </a:t>
            </a:r>
            <a:r>
              <a:rPr lang="fr-FR" sz="1200" b="0" dirty="0" err="1" smtClean="0"/>
              <a:t>Conditional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variational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autoencoder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based</a:t>
            </a:r>
            <a:r>
              <a:rPr lang="fr-FR" sz="1200" b="0" dirty="0" smtClean="0"/>
              <a:t> on </a:t>
            </a:r>
            <a:r>
              <a:rPr lang="fr-FR" sz="1200" b="0" dirty="0" err="1" smtClean="0"/>
              <a:t>stochastic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models</a:t>
            </a:r>
            <a:r>
              <a:rPr lang="fr-FR" sz="1200" b="0" dirty="0" smtClean="0"/>
              <a:t>. </a:t>
            </a:r>
            <a:r>
              <a:rPr lang="fr-FR" sz="1200" b="0" dirty="0" err="1" smtClean="0"/>
              <a:t>Cryptology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ePrint</a:t>
            </a:r>
            <a:r>
              <a:rPr lang="fr-FR" sz="1200" b="0" dirty="0" smtClean="0"/>
              <a:t> Archive, Report 2022/232, 2022. </a:t>
            </a:r>
            <a:r>
              <a:rPr lang="fr-FR" sz="1200" b="0" dirty="0" smtClean="0">
                <a:hlinkClick r:id="rId11"/>
              </a:rPr>
              <a:t>https://eprint.iacr.org/2022/232</a:t>
            </a:r>
            <a:endParaRPr lang="fr-FR" sz="1200" b="0" dirty="0" smtClean="0"/>
          </a:p>
          <a:p>
            <a:pPr>
              <a:buFontTx/>
              <a:buChar char="-"/>
            </a:pPr>
            <a:r>
              <a:rPr lang="fr-FR" sz="1200" b="0" dirty="0"/>
              <a:t> [ZBD</a:t>
            </a:r>
            <a:r>
              <a:rPr lang="fr-FR" sz="1200" b="0" baseline="30000" dirty="0"/>
              <a:t>+</a:t>
            </a:r>
            <a:r>
              <a:rPr lang="fr-FR" sz="1200" b="0" dirty="0"/>
              <a:t>20] Gabriel Zaid, Lilian Bossuet, François Dassance, Amaury Habrard, and Alexandre Venelli. </a:t>
            </a:r>
            <a:r>
              <a:rPr lang="fr-FR" sz="1200" b="0" dirty="0" err="1"/>
              <a:t>Ranking</a:t>
            </a:r>
            <a:r>
              <a:rPr lang="fr-FR" sz="1200" b="0" dirty="0"/>
              <a:t> </a:t>
            </a:r>
            <a:r>
              <a:rPr lang="fr-FR" sz="1200" b="0" dirty="0" err="1"/>
              <a:t>loss</a:t>
            </a:r>
            <a:r>
              <a:rPr lang="fr-FR" sz="1200" b="0" dirty="0"/>
              <a:t>: </a:t>
            </a:r>
            <a:r>
              <a:rPr lang="fr-FR" sz="1200" b="0" dirty="0" err="1"/>
              <a:t>Maximizing</a:t>
            </a:r>
            <a:r>
              <a:rPr lang="fr-FR" sz="1200" b="0" dirty="0"/>
              <a:t> the </a:t>
            </a:r>
            <a:r>
              <a:rPr lang="fr-FR" sz="1200" b="0" dirty="0" err="1"/>
              <a:t>success</a:t>
            </a:r>
            <a:r>
              <a:rPr lang="fr-FR" sz="1200" b="0" dirty="0"/>
              <a:t> rate in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2021(1):25–55, </a:t>
            </a:r>
            <a:r>
              <a:rPr lang="fr-FR" sz="1200" b="0" dirty="0" err="1"/>
              <a:t>Dec</a:t>
            </a:r>
            <a:r>
              <a:rPr lang="fr-FR" sz="1200" b="0" dirty="0"/>
              <a:t>. 2020.</a:t>
            </a:r>
          </a:p>
          <a:p>
            <a:pPr>
              <a:buFontTx/>
              <a:buChar char="-"/>
            </a:pPr>
            <a:r>
              <a:rPr lang="fr-FR" sz="1200" b="0" dirty="0"/>
              <a:t> [ZBHV20] Gabriel Zaid, Lilian Bossuet, Amaury Habrard, and Alexandre Venelli. </a:t>
            </a:r>
            <a:r>
              <a:rPr lang="fr-FR" sz="1200" b="0" dirty="0" err="1"/>
              <a:t>Methodology</a:t>
            </a:r>
            <a:r>
              <a:rPr lang="fr-FR" sz="1200" b="0" dirty="0"/>
              <a:t> for efficient </a:t>
            </a:r>
            <a:r>
              <a:rPr lang="fr-FR" sz="1200" b="0" dirty="0" err="1"/>
              <a:t>cnn</a:t>
            </a:r>
            <a:r>
              <a:rPr lang="fr-FR" sz="1200" b="0" dirty="0"/>
              <a:t> architectures in </a:t>
            </a:r>
            <a:r>
              <a:rPr lang="fr-FR" sz="1200" b="0" dirty="0" err="1"/>
              <a:t>profiling</a:t>
            </a:r>
            <a:r>
              <a:rPr lang="fr-FR" sz="1200" b="0" dirty="0"/>
              <a:t> </a:t>
            </a:r>
            <a:r>
              <a:rPr lang="fr-FR" sz="1200" b="0" dirty="0" err="1"/>
              <a:t>attacks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2020(1</a:t>
            </a:r>
            <a:r>
              <a:rPr lang="fr-FR" sz="1200" b="0"/>
              <a:t>):</a:t>
            </a:r>
            <a:r>
              <a:rPr lang="fr-FR" sz="1200" b="0" smtClean="0"/>
              <a:t>1–26, </a:t>
            </a:r>
            <a:r>
              <a:rPr lang="fr-FR" sz="1200" b="0" dirty="0"/>
              <a:t>Nov. 2019</a:t>
            </a:r>
            <a:r>
              <a:rPr lang="fr-FR" sz="1200" b="0" dirty="0" smtClean="0"/>
              <a:t>.</a:t>
            </a:r>
          </a:p>
          <a:p>
            <a:pPr>
              <a:buFontTx/>
              <a:buChar char="-"/>
            </a:pPr>
            <a:endParaRPr lang="fr-FR" sz="1200" b="0" dirty="0"/>
          </a:p>
          <a:p>
            <a:pPr>
              <a:buFontTx/>
              <a:buChar char="-"/>
            </a:pPr>
            <a:endParaRPr lang="fr-FR" sz="1200" b="0" dirty="0" smtClean="0"/>
          </a:p>
          <a:p>
            <a:pPr>
              <a:buFontTx/>
              <a:buChar char="-"/>
            </a:pPr>
            <a:endParaRPr lang="fr-FR" sz="1200" b="0" dirty="0"/>
          </a:p>
          <a:p>
            <a:pPr>
              <a:buFontTx/>
              <a:buChar char="-"/>
            </a:pPr>
            <a:endParaRPr lang="fr-FR" sz="1200" b="0" dirty="0" smtClean="0"/>
          </a:p>
          <a:p>
            <a:pPr>
              <a:buFontTx/>
              <a:buChar char="-"/>
            </a:pPr>
            <a:endParaRPr lang="fr-FR" sz="1200" b="0" dirty="0"/>
          </a:p>
          <a:p>
            <a:pPr>
              <a:buFontTx/>
              <a:buChar char="-"/>
            </a:pPr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17594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213147F0-F11D-4280-8742-E3169D3CAF8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35801" y="241172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 smtClean="0">
                <a:latin typeface="Calibri Light (En-têtes)"/>
              </a:rPr>
              <a:t>Profiled</a:t>
            </a:r>
            <a:r>
              <a:rPr lang="fr-FR" b="1" dirty="0" smtClean="0">
                <a:latin typeface="Calibri Light (En-têtes)"/>
              </a:rPr>
              <a:t> SCA</a:t>
            </a:r>
            <a:endParaRPr lang="fr-FR" b="1" dirty="0">
              <a:latin typeface="Calibri Light (En-têtes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Espace réservé du contenu 2">
                <a:extLst>
                  <a:ext uri="{FF2B5EF4-FFF2-40B4-BE49-F238E27FC236}">
                    <a16:creationId xmlns:a16="http://schemas.microsoft.com/office/drawing/2014/main" id="{09F3B6A2-98EB-4F52-BF44-226717342DAC}"/>
                  </a:ext>
                </a:extLst>
              </p:cNvPr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0" y="1471740"/>
                <a:ext cx="12191996" cy="86878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 smtClean="0"/>
              </a:p>
              <a:p>
                <a:r>
                  <a:rPr lang="en-US" b="0" dirty="0" smtClean="0"/>
                  <a:t>In profiled SCA, the profiling phase suggests the estimation of the PDFs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sub>
                    </m:sSub>
                  </m:oMath>
                </a14:m>
                <a:r>
                  <a:rPr lang="en-US" b="0" dirty="0" smtClean="0"/>
                  <a:t>, </a:t>
                </a:r>
                <a:r>
                  <a:rPr lang="en-US" b="0" i="1" dirty="0" smtClean="0"/>
                  <a:t>i.e.</a:t>
                </a:r>
                <a:r>
                  <a:rPr lang="en-US" b="0" dirty="0" smtClean="0"/>
                  <a:t> estimates the likelihood of a key guess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b="0" dirty="0" smtClean="0"/>
                  <a:t> such that, from the Bayes’ Theorem, we have:</a:t>
                </a:r>
                <a:endParaRPr lang="en-US" b="0" dirty="0"/>
              </a:p>
            </p:txBody>
          </p:sp>
        </mc:Choice>
        <mc:Fallback xmlns="">
          <p:sp>
            <p:nvSpPr>
              <p:cNvPr id="26" name="Espace réservé du contenu 2">
                <a:extLst>
                  <a:ext uri="{FF2B5EF4-FFF2-40B4-BE49-F238E27FC236}">
                    <a16:creationId xmlns:a16="http://schemas.microsoft.com/office/drawing/2014/main" id="{09F3B6A2-98EB-4F52-BF44-226717342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1471740"/>
                <a:ext cx="12191996" cy="868783"/>
              </a:xfrm>
              <a:prstGeom prst="rect">
                <a:avLst/>
              </a:prstGeom>
              <a:blipFill>
                <a:blip r:embed="rId8"/>
                <a:stretch>
                  <a:fillRect l="-750" b="-160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976581" y="2698641"/>
                <a:ext cx="7970981" cy="87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81" y="2698641"/>
                <a:ext cx="7970981" cy="8745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09F3B6A2-98EB-4F52-BF44-226717342DAC}"/>
                  </a:ext>
                </a:extLst>
              </p:cNvPr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45499" y="3916219"/>
                <a:ext cx="12191996" cy="3940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 smtClean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/>
                  <a:t> is assumed to be uniformly distributed, then, the previous equation can be simplified as:</a:t>
                </a:r>
                <a:endParaRPr lang="en-US" b="0" dirty="0"/>
              </a:p>
            </p:txBody>
          </p:sp>
        </mc:Choice>
        <mc:Fallback xmlns="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09F3B6A2-98EB-4F52-BF44-226717342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5499" y="3916219"/>
                <a:ext cx="12191996" cy="394092"/>
              </a:xfrm>
              <a:prstGeom prst="rect">
                <a:avLst/>
              </a:prstGeom>
              <a:blipFill>
                <a:blip r:embed="rId11"/>
                <a:stretch>
                  <a:fillRect l="-750" t="-27692" b="-3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110507" y="4554969"/>
                <a:ext cx="7970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07" y="4554969"/>
                <a:ext cx="7970981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Espace réservé du contenu 2">
                <a:extLst>
                  <a:ext uri="{FF2B5EF4-FFF2-40B4-BE49-F238E27FC236}">
                    <a16:creationId xmlns:a16="http://schemas.microsoft.com/office/drawing/2014/main" id="{09F3B6A2-98EB-4F52-BF44-226717342DAC}"/>
                  </a:ext>
                </a:extLst>
              </p:cNvPr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45499" y="5271966"/>
                <a:ext cx="12191996" cy="3940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0" dirty="0" err="1"/>
                  <a:t>w</a:t>
                </a:r>
                <a:r>
                  <a:rPr lang="fr-FR" b="0" dirty="0" err="1" smtClean="0"/>
                  <a:t>here</a:t>
                </a:r>
                <a:r>
                  <a:rPr lang="fr-FR" b="0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 smtClean="0"/>
                  <a:t> denotes a constant independent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/>
                  <a:t>.</a:t>
                </a:r>
                <a:endParaRPr lang="en-US" b="0" dirty="0"/>
              </a:p>
            </p:txBody>
          </p:sp>
        </mc:Choice>
        <mc:Fallback xmlns="">
          <p:sp>
            <p:nvSpPr>
              <p:cNvPr id="37" name="Espace réservé du contenu 2">
                <a:extLst>
                  <a:ext uri="{FF2B5EF4-FFF2-40B4-BE49-F238E27FC236}">
                    <a16:creationId xmlns:a16="http://schemas.microsoft.com/office/drawing/2014/main" id="{09F3B6A2-98EB-4F52-BF44-226717342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45499" y="5271966"/>
                <a:ext cx="12191996" cy="394092"/>
              </a:xfrm>
              <a:prstGeom prst="rect">
                <a:avLst/>
              </a:prstGeom>
              <a:blipFill>
                <a:blip r:embed="rId14"/>
                <a:stretch>
                  <a:fillRect l="-750" t="-29688" b="-35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75" y="3070622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 smtClean="0">
                <a:latin typeface="Calibri Light (En-têtes)"/>
                <a:sym typeface="Wingdings" pitchFamily="2" charset="2"/>
              </a:rPr>
              <a:t>What’s an Artificial Intelligence?</a:t>
            </a:r>
            <a:endParaRPr lang="fr-FR" sz="4400" b="1" dirty="0">
              <a:latin typeface="Calibri Light (En-têtes)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0" y="3885192"/>
            <a:ext cx="2671329" cy="26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79613F5E-B836-419D-9B18-BDB3E951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75" y="2826181"/>
            <a:ext cx="9085119" cy="7318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 smtClean="0">
                <a:latin typeface="Calibri Light (En-têtes)"/>
                <a:sym typeface="Wingdings" pitchFamily="2" charset="2"/>
              </a:rPr>
              <a:t>Experiments</a:t>
            </a:r>
            <a:endParaRPr lang="fr-FR" sz="5400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39363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00B23D7-FA44-4A55-BBFF-7628F7197C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4173" y="3563393"/>
            <a:ext cx="5650029" cy="2455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925209ED-8C9B-4308-98BA-DA9B6FBFD844}"/>
                  </a:ext>
                </a:extLst>
              </p:cNvPr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1" y="1040795"/>
                <a:ext cx="5559552" cy="202756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AES_HD*</a:t>
                </a:r>
                <a:r>
                  <a:rPr lang="fr-FR" baseline="30000" dirty="0"/>
                  <a:t>1</a:t>
                </a:r>
                <a:r>
                  <a:rPr lang="fr-FR" dirty="0"/>
                  <a:t> (AES-128) [PHJ</a:t>
                </a:r>
                <a:r>
                  <a:rPr lang="fr-FR" baseline="30000" dirty="0"/>
                  <a:t>+</a:t>
                </a:r>
                <a:r>
                  <a:rPr lang="fr-FR" dirty="0"/>
                  <a:t>18]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dirty="0" err="1"/>
                  <a:t>Xilinx</a:t>
                </a:r>
                <a:r>
                  <a:rPr lang="fr-FR" sz="2000" b="0" dirty="0"/>
                  <a:t> Virtex-5 FPGA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dirty="0" err="1" smtClean="0"/>
                  <a:t>Targeted</a:t>
                </a:r>
                <a:r>
                  <a:rPr lang="fr-FR" sz="2000" b="0" dirty="0" smtClean="0"/>
                  <a:t> variable:</a:t>
                </a:r>
                <a:endParaRPr lang="fr-FR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𝑆𝑏𝑜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fr-FR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 err="1" smtClean="0"/>
                  <a:t>Unprotected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implementation</a:t>
                </a:r>
                <a:endParaRPr lang="fr-FR" sz="2000" dirty="0"/>
              </a:p>
            </p:txBody>
          </p:sp>
        </mc:Choice>
        <mc:Fallback xmlns="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925209ED-8C9B-4308-98BA-DA9B6FBFD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" y="1040795"/>
                <a:ext cx="5559552" cy="2027562"/>
              </a:xfrm>
              <a:prstGeom prst="rect">
                <a:avLst/>
              </a:prstGeom>
              <a:blipFill>
                <a:blip r:embed="rId25"/>
                <a:stretch>
                  <a:fillRect l="-1645" b="-57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Espace réservé du contenu 2">
                <a:extLst>
                  <a:ext uri="{FF2B5EF4-FFF2-40B4-BE49-F238E27FC236}">
                    <a16:creationId xmlns:a16="http://schemas.microsoft.com/office/drawing/2014/main" id="{130E48E7-E5A1-4134-8DB5-B338B8AC9AB0}"/>
                  </a:ext>
                </a:extLst>
              </p:cNvPr>
              <p:cNvSpPr txBox="1">
                <a:spLocks/>
              </p:cNvSpPr>
              <p:nvPr>
                <p:custDataLst>
                  <p:tags r:id="rId9"/>
                </p:custDataLst>
              </p:nvPr>
            </p:nvSpPr>
            <p:spPr>
              <a:xfrm>
                <a:off x="1" y="3618441"/>
                <a:ext cx="5629656" cy="265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b="1" dirty="0"/>
                  <a:t>ASCAD-v1*</a:t>
                </a:r>
                <a:r>
                  <a:rPr lang="fr-FR" sz="2400" b="1" baseline="30000" dirty="0"/>
                  <a:t>2</a:t>
                </a:r>
                <a:r>
                  <a:rPr lang="fr-FR" sz="2400" b="1" dirty="0"/>
                  <a:t> (AES-128) [BPS</a:t>
                </a:r>
                <a:r>
                  <a:rPr lang="fr-FR" sz="2400" b="1" baseline="30000" dirty="0"/>
                  <a:t>+</a:t>
                </a:r>
                <a:r>
                  <a:rPr lang="fr-FR" sz="2400" b="1" dirty="0"/>
                  <a:t>20]</a:t>
                </a:r>
              </a:p>
              <a:p>
                <a:r>
                  <a:rPr lang="fr-FR" sz="2000" dirty="0" smtClean="0"/>
                  <a:t>AVR </a:t>
                </a:r>
                <a:r>
                  <a:rPr lang="fr-FR" sz="2000" dirty="0"/>
                  <a:t>(8-bit) </a:t>
                </a:r>
                <a:r>
                  <a:rPr lang="fr-FR" sz="2000" dirty="0" err="1" smtClean="0"/>
                  <a:t>microcontroller</a:t>
                </a:r>
                <a:r>
                  <a:rPr lang="fr-FR" sz="2000" dirty="0" smtClean="0"/>
                  <a:t> </a:t>
                </a:r>
                <a:endParaRPr lang="fr-FR" sz="2000" dirty="0"/>
              </a:p>
              <a:p>
                <a:r>
                  <a:rPr lang="fr-FR" sz="2000" dirty="0" err="1" smtClean="0"/>
                  <a:t>Targeted</a:t>
                </a:r>
                <a:r>
                  <a:rPr lang="fr-FR" sz="2000" dirty="0" smtClean="0"/>
                  <a:t> variables: </a:t>
                </a:r>
                <a:endParaRPr lang="fr-F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000" dirty="0"/>
              </a:p>
              <a:p>
                <a:r>
                  <a:rPr lang="fr-FR" sz="2000" dirty="0" err="1" smtClean="0"/>
                  <a:t>Countermeasure</a:t>
                </a:r>
                <a:r>
                  <a:rPr lang="fr-FR" sz="2000" dirty="0" smtClean="0"/>
                  <a:t>: 1</a:t>
                </a:r>
                <a:r>
                  <a:rPr lang="fr-FR" sz="2000" baseline="30000" dirty="0" smtClean="0"/>
                  <a:t>st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order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Boolean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masking</a:t>
                </a:r>
                <a:endParaRPr lang="fr-FR" sz="2000" dirty="0"/>
              </a:p>
            </p:txBody>
          </p:sp>
        </mc:Choice>
        <mc:Fallback xmlns="">
          <p:sp>
            <p:nvSpPr>
              <p:cNvPr id="34" name="Espace réservé du contenu 2">
                <a:extLst>
                  <a:ext uri="{FF2B5EF4-FFF2-40B4-BE49-F238E27FC236}">
                    <a16:creationId xmlns:a16="http://schemas.microsoft.com/office/drawing/2014/main" id="{130E48E7-E5A1-4134-8DB5-B338B8AC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1" y="3618441"/>
                <a:ext cx="5629656" cy="2651760"/>
              </a:xfrm>
              <a:prstGeom prst="rect">
                <a:avLst/>
              </a:prstGeom>
              <a:blipFill>
                <a:blip r:embed="rId27"/>
                <a:stretch>
                  <a:fillRect l="-1623" t="-32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 36">
            <a:extLst>
              <a:ext uri="{FF2B5EF4-FFF2-40B4-BE49-F238E27FC236}">
                <a16:creationId xmlns:a16="http://schemas.microsoft.com/office/drawing/2014/main" id="{AED026A0-8EAA-421C-A40E-0CC38BEAFED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525" y="1000160"/>
            <a:ext cx="5869051" cy="2322232"/>
          </a:xfrm>
          <a:prstGeom prst="rect">
            <a:avLst/>
          </a:prstGeom>
        </p:spPr>
      </p:pic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55422FE8-2493-4A37-9EAD-5792E73100F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77837" y="5812463"/>
            <a:ext cx="5542583" cy="3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*</a:t>
            </a:r>
            <a:r>
              <a:rPr lang="fr-FR" sz="1200" baseline="30000" dirty="0"/>
              <a:t>1 </a:t>
            </a:r>
            <a:r>
              <a:rPr lang="fr-FR" sz="1200" dirty="0"/>
              <a:t>https://github.com/AESHD/AES_HD_Dataset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AFA653D7-4437-42A2-850D-377C3D030E57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8757973" y="3276638"/>
                <a:ext cx="10048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AFA653D7-4437-42A2-850D-377C3D030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8757973" y="3276638"/>
                <a:ext cx="1004827" cy="338554"/>
              </a:xfrm>
              <a:prstGeom prst="rect">
                <a:avLst/>
              </a:prstGeom>
              <a:blipFill>
                <a:blip r:embed="rId3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8F1799E-91AB-4E47-8B3E-4FCF41EC6A01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5542518" y="1980384"/>
                <a:ext cx="628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8F1799E-91AB-4E47-8B3E-4FCF41EC6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 rot="16200000">
                <a:off x="5542518" y="1980384"/>
                <a:ext cx="628313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415CF2F3-CAFC-4AB6-933B-9F60ED428BF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77599" y="6017260"/>
            <a:ext cx="5542583" cy="3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*</a:t>
            </a:r>
            <a:r>
              <a:rPr lang="fr-FR" sz="1200" baseline="30000" dirty="0"/>
              <a:t>2 </a:t>
            </a:r>
            <a:r>
              <a:rPr lang="fr-FR" sz="1200" dirty="0"/>
              <a:t>https://github.com/ANSSI-FR/ASCAD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D90F56B-7B7F-418F-B79A-00B7BFC72D41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 rot="16200000">
                <a:off x="5550540" y="4529480"/>
                <a:ext cx="628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D90F56B-7B7F-418F-B79A-00B7BFC7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 rot="16200000">
                <a:off x="5550540" y="4529480"/>
                <a:ext cx="628313" cy="3385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6841F0D-E13E-43F1-B839-C84DAB1F2CD9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8802162" y="5941238"/>
                <a:ext cx="10048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6841F0D-E13E-43F1-B839-C84DAB1F2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8802162" y="5941238"/>
                <a:ext cx="1004827" cy="338554"/>
              </a:xfrm>
              <a:prstGeom prst="rect">
                <a:avLst/>
              </a:prstGeom>
              <a:blipFill>
                <a:blip r:embed="rId3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4621B70-1118-4143-86A2-52BC5BA57532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785811" y="4292867"/>
                <a:ext cx="1360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4621B70-1118-4143-86A2-52BC5BA57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11" y="4292867"/>
                <a:ext cx="1360116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8B28189-1550-4441-92CE-D169C4E6BA86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793832" y="4069881"/>
                <a:ext cx="4910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8B28189-1550-4441-92CE-D169C4E6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832" y="4069881"/>
                <a:ext cx="491032" cy="276999"/>
              </a:xfrm>
              <a:prstGeom prst="rect">
                <a:avLst/>
              </a:prstGeom>
              <a:blipFill>
                <a:blip r:embed="rId3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4D95DD9C-AECE-448D-B6E7-357B41ABFA3A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782603" y="3846895"/>
                <a:ext cx="18031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4D95DD9C-AECE-448D-B6E7-357B41ABF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603" y="3846895"/>
                <a:ext cx="1803132" cy="276999"/>
              </a:xfrm>
              <a:prstGeom prst="rect">
                <a:avLst/>
              </a:prstGeom>
              <a:blipFill>
                <a:blip r:embed="rId3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re 1">
            <a:extLst>
              <a:ext uri="{FF2B5EF4-FFF2-40B4-BE49-F238E27FC236}">
                <a16:creationId xmlns:a16="http://schemas.microsoft.com/office/drawing/2014/main" id="{B925D865-DBF3-4199-9D59-B45570ABA36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526175" y="236886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 smtClean="0"/>
              <a:t>Databases</a:t>
            </a:r>
            <a:endParaRPr lang="fr-FR" b="1" dirty="0">
              <a:latin typeface="Calibri Light (En-têtes)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" y="6401307"/>
            <a:ext cx="11643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[BPS</a:t>
            </a:r>
            <a:r>
              <a:rPr lang="fr-FR" sz="1200" baseline="30000" dirty="0" smtClean="0"/>
              <a:t>+</a:t>
            </a:r>
            <a:r>
              <a:rPr lang="fr-FR" sz="1200" dirty="0" smtClean="0"/>
              <a:t>20] </a:t>
            </a:r>
            <a:r>
              <a:rPr lang="fr-FR" sz="1200" dirty="0"/>
              <a:t>Ryad </a:t>
            </a:r>
            <a:r>
              <a:rPr lang="fr-FR" sz="1200" dirty="0" err="1"/>
              <a:t>Benadjila</a:t>
            </a:r>
            <a:r>
              <a:rPr lang="fr-FR" sz="1200" dirty="0"/>
              <a:t>, Emmanuel </a:t>
            </a:r>
            <a:r>
              <a:rPr lang="fr-FR" sz="1200" dirty="0" err="1"/>
              <a:t>Prouff</a:t>
            </a:r>
            <a:r>
              <a:rPr lang="fr-FR" sz="1200" dirty="0"/>
              <a:t>, Rémi Strullu, Eleonora Cagli, and Cécile </a:t>
            </a:r>
            <a:r>
              <a:rPr lang="fr-FR" sz="1200" dirty="0" smtClean="0"/>
              <a:t>Dumas. </a:t>
            </a:r>
            <a:r>
              <a:rPr lang="en-US" sz="1200" b="1" u="sng" dirty="0" smtClean="0"/>
              <a:t>Deep </a:t>
            </a:r>
            <a:r>
              <a:rPr lang="en-US" sz="1200" b="1" u="sng" dirty="0"/>
              <a:t>learning for side-channel analysis and introduction to ASCAD </a:t>
            </a:r>
            <a:r>
              <a:rPr lang="en-US" sz="1200" b="1" u="sng" dirty="0" smtClean="0"/>
              <a:t>database</a:t>
            </a:r>
            <a:r>
              <a:rPr lang="en-US" sz="1200" dirty="0" smtClean="0"/>
              <a:t>. </a:t>
            </a:r>
            <a:r>
              <a:rPr lang="en-US" sz="1200" i="1" dirty="0" smtClean="0"/>
              <a:t>Journal </a:t>
            </a:r>
            <a:r>
              <a:rPr lang="en-US" sz="1200" i="1" dirty="0"/>
              <a:t>of Cryptographic Engineering</a:t>
            </a:r>
            <a:r>
              <a:rPr lang="en-US" sz="1200" dirty="0"/>
              <a:t>, 10(2):163–188, 2020.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16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43" grpId="0"/>
      <p:bldP spid="44" grpId="0"/>
      <p:bldP spid="4" grpId="0"/>
      <p:bldP spid="45" grpId="0"/>
      <p:bldP spid="46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BC6E587-F5E2-43EE-AFCB-DF7CAEEA8EF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236378"/>
                <a:ext cx="6136105" cy="476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fr-FR" sz="18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fr-FR" sz="18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fr-FR" sz="18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fr-FR" sz="18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Sup>
                            <m:sSubSupPr>
                              <m:ctrlP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𝑒𝑛𝑐</m:t>
                                  </m:r>
                                </m:e>
                              </m:d>
                            </m:sup>
                          </m:sSubSup>
                        </m:sub>
                      </m:sSub>
                      <m:func>
                        <m:func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BC6E587-F5E2-43EE-AFCB-DF7CAEEA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0" y="5236378"/>
                <a:ext cx="6136105" cy="476925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Image 105">
            <a:extLst>
              <a:ext uri="{FF2B5EF4-FFF2-40B4-BE49-F238E27FC236}">
                <a16:creationId xmlns:a16="http://schemas.microsoft.com/office/drawing/2014/main" id="{C0EC5141-E8B5-4ED0-A112-46721D9D08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80" y="4464772"/>
            <a:ext cx="5106187" cy="2029747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B31B794F-4EB8-4649-9532-CFB6821BF8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371" y="4309121"/>
            <a:ext cx="2992287" cy="2238674"/>
          </a:xfrm>
          <a:prstGeom prst="rect">
            <a:avLst/>
          </a:prstGeom>
        </p:spPr>
      </p:pic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39164428-3685-4879-915D-E79C18B64F5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99905" y="843801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9B430D97-1D59-4707-B421-633D1F4DB7C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18856" y="832689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Generative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on </a:t>
            </a:r>
            <a:r>
              <a:rPr lang="en-US" dirty="0"/>
              <a:t>[SLP05]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State-of-the-Art </a:t>
            </a:r>
            <a:r>
              <a:rPr lang="en-US" dirty="0"/>
              <a:t>[KPH</a:t>
            </a:r>
            <a:r>
              <a:rPr lang="en-US" baseline="30000" dirty="0"/>
              <a:t>+</a:t>
            </a:r>
            <a:r>
              <a:rPr lang="en-US" dirty="0"/>
              <a:t>19, ZBHV20, BPS</a:t>
            </a:r>
            <a:r>
              <a:rPr lang="en-US" baseline="30000" dirty="0"/>
              <a:t>+</a:t>
            </a:r>
            <a:r>
              <a:rPr lang="en-US" dirty="0"/>
              <a:t>20, WAGP20]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Hyperparameters</a:t>
            </a:r>
            <a:r>
              <a:rPr lang="en-US" dirty="0" smtClean="0"/>
              <a:t> optimization </a:t>
            </a:r>
            <a:r>
              <a:rPr lang="en-US" dirty="0"/>
              <a:t>[WPP20, RWPP21]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 : coins arrondis 75">
                <a:extLst>
                  <a:ext uri="{FF2B5EF4-FFF2-40B4-BE49-F238E27FC236}">
                    <a16:creationId xmlns:a16="http://schemas.microsoft.com/office/drawing/2014/main" id="{7F3630B4-D839-46EB-992D-4508986D1CA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210214" y="834844"/>
                <a:ext cx="4918524" cy="201793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Generative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trace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probability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𝒴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iterations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Discriminative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trace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𝒴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probabilities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iteration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76" name="Rectangle : coins arrondis 75">
                <a:extLst>
                  <a:ext uri="{FF2B5EF4-FFF2-40B4-BE49-F238E27FC236}">
                    <a16:creationId xmlns:a16="http://schemas.microsoft.com/office/drawing/2014/main" id="{7F3630B4-D839-46EB-992D-4508986D1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7210214" y="834844"/>
                <a:ext cx="4918524" cy="2017934"/>
              </a:xfrm>
              <a:prstGeom prst="roundRect">
                <a:avLst/>
              </a:prstGeom>
              <a:blipFill>
                <a:blip r:embed="rId92"/>
                <a:stretch>
                  <a:fillRect b="-207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A1AABDFF-D2C1-4C3E-AA94-524B1C1ED55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210218" y="860008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preprocessing phase</a:t>
            </a:r>
            <a:endParaRPr lang="en-US" sz="2400" dirty="0"/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23F2D172-BFCB-4D5A-8666-91342953D1F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220531" y="828372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Generative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ELBO [ZBC</a:t>
            </a:r>
            <a:r>
              <a:rPr lang="en-US" sz="2000" baseline="30000" dirty="0"/>
              <a:t>+</a:t>
            </a:r>
            <a:r>
              <a:rPr lang="en-US" sz="2000" dirty="0"/>
              <a:t>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NLL [MDP20</a:t>
            </a:r>
            <a:r>
              <a:rPr lang="en-US" dirty="0" smtClean="0"/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Ranking </a:t>
            </a:r>
            <a:r>
              <a:rPr lang="en-US" dirty="0"/>
              <a:t>Loss [ZBD</a:t>
            </a:r>
            <a:r>
              <a:rPr lang="en-US" baseline="30000" dirty="0"/>
              <a:t>+</a:t>
            </a:r>
            <a:r>
              <a:rPr lang="en-US" dirty="0"/>
              <a:t>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1" name="Rectangle : coins arrondis 90">
            <a:extLst>
              <a:ext uri="{FF2B5EF4-FFF2-40B4-BE49-F238E27FC236}">
                <a16:creationId xmlns:a16="http://schemas.microsoft.com/office/drawing/2014/main" id="{AB22F0B3-79C8-4E5C-817B-0818D348DA4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206710" y="841316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Generative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Based on </a:t>
            </a:r>
            <a:r>
              <a:rPr lang="en-US" sz="2000" dirty="0"/>
              <a:t>[SLP05]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Leakage model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Points of interest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Points of interest </a:t>
            </a:r>
            <a:r>
              <a:rPr lang="en-US" sz="2000" dirty="0"/>
              <a:t>[MDP20, ZBHV20]</a:t>
            </a:r>
          </a:p>
        </p:txBody>
      </p:sp>
      <p:pic>
        <p:nvPicPr>
          <p:cNvPr id="11" name="Image 1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9C69BF4-A3A8-4436-9B1B-7ADF7D5F152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" y="4417994"/>
            <a:ext cx="3829211" cy="1540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3948CE9-DA7E-4ED8-837D-84653E4CDC4E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327861" y="5939970"/>
                <a:ext cx="8001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3948CE9-DA7E-4ED8-837D-84653E4C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2327861" y="5939970"/>
                <a:ext cx="800155" cy="276999"/>
              </a:xfrm>
              <a:prstGeom prst="rect">
                <a:avLst/>
              </a:prstGeom>
              <a:blipFill>
                <a:blip r:embed="rId9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Image 69">
            <a:extLst>
              <a:ext uri="{FF2B5EF4-FFF2-40B4-BE49-F238E27FC236}">
                <a16:creationId xmlns:a16="http://schemas.microsoft.com/office/drawing/2014/main" id="{59788E4A-AC50-4801-BB6C-F02890C87BE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492" y="4321744"/>
            <a:ext cx="278744" cy="278744"/>
          </a:xfrm>
          <a:prstGeom prst="rect">
            <a:avLst/>
          </a:prstGeom>
        </p:spPr>
      </p:pic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DD5582D3-7848-4E20-B6F1-C0C4364AAD3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04373" y="4831883"/>
            <a:ext cx="1475512" cy="6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cVAE</a:t>
            </a:r>
            <a:r>
              <a:rPr lang="fr-FR" sz="2800" b="1" dirty="0" smtClean="0"/>
              <a:t>-SA</a:t>
            </a:r>
            <a:endParaRPr lang="fr-F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B01DC1D2-C9FB-46BA-99ED-D2B301782ACD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392128" y="5253791"/>
                <a:ext cx="2129692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B01DC1D2-C9FB-46BA-99ED-D2B301782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392128" y="5253791"/>
                <a:ext cx="2129692" cy="654518"/>
              </a:xfrm>
              <a:prstGeom prst="roundRect">
                <a:avLst/>
              </a:prstGeom>
              <a:blipFill>
                <a:blip r:embed="rId9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èche droite 63">
            <a:extLst>
              <a:ext uri="{FF2B5EF4-FFF2-40B4-BE49-F238E27FC236}">
                <a16:creationId xmlns:a16="http://schemas.microsoft.com/office/drawing/2014/main" id="{C9A8B5B4-4336-4A12-9C8B-8B25C15B7AD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997194" y="5008576"/>
            <a:ext cx="517056" cy="36232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>
                <a:extLst>
                  <a:ext uri="{FF2B5EF4-FFF2-40B4-BE49-F238E27FC236}">
                    <a16:creationId xmlns:a16="http://schemas.microsoft.com/office/drawing/2014/main" id="{BBCD3044-F6C2-400D-BA15-764FFF391FA8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02" name="ZoneTexte 101">
                <a:extLst>
                  <a:ext uri="{FF2B5EF4-FFF2-40B4-BE49-F238E27FC236}">
                    <a16:creationId xmlns:a16="http://schemas.microsoft.com/office/drawing/2014/main" id="{BBCD3044-F6C2-400D-BA15-764FFF39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9"/>
                </p:custDataLst>
              </p:nvPr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blipFill>
                <a:blip r:embed="rId100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153A682-62C4-41C0-A85B-B4A18125A9B7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V="1">
            <a:off x="4167738" y="4562375"/>
            <a:ext cx="298383" cy="7700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03C40D8-5CD6-4950-B1BF-DC1B315F8546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628724" y="4494998"/>
                <a:ext cx="617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[5]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03C40D8-5CD6-4950-B1BF-DC1B315F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3628724" y="4494998"/>
                <a:ext cx="617669" cy="338554"/>
              </a:xfrm>
              <a:prstGeom prst="rect">
                <a:avLst/>
              </a:prstGeom>
              <a:blipFill>
                <a:blip r:embed="rId10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6EBE0866-E1F9-45F6-BAE2-01515C741C9D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 flipH="1" flipV="1">
            <a:off x="4466121" y="4687503"/>
            <a:ext cx="346510" cy="10587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4CB5832F-1482-423F-9634-598F433168CE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772526" y="4666649"/>
                <a:ext cx="617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4CB5832F-1482-423F-9634-598F43316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3"/>
                </p:custDataLst>
              </p:nvPr>
            </p:nvSpPr>
            <p:spPr>
              <a:xfrm>
                <a:off x="4772526" y="4666649"/>
                <a:ext cx="617670" cy="338554"/>
              </a:xfrm>
              <a:prstGeom prst="rect">
                <a:avLst/>
              </a:prstGeom>
              <a:blipFill>
                <a:blip r:embed="rId10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5F08EC89-A982-4B64-817C-30653C003A3B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4195009" y="5070909"/>
            <a:ext cx="271112" cy="8823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CC06B118-0BB5-4F41-B54C-AED858A44174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3615890" y="4828674"/>
                <a:ext cx="617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CC06B118-0BB5-4F41-B54C-AED858A44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5"/>
                </p:custDataLst>
              </p:nvPr>
            </p:nvSpPr>
            <p:spPr>
              <a:xfrm>
                <a:off x="3615890" y="4828674"/>
                <a:ext cx="617670" cy="338554"/>
              </a:xfrm>
              <a:prstGeom prst="rect">
                <a:avLst/>
              </a:prstGeom>
              <a:blipFill>
                <a:blip r:embed="rId10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Image 47">
            <a:extLst>
              <a:ext uri="{FF2B5EF4-FFF2-40B4-BE49-F238E27FC236}">
                <a16:creationId xmlns:a16="http://schemas.microsoft.com/office/drawing/2014/main" id="{B962B1AB-1ADE-417A-995B-F36A85879F63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9585" y="4282934"/>
            <a:ext cx="5280220" cy="2291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ED4D98DA-471F-4D0C-BA53-E5B8FC67B843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052684" y="4936391"/>
                <a:ext cx="6136105" cy="106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eqAr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fr-FR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Θ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fr-FR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Θ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ED4D98DA-471F-4D0C-BA53-E5B8FC67B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684" y="4936391"/>
                <a:ext cx="6136105" cy="1063368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D2263C6F-EB11-4C10-8E36-1FAD1B89A4AC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29" y="4327050"/>
            <a:ext cx="2992288" cy="223867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B86A4F8-FAC0-4063-B5C2-C532C4DF6E35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4" y="4366579"/>
            <a:ext cx="5268215" cy="1984114"/>
          </a:xfrm>
          <a:prstGeom prst="rect">
            <a:avLst/>
          </a:prstGeom>
        </p:spPr>
      </p:pic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13147F0-F11D-4280-8742-E3169D3CAF8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535801" y="241172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 smtClean="0"/>
              <a:t>Database</a:t>
            </a:r>
            <a:r>
              <a:rPr lang="fr-FR" b="1" dirty="0" smtClean="0"/>
              <a:t> </a:t>
            </a:r>
            <a:r>
              <a:rPr lang="fr-FR" b="1" dirty="0"/>
              <a:t>: AES_HD</a:t>
            </a:r>
            <a:endParaRPr lang="fr-FR" b="1" dirty="0">
              <a:latin typeface="Calibri Light (En-têtes)"/>
            </a:endParaRP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A68409B5-5B2F-4F52-82C6-2422D20B69B6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67377" y="3351889"/>
            <a:ext cx="5255394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b="1" dirty="0" err="1" smtClean="0"/>
              <a:t>Generative</a:t>
            </a:r>
            <a:r>
              <a:rPr lang="fr-FR" sz="2400" b="1" dirty="0" smtClean="0"/>
              <a:t> </a:t>
            </a:r>
            <a:r>
              <a:rPr lang="fr-FR" b="1" dirty="0"/>
              <a:t>(</a:t>
            </a:r>
            <a:r>
              <a:rPr lang="fr-FR" b="1" dirty="0" err="1" smtClean="0"/>
              <a:t>cVAE</a:t>
            </a:r>
            <a:r>
              <a:rPr lang="fr-FR" b="1" dirty="0" smtClean="0"/>
              <a:t>-SA)</a:t>
            </a:r>
            <a:endParaRPr lang="fr-FR" b="1" dirty="0"/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78CFC172-33DF-4E8C-9A47-61D35F5DED93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6910939" y="3369536"/>
            <a:ext cx="4949037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Discriminative</a:t>
            </a:r>
            <a:endParaRPr lang="fr-FR" b="1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06123196-3C9F-49D3-AC4E-C2953AC904D5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05878" y="914402"/>
            <a:ext cx="6862814" cy="200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fr-FR" sz="2200" dirty="0" err="1" smtClean="0"/>
              <a:t>Preprocessing</a:t>
            </a:r>
            <a:endParaRPr lang="fr-FR" sz="2200" dirty="0"/>
          </a:p>
          <a:p>
            <a:pPr marL="457200" indent="-457200">
              <a:buAutoNum type="arabicParenR"/>
            </a:pPr>
            <a:r>
              <a:rPr lang="fr-FR" sz="2200" dirty="0" smtClean="0"/>
              <a:t>Model construction</a:t>
            </a:r>
            <a:endParaRPr lang="fr-FR" sz="2200" dirty="0"/>
          </a:p>
          <a:p>
            <a:pPr marL="457200" indent="-457200">
              <a:buAutoNum type="arabicParenR"/>
            </a:pPr>
            <a:r>
              <a:rPr lang="fr-FR" sz="2200" dirty="0" smtClean="0"/>
              <a:t>Learning phase</a:t>
            </a:r>
            <a:endParaRPr lang="fr-FR" sz="2200" dirty="0"/>
          </a:p>
          <a:p>
            <a:pPr marL="457200" indent="-457200">
              <a:buAutoNum type="arabicParenR"/>
            </a:pPr>
            <a:r>
              <a:rPr lang="fr-FR" sz="2200" dirty="0" smtClean="0"/>
              <a:t>Exploitation phase</a:t>
            </a:r>
            <a:endParaRPr lang="fr-FR" sz="2200" dirty="0"/>
          </a:p>
          <a:p>
            <a:pPr marL="457200" indent="-457200">
              <a:buAutoNum type="arabicParenR"/>
            </a:pPr>
            <a:r>
              <a:rPr lang="fr-FR" sz="2200" dirty="0" err="1" smtClean="0"/>
              <a:t>Interpretability</a:t>
            </a:r>
            <a:r>
              <a:rPr lang="fr-FR" sz="2200" dirty="0" smtClean="0"/>
              <a:t> &amp; </a:t>
            </a:r>
            <a:r>
              <a:rPr lang="fr-FR" sz="2200" dirty="0" err="1" smtClean="0"/>
              <a:t>explainability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6DE5C4D-69BD-4BF3-B4BD-00A78FC5992F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 rot="16200000">
                <a:off x="180566" y="5012677"/>
                <a:ext cx="9478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6DE5C4D-69BD-4BF3-B4BD-00A78FC59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0566" y="5012677"/>
                <a:ext cx="947887" cy="276999"/>
              </a:xfrm>
              <a:prstGeom prst="rect">
                <a:avLst/>
              </a:prstGeom>
              <a:blipFill>
                <a:blip r:embed="rId111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mage 43">
            <a:extLst>
              <a:ext uri="{FF2B5EF4-FFF2-40B4-BE49-F238E27FC236}">
                <a16:creationId xmlns:a16="http://schemas.microsoft.com/office/drawing/2014/main" id="{C8793710-3450-41EB-AA70-BA006CF67E58}"/>
              </a:ext>
            </a:extLst>
          </p:cNvPr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488" y="4426015"/>
            <a:ext cx="3829210" cy="1540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A713981-C340-473F-9124-46E6314CBE7E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 rot="16200000">
                <a:off x="6618282" y="5020698"/>
                <a:ext cx="9478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A713981-C340-473F-9124-46E6314CB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18282" y="5020698"/>
                <a:ext cx="947887" cy="276999"/>
              </a:xfrm>
              <a:prstGeom prst="rect">
                <a:avLst/>
              </a:prstGeom>
              <a:blipFill>
                <a:blip r:embed="rId112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D7803D7C-224B-477A-990C-8DAF1BF56C2C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8811754" y="5947991"/>
                <a:ext cx="8001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D7803D7C-224B-477A-990C-8DAF1BF5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8811754" y="5947991"/>
                <a:ext cx="800155" cy="276999"/>
              </a:xfrm>
              <a:prstGeom prst="rect">
                <a:avLst/>
              </a:prstGeom>
              <a:blipFill>
                <a:blip r:embed="rId11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951404A6-E603-43BD-B63F-6438371A4237}"/>
              </a:ext>
            </a:extLst>
          </p:cNvPr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149" y="3767947"/>
            <a:ext cx="1405806" cy="559831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E1B0A0C-B6E7-4B98-A4AE-6F713683B10F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>
          <a:xfrm>
            <a:off x="6078361" y="3840480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6F2B1705-BAEC-4918-BC6A-B17F4C5939C9}"/>
              </a:ext>
            </a:extLst>
          </p:cNvPr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446" y="3801649"/>
            <a:ext cx="1413826" cy="563025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2BE34B-CDF2-4529-AE8F-02D10B69D75E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2473696" y="3869356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cVAE</a:t>
            </a:r>
            <a:r>
              <a:rPr lang="fr-FR" b="1" dirty="0" smtClean="0"/>
              <a:t>-SA</a:t>
            </a:r>
            <a:endParaRPr lang="fr-FR" b="1" dirty="0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CAEF77B-6DC5-42E4-ABB0-398F48993C11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718903" y="3867751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CNN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A37309E7-FDA1-4B2B-9045-86A76ABB13C9}"/>
              </a:ext>
            </a:extLst>
          </p:cNvPr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32" y="2978377"/>
            <a:ext cx="1160727" cy="88616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245FAE2E-3C3F-4A6D-AA05-70509F3B3AA4}"/>
              </a:ext>
            </a:extLst>
          </p:cNvPr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229" y="2978378"/>
            <a:ext cx="1160727" cy="886166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3C68FE6-99C4-478D-8310-3E9B075DF749}"/>
              </a:ext>
            </a:extLst>
          </p:cNvPr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3626" y="2978378"/>
            <a:ext cx="1160725" cy="88616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2681465-C0E8-4444-9853-D21B101221D2}"/>
              </a:ext>
            </a:extLst>
          </p:cNvPr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022" y="2978379"/>
            <a:ext cx="1160725" cy="88616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FF854955-60C2-42D8-90DB-1EA9D260D294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021" y="2978379"/>
            <a:ext cx="1160724" cy="88616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E9EFD584-C8E3-466A-B29B-0FE33ADCEC5B}"/>
              </a:ext>
            </a:extLst>
          </p:cNvPr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039" y="2978378"/>
            <a:ext cx="1160724" cy="886164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C2676653-81E1-45A8-A988-29D7585AE1D1}"/>
              </a:ext>
            </a:extLst>
          </p:cNvPr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7805" y="4320139"/>
            <a:ext cx="278744" cy="278744"/>
          </a:xfrm>
          <a:prstGeom prst="rect">
            <a:avLst/>
          </a:prstGeom>
        </p:spPr>
      </p:pic>
      <p:sp>
        <p:nvSpPr>
          <p:cNvPr id="72" name="Flèche droite 63">
            <a:extLst>
              <a:ext uri="{FF2B5EF4-FFF2-40B4-BE49-F238E27FC236}">
                <a16:creationId xmlns:a16="http://schemas.microsoft.com/office/drawing/2014/main" id="{74A42038-5D1D-405F-8AF4-114D9440A426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9959326" y="3924866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56">
            <a:extLst>
              <a:ext uri="{FF2B5EF4-FFF2-40B4-BE49-F238E27FC236}">
                <a16:creationId xmlns:a16="http://schemas.microsoft.com/office/drawing/2014/main" id="{57899AC3-9D99-4A1A-AD4F-DE5ACE5B09C0}"/>
              </a:ext>
            </a:extLst>
          </p:cNvPr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4"/>
              </a:ext>
            </a:extLst>
          </a:blip>
          <a:srcRect/>
          <a:stretch/>
        </p:blipFill>
        <p:spPr>
          <a:xfrm>
            <a:off x="10322872" y="3888605"/>
            <a:ext cx="409607" cy="409607"/>
          </a:xfrm>
          <a:prstGeom prst="rect">
            <a:avLst/>
          </a:prstGeom>
        </p:spPr>
      </p:pic>
      <p:sp>
        <p:nvSpPr>
          <p:cNvPr id="74" name="Flèche droite 63">
            <a:extLst>
              <a:ext uri="{FF2B5EF4-FFF2-40B4-BE49-F238E27FC236}">
                <a16:creationId xmlns:a16="http://schemas.microsoft.com/office/drawing/2014/main" id="{DD6DD434-01C3-4B5D-A35F-CCFC8B11BC21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3691678" y="3952138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56">
            <a:extLst>
              <a:ext uri="{FF2B5EF4-FFF2-40B4-BE49-F238E27FC236}">
                <a16:creationId xmlns:a16="http://schemas.microsoft.com/office/drawing/2014/main" id="{3167DA5E-463F-43BE-B81C-2CEF2E532374}"/>
              </a:ext>
            </a:extLst>
          </p:cNvPr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4"/>
              </a:ext>
            </a:extLst>
          </a:blip>
          <a:srcRect/>
          <a:stretch/>
        </p:blipFill>
        <p:spPr>
          <a:xfrm>
            <a:off x="4055224" y="3915877"/>
            <a:ext cx="409607" cy="409607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ADA73B03-AA35-4B1E-9277-D308FE7E8C08}"/>
              </a:ext>
            </a:extLst>
          </p:cNvPr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262" y="4446871"/>
            <a:ext cx="2084962" cy="830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6EEEF45E-D61E-4E24-A83A-526646CEBD0D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4129349" y="4867176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6EEEF45E-D61E-4E24-A83A-526646CEB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49" y="4867176"/>
                <a:ext cx="1952214" cy="654518"/>
              </a:xfrm>
              <a:prstGeom prst="roundRect">
                <a:avLst/>
              </a:prstGeom>
              <a:blipFill>
                <a:blip r:embed="rId1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Image 83">
            <a:extLst>
              <a:ext uri="{FF2B5EF4-FFF2-40B4-BE49-F238E27FC236}">
                <a16:creationId xmlns:a16="http://schemas.microsoft.com/office/drawing/2014/main" id="{9EF78538-90F2-4448-868A-5E99B983F9A1}"/>
              </a:ext>
            </a:extLst>
          </p:cNvPr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9198" y="4762900"/>
            <a:ext cx="2084962" cy="830291"/>
          </a:xfrm>
          <a:prstGeom prst="rect">
            <a:avLst/>
          </a:prstGeom>
        </p:spPr>
      </p:pic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5902093F-A71A-462E-B5D3-B9D16EE170E1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8577824" y="4753276"/>
            <a:ext cx="1373996" cy="6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CNN</a:t>
            </a:r>
          </a:p>
        </p:txBody>
      </p:sp>
      <p:sp>
        <p:nvSpPr>
          <p:cNvPr id="86" name="Flèche droite 63">
            <a:extLst>
              <a:ext uri="{FF2B5EF4-FFF2-40B4-BE49-F238E27FC236}">
                <a16:creationId xmlns:a16="http://schemas.microsoft.com/office/drawing/2014/main" id="{967CE147-49A8-42DF-BA5B-27BC5439F4E2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0069130" y="4929969"/>
            <a:ext cx="517056" cy="36232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 : coins arrondis 86">
                <a:extLst>
                  <a:ext uri="{FF2B5EF4-FFF2-40B4-BE49-F238E27FC236}">
                    <a16:creationId xmlns:a16="http://schemas.microsoft.com/office/drawing/2014/main" id="{FA25918B-70AB-48F0-AFFB-AB5AFDA8CE8E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10239786" y="4384310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7" name="Rectangle : coins arrondis 86">
                <a:extLst>
                  <a:ext uri="{FF2B5EF4-FFF2-40B4-BE49-F238E27FC236}">
                    <a16:creationId xmlns:a16="http://schemas.microsoft.com/office/drawing/2014/main" id="{FA25918B-70AB-48F0-AFFB-AB5AFDA8C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4384310"/>
                <a:ext cx="1952214" cy="654518"/>
              </a:xfrm>
              <a:prstGeom prst="roundRect">
                <a:avLst/>
              </a:prstGeom>
              <a:blipFill>
                <a:blip r:embed="rId1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 : coins arrondis 87">
                <a:extLst>
                  <a:ext uri="{FF2B5EF4-FFF2-40B4-BE49-F238E27FC236}">
                    <a16:creationId xmlns:a16="http://schemas.microsoft.com/office/drawing/2014/main" id="{E08495FB-AAC5-4C8B-9423-5E967C611DD3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10239786" y="4652213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8" name="Rectangle : coins arrondis 87">
                <a:extLst>
                  <a:ext uri="{FF2B5EF4-FFF2-40B4-BE49-F238E27FC236}">
                    <a16:creationId xmlns:a16="http://schemas.microsoft.com/office/drawing/2014/main" id="{E08495FB-AAC5-4C8B-9423-5E967C611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4652213"/>
                <a:ext cx="1952214" cy="654518"/>
              </a:xfrm>
              <a:prstGeom prst="roundRect">
                <a:avLst/>
              </a:prstGeom>
              <a:blipFill>
                <a:blip r:embed="rId1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 : coins arrondis 88">
                <a:extLst>
                  <a:ext uri="{FF2B5EF4-FFF2-40B4-BE49-F238E27FC236}">
                    <a16:creationId xmlns:a16="http://schemas.microsoft.com/office/drawing/2014/main" id="{A84F91B5-B6B5-4603-A587-7526409A3D3B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10239786" y="4920116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9" name="Rectangle : coins arrondis 88">
                <a:extLst>
                  <a:ext uri="{FF2B5EF4-FFF2-40B4-BE49-F238E27FC236}">
                    <a16:creationId xmlns:a16="http://schemas.microsoft.com/office/drawing/2014/main" id="{A84F91B5-B6B5-4603-A587-7526409A3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4920116"/>
                <a:ext cx="1952214" cy="654518"/>
              </a:xfrm>
              <a:prstGeom prst="roundRect">
                <a:avLst/>
              </a:prstGeom>
              <a:blipFill>
                <a:blip r:embed="rId12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 : coins arrondis 89">
                <a:extLst>
                  <a:ext uri="{FF2B5EF4-FFF2-40B4-BE49-F238E27FC236}">
                    <a16:creationId xmlns:a16="http://schemas.microsoft.com/office/drawing/2014/main" id="{BDB705F3-F274-4E4E-867B-D390E1AEB635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10239786" y="5149519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90" name="Rectangle : coins arrondis 89">
                <a:extLst>
                  <a:ext uri="{FF2B5EF4-FFF2-40B4-BE49-F238E27FC236}">
                    <a16:creationId xmlns:a16="http://schemas.microsoft.com/office/drawing/2014/main" id="{BDB705F3-F274-4E4E-867B-D390E1AEB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5149519"/>
                <a:ext cx="1952214" cy="654518"/>
              </a:xfrm>
              <a:prstGeom prst="roundRect">
                <a:avLst/>
              </a:prstGeom>
              <a:blipFill>
                <a:blip r:embed="rId1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D5667D9D-D924-44C3-A68C-402C0B6A4464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2481717" y="3867752"/>
            <a:ext cx="1126157" cy="385010"/>
          </a:xfrm>
          <a:prstGeom prst="roundRect">
            <a:avLst/>
          </a:prstGeom>
          <a:noFill/>
          <a:ln w="28575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A19BC120-475A-48BD-BF37-34DC91B519B2}"/>
                  </a:ext>
                </a:extLst>
              </p:cNvPr>
              <p:cNvSpPr txBox="1"/>
              <p:nvPr>
                <p:custDataLst>
                  <p:tags r:id="rId67"/>
                </p:custDataLst>
              </p:nvPr>
            </p:nvSpPr>
            <p:spPr>
              <a:xfrm rot="16200000">
                <a:off x="-187274" y="5313563"/>
                <a:ext cx="1250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  <m:r>
                        <a:rPr lang="fr-FR" sz="1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A19BC120-475A-48BD-BF37-34DC91B51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7274" y="5313563"/>
                <a:ext cx="1250677" cy="307777"/>
              </a:xfrm>
              <a:prstGeom prst="rect">
                <a:avLst/>
              </a:prstGeom>
              <a:blipFill>
                <a:blip r:embed="rId131"/>
                <a:stretch>
                  <a:fillRect t="-2439"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074B90FD-ECD3-4506-B3A6-8C83315C5672}"/>
                  </a:ext>
                </a:extLst>
              </p:cNvPr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8519726" y="6550223"/>
                <a:ext cx="16803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074B90FD-ECD3-4506-B3A6-8C83315C5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2"/>
                </p:custDataLst>
              </p:nvPr>
            </p:nvSpPr>
            <p:spPr>
              <a:xfrm>
                <a:off x="8519726" y="6550223"/>
                <a:ext cx="1680332" cy="307777"/>
              </a:xfrm>
              <a:prstGeom prst="rect">
                <a:avLst/>
              </a:prstGeom>
              <a:blipFill>
                <a:blip r:embed="rId13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69297249-82D4-4DFF-B569-E22FC6CAD0D6}"/>
                  </a:ext>
                </a:extLst>
              </p:cNvPr>
              <p:cNvSpPr txBox="1"/>
              <p:nvPr>
                <p:custDataLst>
                  <p:tags r:id="rId69"/>
                </p:custDataLst>
              </p:nvPr>
            </p:nvSpPr>
            <p:spPr>
              <a:xfrm rot="16200000">
                <a:off x="7188502" y="524463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69297249-82D4-4DFF-B569-E22FC6CAD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88502" y="5244635"/>
                <a:ext cx="654218" cy="307777"/>
              </a:xfrm>
              <a:prstGeom prst="rect">
                <a:avLst/>
              </a:prstGeom>
              <a:blipFill>
                <a:blip r:embed="rId13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86C5E228-7061-47B5-887F-FF21EB8AA68C}"/>
                  </a:ext>
                </a:extLst>
              </p:cNvPr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2309827" y="6550223"/>
                <a:ext cx="16803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86C5E228-7061-47B5-887F-FF21EB8A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5"/>
                </p:custDataLst>
              </p:nvPr>
            </p:nvSpPr>
            <p:spPr>
              <a:xfrm>
                <a:off x="2309827" y="6550223"/>
                <a:ext cx="1680332" cy="307777"/>
              </a:xfrm>
              <a:prstGeom prst="rect">
                <a:avLst/>
              </a:prstGeom>
              <a:blipFill>
                <a:blip r:embed="rId13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D06890ED-19DA-4971-9058-D74CE0D59CD8}"/>
                  </a:ext>
                </a:extLst>
              </p:cNvPr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2754876" y="6430853"/>
                <a:ext cx="901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D06890ED-19DA-4971-9058-D74CE0D59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7"/>
                </p:custDataLst>
              </p:nvPr>
            </p:nvSpPr>
            <p:spPr>
              <a:xfrm>
                <a:off x="2754876" y="6430853"/>
                <a:ext cx="901657" cy="307777"/>
              </a:xfrm>
              <a:prstGeom prst="rect">
                <a:avLst/>
              </a:prstGeom>
              <a:blipFill>
                <a:blip r:embed="rId13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>
                <a:extLst>
                  <a:ext uri="{FF2B5EF4-FFF2-40B4-BE49-F238E27FC236}">
                    <a16:creationId xmlns:a16="http://schemas.microsoft.com/office/drawing/2014/main" id="{70F5B9C9-190C-4E66-B935-ED13FF076438}"/>
                  </a:ext>
                </a:extLst>
              </p:cNvPr>
              <p:cNvSpPr txBox="1"/>
              <p:nvPr>
                <p:custDataLst>
                  <p:tags r:id="rId72"/>
                </p:custDataLst>
              </p:nvPr>
            </p:nvSpPr>
            <p:spPr>
              <a:xfrm rot="16200000">
                <a:off x="5684740" y="5338611"/>
                <a:ext cx="1336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  <m:r>
                        <a:rPr lang="fr-FR" sz="1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2" name="ZoneTexte 111">
                <a:extLst>
                  <a:ext uri="{FF2B5EF4-FFF2-40B4-BE49-F238E27FC236}">
                    <a16:creationId xmlns:a16="http://schemas.microsoft.com/office/drawing/2014/main" id="{70F5B9C9-190C-4E66-B935-ED13FF076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84740" y="5338611"/>
                <a:ext cx="1336776" cy="307777"/>
              </a:xfrm>
              <a:prstGeom prst="rect">
                <a:avLst/>
              </a:prstGeom>
              <a:blipFill>
                <a:blip r:embed="rId139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8F6C78D8-12B5-4D79-8DF3-B69820B0CC69}"/>
                  </a:ext>
                </a:extLst>
              </p:cNvPr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8991207" y="6346417"/>
                <a:ext cx="901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8F6C78D8-12B5-4D79-8DF3-B69820B0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0"/>
                </p:custDataLst>
              </p:nvPr>
            </p:nvSpPr>
            <p:spPr>
              <a:xfrm>
                <a:off x="8991207" y="6346417"/>
                <a:ext cx="901657" cy="307777"/>
              </a:xfrm>
              <a:prstGeom prst="rect">
                <a:avLst/>
              </a:prstGeom>
              <a:blipFill>
                <a:blip r:embed="rId14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 39">
            <a:extLst>
              <a:ext uri="{FF2B5EF4-FFF2-40B4-BE49-F238E27FC236}">
                <a16:creationId xmlns:a16="http://schemas.microsoft.com/office/drawing/2014/main" id="{F9A25EC2-AD2F-4F4E-AA44-D5788952556B}"/>
              </a:ext>
            </a:extLst>
          </p:cNvPr>
          <p:cNvPicPr>
            <a:picLocks noChangeAspect="1"/>
          </p:cNvPicPr>
          <p:nvPr>
            <p:custDataLst>
              <p:tags r:id="rId74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54" y="3118384"/>
            <a:ext cx="571137" cy="571137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8AF842F-B6F5-4F79-BFA7-B4D342CE434F}"/>
              </a:ext>
            </a:extLst>
          </p:cNvPr>
          <p:cNvSpPr/>
          <p:nvPr/>
        </p:nvSpPr>
        <p:spPr>
          <a:xfrm>
            <a:off x="10254343" y="4385387"/>
            <a:ext cx="1082351" cy="1884784"/>
          </a:xfrm>
          <a:prstGeom prst="roundRect">
            <a:avLst/>
          </a:prstGeom>
          <a:solidFill>
            <a:srgbClr val="00FFFF">
              <a:alpha val="20000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3213D717-C1F9-48A9-9AEB-87C6E133F08A}"/>
              </a:ext>
            </a:extLst>
          </p:cNvPr>
          <p:cNvGrpSpPr/>
          <p:nvPr>
            <p:custDataLst>
              <p:tags r:id="rId75"/>
            </p:custDataLst>
          </p:nvPr>
        </p:nvGrpSpPr>
        <p:grpSpPr>
          <a:xfrm>
            <a:off x="107577" y="4716191"/>
            <a:ext cx="1342832" cy="796621"/>
            <a:chOff x="2908973" y="1017863"/>
            <a:chExt cx="3410732" cy="1344383"/>
          </a:xfrm>
        </p:grpSpPr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A1F5B124-9345-4817-97A0-425E6F4C4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1" name="Image 130">
              <a:extLst>
                <a:ext uri="{FF2B5EF4-FFF2-40B4-BE49-F238E27FC236}">
                  <a16:creationId xmlns:a16="http://schemas.microsoft.com/office/drawing/2014/main" id="{36BBD980-0651-439D-88A3-3DBB85FF0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132" name="Image 131">
              <a:extLst>
                <a:ext uri="{FF2B5EF4-FFF2-40B4-BE49-F238E27FC236}">
                  <a16:creationId xmlns:a16="http://schemas.microsoft.com/office/drawing/2014/main" id="{58713703-FC05-4DD0-82F1-101A8FDE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91DD6285-5CC7-470D-899E-C98A71C7C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5C88D42F-3152-4C8B-B9D0-DCCFD7C5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135" name="Organigramme : Opération manuelle 134">
            <a:extLst>
              <a:ext uri="{FF2B5EF4-FFF2-40B4-BE49-F238E27FC236}">
                <a16:creationId xmlns:a16="http://schemas.microsoft.com/office/drawing/2014/main" id="{946E5E36-2AC8-45AC-96B9-14B4EC4280D9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 rot="16200000">
            <a:off x="1575826" y="4705928"/>
            <a:ext cx="913258" cy="95789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Organigramme : Opération manuelle 135">
            <a:extLst>
              <a:ext uri="{FF2B5EF4-FFF2-40B4-BE49-F238E27FC236}">
                <a16:creationId xmlns:a16="http://schemas.microsoft.com/office/drawing/2014/main" id="{D9BF369A-2DFE-4DF1-959B-D64ECB9EA754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 rot="16200000" flipH="1" flipV="1">
            <a:off x="3560014" y="4675301"/>
            <a:ext cx="913258" cy="95789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 : coins arrondis 136">
                <a:extLst>
                  <a:ext uri="{FF2B5EF4-FFF2-40B4-BE49-F238E27FC236}">
                    <a16:creationId xmlns:a16="http://schemas.microsoft.com/office/drawing/2014/main" id="{D19AF81C-1728-4588-B6E5-313B1F675F5B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3267634" y="4575879"/>
                <a:ext cx="164798" cy="59739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7" name="Rectangle : coins arrondis 136">
                <a:extLst>
                  <a:ext uri="{FF2B5EF4-FFF2-40B4-BE49-F238E27FC236}">
                    <a16:creationId xmlns:a16="http://schemas.microsoft.com/office/drawing/2014/main" id="{D19AF81C-1728-4588-B6E5-313B1F675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4"/>
                </p:custDataLst>
              </p:nvPr>
            </p:nvSpPr>
            <p:spPr>
              <a:xfrm>
                <a:off x="3267634" y="4575879"/>
                <a:ext cx="164798" cy="597393"/>
              </a:xfrm>
              <a:prstGeom prst="roundRect">
                <a:avLst/>
              </a:prstGeom>
              <a:blipFill>
                <a:blip r:embed="rId145"/>
                <a:stretch>
                  <a:fillRect l="-51724" r="-27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 : coins arrondis 137">
                <a:extLst>
                  <a:ext uri="{FF2B5EF4-FFF2-40B4-BE49-F238E27FC236}">
                    <a16:creationId xmlns:a16="http://schemas.microsoft.com/office/drawing/2014/main" id="{40C83258-24E5-4FDF-A36F-6CDCD27EB14B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2635624" y="5201254"/>
                <a:ext cx="279702" cy="4196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8" name="Rectangle : coins arrondis 137">
                <a:extLst>
                  <a:ext uri="{FF2B5EF4-FFF2-40B4-BE49-F238E27FC236}">
                    <a16:creationId xmlns:a16="http://schemas.microsoft.com/office/drawing/2014/main" id="{40C83258-24E5-4FDF-A36F-6CDCD27EB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6"/>
                </p:custDataLst>
              </p:nvPr>
            </p:nvSpPr>
            <p:spPr>
              <a:xfrm>
                <a:off x="2635624" y="5201254"/>
                <a:ext cx="279702" cy="419617"/>
              </a:xfrm>
              <a:prstGeom prst="roundRect">
                <a:avLst/>
              </a:prstGeom>
              <a:blipFill>
                <a:blip r:embed="rId147"/>
                <a:stretch>
                  <a:fillRect l="-29167"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 : coins arrondis 138">
                <a:extLst>
                  <a:ext uri="{FF2B5EF4-FFF2-40B4-BE49-F238E27FC236}">
                    <a16:creationId xmlns:a16="http://schemas.microsoft.com/office/drawing/2014/main" id="{69439BE4-6CB6-4557-BD22-988C70FC2C21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2640851" y="4661649"/>
                <a:ext cx="290606" cy="4438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9" name="Rectangle : coins arrondis 138">
                <a:extLst>
                  <a:ext uri="{FF2B5EF4-FFF2-40B4-BE49-F238E27FC236}">
                    <a16:creationId xmlns:a16="http://schemas.microsoft.com/office/drawing/2014/main" id="{69439BE4-6CB6-4557-BD22-988C70FC2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8"/>
                </p:custDataLst>
              </p:nvPr>
            </p:nvSpPr>
            <p:spPr>
              <a:xfrm>
                <a:off x="2640851" y="4661649"/>
                <a:ext cx="290606" cy="443841"/>
              </a:xfrm>
              <a:prstGeom prst="roundRect">
                <a:avLst/>
              </a:prstGeom>
              <a:blipFill>
                <a:blip r:embed="rId149"/>
                <a:stretch>
                  <a:fillRect l="-28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89D97E1A-ED79-4B84-97AD-FAFDBE86BB1C}"/>
              </a:ext>
            </a:extLst>
          </p:cNvPr>
          <p:cNvCxnSpPr>
            <a:cxnSpLocks/>
            <a:stCxn id="138" idx="3"/>
            <a:endCxn id="137" idx="1"/>
          </p:cNvCxnSpPr>
          <p:nvPr>
            <p:custDataLst>
              <p:tags r:id="rId81"/>
            </p:custDataLst>
          </p:nvPr>
        </p:nvCxnSpPr>
        <p:spPr>
          <a:xfrm flipV="1">
            <a:off x="2915326" y="4874576"/>
            <a:ext cx="352308" cy="536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B8EE182C-F4A6-41BD-ADC5-1B8233BC8705}"/>
              </a:ext>
            </a:extLst>
          </p:cNvPr>
          <p:cNvCxnSpPr>
            <a:cxnSpLocks/>
            <a:stCxn id="139" idx="3"/>
            <a:endCxn id="137" idx="1"/>
          </p:cNvCxnSpPr>
          <p:nvPr>
            <p:custDataLst>
              <p:tags r:id="rId82"/>
            </p:custDataLst>
          </p:nvPr>
        </p:nvCxnSpPr>
        <p:spPr>
          <a:xfrm flipV="1">
            <a:off x="2931457" y="4874576"/>
            <a:ext cx="336177" cy="8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4434F899-AB23-4076-A2FB-31A9EAD6E841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671268" y="5666286"/>
                <a:ext cx="157932" cy="3158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4434F899-AB23-4076-A2FB-31A9EAD6E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0"/>
                </p:custDataLst>
              </p:nvPr>
            </p:nvSpPr>
            <p:spPr>
              <a:xfrm>
                <a:off x="671268" y="5666286"/>
                <a:ext cx="157932" cy="315864"/>
              </a:xfrm>
              <a:prstGeom prst="roundRect">
                <a:avLst/>
              </a:prstGeom>
              <a:blipFill>
                <a:blip r:embed="rId151"/>
                <a:stretch>
                  <a:fillRect l="-57143" r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E4E8BA7F-B32E-4CBB-8BCE-64119E2174C5}"/>
              </a:ext>
            </a:extLst>
          </p:cNvPr>
          <p:cNvGrpSpPr/>
          <p:nvPr>
            <p:custDataLst>
              <p:tags r:id="rId84"/>
            </p:custDataLst>
          </p:nvPr>
        </p:nvGrpSpPr>
        <p:grpSpPr>
          <a:xfrm>
            <a:off x="4607876" y="4814906"/>
            <a:ext cx="1398478" cy="698251"/>
            <a:chOff x="-5328" y="4338320"/>
            <a:chExt cx="3772427" cy="1470866"/>
          </a:xfrm>
        </p:grpSpPr>
        <p:pic>
          <p:nvPicPr>
            <p:cNvPr id="144" name="Image 143">
              <a:extLst>
                <a:ext uri="{FF2B5EF4-FFF2-40B4-BE49-F238E27FC236}">
                  <a16:creationId xmlns:a16="http://schemas.microsoft.com/office/drawing/2014/main" id="{AF2AD15A-D77E-499C-83C9-020F51BFB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5AC1DC3D-2284-4198-8FA6-F778D4EC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id="{6FAE9613-2394-433C-93B8-9AFD773D2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147" name="Image 146">
              <a:extLst>
                <a:ext uri="{FF2B5EF4-FFF2-40B4-BE49-F238E27FC236}">
                  <a16:creationId xmlns:a16="http://schemas.microsoft.com/office/drawing/2014/main" id="{BDF7A0B5-B84C-41E5-88A9-D7739106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148" name="Image 147">
              <a:extLst>
                <a:ext uri="{FF2B5EF4-FFF2-40B4-BE49-F238E27FC236}">
                  <a16:creationId xmlns:a16="http://schemas.microsoft.com/office/drawing/2014/main" id="{7361B7E1-424B-47D3-8827-31433F57B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149" name="Connecteur : en angle 148">
            <a:extLst>
              <a:ext uri="{FF2B5EF4-FFF2-40B4-BE49-F238E27FC236}">
                <a16:creationId xmlns:a16="http://schemas.microsoft.com/office/drawing/2014/main" id="{2892201C-5D06-49D2-8051-4C7444556F3E}"/>
              </a:ext>
            </a:extLst>
          </p:cNvPr>
          <p:cNvCxnSpPr>
            <a:cxnSpLocks/>
          </p:cNvCxnSpPr>
          <p:nvPr/>
        </p:nvCxnSpPr>
        <p:spPr>
          <a:xfrm flipV="1">
            <a:off x="828898" y="5325037"/>
            <a:ext cx="2703196" cy="499573"/>
          </a:xfrm>
          <a:prstGeom prst="bentConnector3">
            <a:avLst>
              <a:gd name="adj1" fmla="val 8548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 : en angle 149">
            <a:extLst>
              <a:ext uri="{FF2B5EF4-FFF2-40B4-BE49-F238E27FC236}">
                <a16:creationId xmlns:a16="http://schemas.microsoft.com/office/drawing/2014/main" id="{B5936259-590D-4827-B1BB-E62D346A3E7D}"/>
              </a:ext>
            </a:extLst>
          </p:cNvPr>
          <p:cNvCxnSpPr>
            <a:cxnSpLocks/>
            <a:stCxn id="142" idx="3"/>
          </p:cNvCxnSpPr>
          <p:nvPr/>
        </p:nvCxnSpPr>
        <p:spPr>
          <a:xfrm flipV="1">
            <a:off x="829200" y="5313556"/>
            <a:ext cx="710994" cy="51066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5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5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8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1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4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7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4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7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0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3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6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9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2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5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8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1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000"/>
                            </p:stCondLst>
                            <p:childTnLst>
                              <p:par>
                                <p:cTn id="5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61" grpId="0" animBg="1"/>
      <p:bldP spid="61" grpId="1" animBg="1"/>
      <p:bldP spid="64" grpId="0" animBg="1"/>
      <p:bldP spid="64" grpId="1" animBg="1"/>
      <p:bldP spid="76" grpId="0" animBg="1"/>
      <p:bldP spid="76" grpId="1" animBg="1"/>
      <p:bldP spid="63" grpId="0" animBg="1"/>
      <p:bldP spid="63" grpId="1" animBg="1"/>
      <p:bldP spid="66" grpId="0" animBg="1"/>
      <p:bldP spid="66" grpId="1" animBg="1"/>
      <p:bldP spid="91" grpId="0" animBg="1"/>
      <p:bldP spid="43" grpId="0"/>
      <p:bldP spid="43" grpId="1"/>
      <p:bldP spid="80" grpId="0" animBg="1"/>
      <p:bldP spid="80" grpId="1" animBg="1"/>
      <p:bldP spid="81" grpId="0"/>
      <p:bldP spid="81" grpId="1"/>
      <p:bldP spid="82" grpId="0" animBg="1"/>
      <p:bldP spid="82" grpId="1" animBg="1"/>
      <p:bldP spid="102" grpId="0"/>
      <p:bldP spid="102" grpId="1"/>
      <p:bldP spid="14" grpId="0"/>
      <p:bldP spid="109" grpId="0"/>
      <p:bldP spid="111" grpId="0"/>
      <p:bldP spid="69" grpId="0"/>
      <p:bldP spid="69" grpId="1"/>
      <p:bldP spid="30" grpId="0"/>
      <p:bldP spid="34" grpId="0"/>
      <p:bldP spid="37" grpId="0" animBg="1"/>
      <p:bldP spid="37" grpId="1" uiExpand="1" build="allAtOnce"/>
      <p:bldP spid="37" grpId="2" uiExpand="1" build="allAtOnce"/>
      <p:bldP spid="37" grpId="3" uiExpand="1" build="allAtOnce"/>
      <p:bldP spid="41" grpId="0"/>
      <p:bldP spid="41" grpId="1"/>
      <p:bldP spid="45" grpId="0"/>
      <p:bldP spid="45" grpId="1"/>
      <p:bldP spid="46" grpId="0"/>
      <p:bldP spid="46" grpId="1"/>
      <p:bldP spid="16" grpId="0" animBg="1"/>
      <p:bldP spid="16" grpId="1" animBg="1"/>
      <p:bldP spid="16" grpId="2" animBg="1"/>
      <p:bldP spid="50" grpId="0" animBg="1"/>
      <p:bldP spid="50" grpId="1" animBg="1"/>
      <p:bldP spid="50" grpId="2" animBg="1"/>
      <p:bldP spid="72" grpId="0" animBg="1"/>
      <p:bldP spid="72" grpId="1" animBg="1"/>
      <p:bldP spid="72" grpId="2" animBg="1"/>
      <p:bldP spid="74" grpId="0" animBg="1"/>
      <p:bldP spid="74" grpId="1" animBg="1"/>
      <p:bldP spid="74" grpId="2" animBg="1"/>
      <p:bldP spid="83" grpId="0"/>
      <p:bldP spid="83" grpId="1"/>
      <p:bldP spid="83" grpId="2"/>
      <p:bldP spid="85" grpId="0" animBg="1"/>
      <p:bldP spid="85" grpId="1" animBg="1"/>
      <p:bldP spid="86" grpId="0" animBg="1"/>
      <p:bldP spid="86" grpId="1" animBg="1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3" grpId="0" animBg="1"/>
      <p:bldP spid="101" grpId="0"/>
      <p:bldP spid="77" grpId="0"/>
      <p:bldP spid="77" grpId="1"/>
      <p:bldP spid="78" grpId="0"/>
      <p:bldP spid="78" grpId="1"/>
      <p:bldP spid="94" grpId="0"/>
      <p:bldP spid="94" grpId="1"/>
      <p:bldP spid="107" grpId="0"/>
      <p:bldP spid="112" grpId="0"/>
      <p:bldP spid="113" grpId="0"/>
      <p:bldP spid="18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2" grpId="0" animBg="1"/>
      <p:bldP spid="14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A1AABDFF-D2C1-4C3E-AA94-524B1C1ED55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180446" y="914344"/>
                <a:ext cx="4918524" cy="201793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Generative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No dependencies between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/>
                  <a:t>Combining functions </a:t>
                </a:r>
                <a:r>
                  <a:rPr lang="en-US" sz="2000" dirty="0"/>
                  <a:t>[CJRR99, Mes00, PRB09]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Discriminative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No preprocessing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A1AABDFF-D2C1-4C3E-AA94-524B1C1ED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7180446" y="914344"/>
                <a:ext cx="4918524" cy="2017934"/>
              </a:xfrm>
              <a:prstGeom prst="roundRect">
                <a:avLst/>
              </a:prstGeom>
              <a:blipFill>
                <a:blip r:embed="rId45"/>
                <a:stretch>
                  <a:fillRect t="-2077" b="-504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6C48DDB4-083D-4593-851B-F8916FB51F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80446" y="909850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Generative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Combining functions [CJRR99</a:t>
            </a:r>
            <a:r>
              <a:rPr lang="en-US" sz="2000" dirty="0"/>
              <a:t>, Mes00, PRB09]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Combining function are adapted to the targeted device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3E0F4340-032A-4E56-926E-FB0FF6C661B0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519726" y="6550223"/>
                <a:ext cx="16803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3E0F4340-032A-4E56-926E-FB0FF6C6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8519726" y="6550223"/>
                <a:ext cx="1680332" cy="307777"/>
              </a:xfrm>
              <a:prstGeom prst="rect">
                <a:avLst/>
              </a:prstGeom>
              <a:blipFill>
                <a:blip r:embed="rId4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6" name="Image 125">
            <a:extLst>
              <a:ext uri="{FF2B5EF4-FFF2-40B4-BE49-F238E27FC236}">
                <a16:creationId xmlns:a16="http://schemas.microsoft.com/office/drawing/2014/main" id="{DF7459CC-47F0-45B3-B45D-DF310B48367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315" y="4383935"/>
            <a:ext cx="2929487" cy="2238675"/>
          </a:xfrm>
          <a:prstGeom prst="rect">
            <a:avLst/>
          </a:prstGeom>
        </p:spPr>
      </p:pic>
      <p:pic>
        <p:nvPicPr>
          <p:cNvPr id="128" name="Image 127">
            <a:extLst>
              <a:ext uri="{FF2B5EF4-FFF2-40B4-BE49-F238E27FC236}">
                <a16:creationId xmlns:a16="http://schemas.microsoft.com/office/drawing/2014/main" id="{3A2A00BD-85BA-4C70-BC46-A6DCB4611B3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363" y="4392990"/>
            <a:ext cx="2929486" cy="2238673"/>
          </a:xfrm>
          <a:prstGeom prst="rect">
            <a:avLst/>
          </a:prstGeom>
        </p:spPr>
      </p:pic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13147F0-F11D-4280-8742-E3169D3CAF8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535801" y="241172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 smtClean="0"/>
              <a:t>Database</a:t>
            </a:r>
            <a:r>
              <a:rPr lang="fr-FR" b="1" dirty="0" smtClean="0"/>
              <a:t> </a:t>
            </a:r>
            <a:r>
              <a:rPr lang="fr-FR" b="1" dirty="0"/>
              <a:t>: ASCAD</a:t>
            </a:r>
            <a:endParaRPr lang="fr-FR" b="1" dirty="0">
              <a:latin typeface="Calibri Light (En-têtes)"/>
            </a:endParaRP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A68409B5-5B2F-4F52-82C6-2422D20B69B6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67377" y="3351889"/>
            <a:ext cx="5255394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b="1" dirty="0" err="1" smtClean="0"/>
              <a:t>Generative</a:t>
            </a:r>
            <a:r>
              <a:rPr lang="fr-FR" sz="2400" b="1" dirty="0" smtClean="0"/>
              <a:t> </a:t>
            </a:r>
            <a:r>
              <a:rPr lang="fr-FR" sz="2400" b="1" dirty="0"/>
              <a:t>(</a:t>
            </a:r>
            <a:r>
              <a:rPr lang="fr-FR" sz="2400" b="1" dirty="0" err="1" smtClean="0"/>
              <a:t>cVAE</a:t>
            </a:r>
            <a:r>
              <a:rPr lang="fr-FR" sz="2400" b="1" dirty="0" smtClean="0"/>
              <a:t>-SA)</a:t>
            </a:r>
            <a:endParaRPr lang="fr-FR" b="1" dirty="0"/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78CFC172-33DF-4E8C-9A47-61D35F5DED9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910939" y="3369536"/>
            <a:ext cx="4949037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Discriminative</a:t>
            </a:r>
            <a:endParaRPr lang="fr-FR" b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1404A6-E603-43BD-B63F-6438371A423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149" y="3767973"/>
            <a:ext cx="1405806" cy="559778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E1B0A0C-B6E7-4B98-A4AE-6F713683B10F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6078361" y="3840480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6F2B1705-BAEC-4918-BC6A-B17F4C5939C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446" y="3801675"/>
            <a:ext cx="1413826" cy="562972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2BE34B-CDF2-4529-AE8F-02D10B69D75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473696" y="3869356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cVAE</a:t>
            </a:r>
            <a:r>
              <a:rPr lang="fr-FR" b="1" dirty="0" smtClean="0"/>
              <a:t>-SA</a:t>
            </a:r>
            <a:endParaRPr lang="fr-FR" b="1" dirty="0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CAEF77B-6DC5-42E4-ABB0-398F48993C1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718903" y="3867751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CNN</a:t>
            </a:r>
          </a:p>
        </p:txBody>
      </p:sp>
      <p:sp>
        <p:nvSpPr>
          <p:cNvPr id="72" name="Flèche droite 63">
            <a:extLst>
              <a:ext uri="{FF2B5EF4-FFF2-40B4-BE49-F238E27FC236}">
                <a16:creationId xmlns:a16="http://schemas.microsoft.com/office/drawing/2014/main" id="{74A42038-5D1D-405F-8AF4-114D9440A42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959326" y="3924866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56">
            <a:extLst>
              <a:ext uri="{FF2B5EF4-FFF2-40B4-BE49-F238E27FC236}">
                <a16:creationId xmlns:a16="http://schemas.microsoft.com/office/drawing/2014/main" id="{57899AC3-9D99-4A1A-AD4F-DE5ACE5B09C0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10322872" y="3888605"/>
            <a:ext cx="409607" cy="409607"/>
          </a:xfrm>
          <a:prstGeom prst="rect">
            <a:avLst/>
          </a:prstGeom>
        </p:spPr>
      </p:pic>
      <p:sp>
        <p:nvSpPr>
          <p:cNvPr id="74" name="Flèche droite 63">
            <a:extLst>
              <a:ext uri="{FF2B5EF4-FFF2-40B4-BE49-F238E27FC236}">
                <a16:creationId xmlns:a16="http://schemas.microsoft.com/office/drawing/2014/main" id="{DD6DD434-01C3-4B5D-A35F-CCFC8B11BC21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691678" y="3952138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56">
            <a:extLst>
              <a:ext uri="{FF2B5EF4-FFF2-40B4-BE49-F238E27FC236}">
                <a16:creationId xmlns:a16="http://schemas.microsoft.com/office/drawing/2014/main" id="{3167DA5E-463F-43BE-B81C-2CEF2E532374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4055224" y="3915877"/>
            <a:ext cx="409607" cy="409607"/>
          </a:xfrm>
          <a:prstGeom prst="rect">
            <a:avLst/>
          </a:prstGeom>
        </p:spPr>
      </p:pic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168CBB21-14EA-4CE2-8208-BA68BBCEBB4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6" y="4694734"/>
            <a:ext cx="4379495" cy="1755923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DC99E07A-08B7-45B1-95E7-2C1FA3E8405B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54" y="4693130"/>
            <a:ext cx="4379495" cy="175592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99698D1-42B3-44A2-B268-B7AC480E72F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645920" y="4697128"/>
            <a:ext cx="654518" cy="1655546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 : coins arrondis 115">
            <a:extLst>
              <a:ext uri="{FF2B5EF4-FFF2-40B4-BE49-F238E27FC236}">
                <a16:creationId xmlns:a16="http://schemas.microsoft.com/office/drawing/2014/main" id="{F2197678-D308-4B69-B318-FBFFB40FA1D3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819625" y="4716379"/>
            <a:ext cx="654518" cy="1634690"/>
          </a:xfrm>
          <a:prstGeom prst="roundRect">
            <a:avLst/>
          </a:prstGeom>
          <a:solidFill>
            <a:srgbClr val="00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8CAA979F-699D-416A-A20D-2D168F5D7FF6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8975454" y="6404167"/>
                <a:ext cx="901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8CAA979F-699D-416A-A20D-2D168F5D7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8975454" y="6404167"/>
                <a:ext cx="901657" cy="307777"/>
              </a:xfrm>
              <a:prstGeom prst="rect">
                <a:avLst/>
              </a:prstGeom>
              <a:blipFill>
                <a:blip r:embed="rId5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BC214AC-1DA0-47B3-95E0-06707EBDB705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676983" y="6402563"/>
                <a:ext cx="901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𝑆𝑎𝑚𝑝𝑙𝑒𝑠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BC214AC-1DA0-47B3-95E0-06707EBDB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2676983" y="6402563"/>
                <a:ext cx="901657" cy="307777"/>
              </a:xfrm>
              <a:prstGeom prst="rect">
                <a:avLst/>
              </a:prstGeom>
              <a:blipFill>
                <a:blip r:embed="rId5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E08CAF84-72AB-4049-9ED5-4BD85C5455A5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 rot="16200000">
                <a:off x="6430644" y="5391910"/>
                <a:ext cx="1071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E08CAF84-72AB-4049-9ED5-4BD85C545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30644" y="5391910"/>
                <a:ext cx="1071897" cy="307777"/>
              </a:xfrm>
              <a:prstGeom prst="rect">
                <a:avLst/>
              </a:prstGeom>
              <a:blipFill>
                <a:blip r:embed="rId7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938D47E4-D111-4B0E-8513-4635B0CAE211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 rot="16200000">
                <a:off x="153368" y="5332554"/>
                <a:ext cx="1071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938D47E4-D111-4B0E-8513-4635B0CAE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3368" y="5332554"/>
                <a:ext cx="1071897" cy="307777"/>
              </a:xfrm>
              <a:prstGeom prst="rect">
                <a:avLst/>
              </a:prstGeom>
              <a:blipFill>
                <a:blip r:embed="rId7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AD59EADA-2856-499C-8FF5-3A4171073416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653309" y="4378049"/>
                <a:ext cx="640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AD59EADA-2856-499C-8FF5-3A4171073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09" y="4378049"/>
                <a:ext cx="640175" cy="369332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4EA46699-905E-489E-85DE-7A8295DC58E0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2931207" y="4386070"/>
                <a:ext cx="257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4EA46699-905E-489E-85DE-7A8295DC5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2931207" y="4386070"/>
                <a:ext cx="2577820" cy="369332"/>
              </a:xfrm>
              <a:prstGeom prst="rect">
                <a:avLst/>
              </a:prstGeom>
              <a:blipFill>
                <a:blip r:embed="rId7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7D28B27-A698-42AE-92D4-527534DC5A20}"/>
              </a:ext>
            </a:extLst>
          </p:cNvPr>
          <p:cNvCxnSpPr>
            <a:endCxn id="116" idx="1"/>
          </p:cNvCxnSpPr>
          <p:nvPr>
            <p:custDataLst>
              <p:tags r:id="rId34"/>
            </p:custDataLst>
          </p:nvPr>
        </p:nvCxnSpPr>
        <p:spPr>
          <a:xfrm>
            <a:off x="2348564" y="5524901"/>
            <a:ext cx="1471061" cy="8823"/>
          </a:xfrm>
          <a:prstGeom prst="straightConnector1">
            <a:avLst/>
          </a:prstGeom>
          <a:ln w="38100">
            <a:solidFill>
              <a:srgbClr val="27F9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8A48989-AAA1-4C0B-BAD3-D464071EE419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2367814" y="5207268"/>
            <a:ext cx="1434164" cy="24063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err="1"/>
              <a:t>Combination</a:t>
            </a:r>
            <a:endParaRPr lang="fr-FR" sz="1500" dirty="0"/>
          </a:p>
        </p:txBody>
      </p:sp>
      <p:sp>
        <p:nvSpPr>
          <p:cNvPr id="124" name="Rectangle : coins arrondis 123">
            <a:extLst>
              <a:ext uri="{FF2B5EF4-FFF2-40B4-BE49-F238E27FC236}">
                <a16:creationId xmlns:a16="http://schemas.microsoft.com/office/drawing/2014/main" id="{01A8ACEB-EBCB-48E1-924C-3ABAEF58C959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134177" y="3747024"/>
            <a:ext cx="264633" cy="66936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4835F55C-2B1D-4545-A64A-EAFB71F0F238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883343" y="3753851"/>
            <a:ext cx="264634" cy="660935"/>
          </a:xfrm>
          <a:prstGeom prst="roundRect">
            <a:avLst/>
          </a:prstGeom>
          <a:solidFill>
            <a:srgbClr val="00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430B5849-4405-4F5F-B767-EBACF6EC91FB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2309827" y="6550223"/>
                <a:ext cx="16803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430B5849-4405-4F5F-B767-EBACF6EC9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2309827" y="6550223"/>
                <a:ext cx="1680332" cy="307777"/>
              </a:xfrm>
              <a:prstGeom prst="rect">
                <a:avLst/>
              </a:prstGeom>
              <a:blipFill>
                <a:blip r:embed="rId7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D7504352-B7B7-4D52-9F36-8F0404C3A255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D7504352-B7B7-4D52-9F36-8F0404C3A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blipFill>
                <a:blip r:embed="rId81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26D6BB36-4E50-4C0A-9ED5-5501C00DCAF2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 rot="16200000">
                <a:off x="7166061" y="523340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26D6BB36-4E50-4C0A-9ED5-5501C00D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66061" y="5233405"/>
                <a:ext cx="654218" cy="307777"/>
              </a:xfrm>
              <a:prstGeom prst="rect">
                <a:avLst/>
              </a:prstGeom>
              <a:blipFill>
                <a:blip r:embed="rId81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 : coins arrondis 36">
            <a:extLst>
              <a:ext uri="{FF2B5EF4-FFF2-40B4-BE49-F238E27FC236}">
                <a16:creationId xmlns:a16="http://schemas.microsoft.com/office/drawing/2014/main" id="{06123196-3C9F-49D3-AC4E-C2953AC904D5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05878" y="914402"/>
            <a:ext cx="6862814" cy="200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fr-FR" sz="2200" dirty="0"/>
              <a:t>Pré-traitement</a:t>
            </a:r>
          </a:p>
          <a:p>
            <a:pPr marL="457200" indent="-457200">
              <a:buAutoNum type="arabicParenR"/>
            </a:pPr>
            <a:r>
              <a:rPr lang="fr-FR" sz="2200" dirty="0"/>
              <a:t>Construction des architectures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d’apprentissage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d’attaque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d’interprétation et d’explicabilité des résultats </a:t>
            </a:r>
          </a:p>
        </p:txBody>
      </p:sp>
    </p:spTree>
    <p:extLst>
      <p:ext uri="{BB962C8B-B14F-4D97-AF65-F5344CB8AC3E}">
        <p14:creationId xmlns:p14="http://schemas.microsoft.com/office/powerpoint/2010/main" val="21005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0" dur="indefinite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5" grpId="0" animBg="1"/>
      <p:bldP spid="127" grpId="0"/>
      <p:bldP spid="30" grpId="0"/>
      <p:bldP spid="34" grpId="0"/>
      <p:bldP spid="16" grpId="0" animBg="1"/>
      <p:bldP spid="50" grpId="0" animBg="1"/>
      <p:bldP spid="72" grpId="0" animBg="1"/>
      <p:bldP spid="74" grpId="0" animBg="1"/>
      <p:bldP spid="10" grpId="0" animBg="1"/>
      <p:bldP spid="10" grpId="1" animBg="1"/>
      <p:bldP spid="116" grpId="0" animBg="1"/>
      <p:bldP spid="116" grpId="1" animBg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22" grpId="0" animBg="1"/>
      <p:bldP spid="22" grpId="1" animBg="1"/>
      <p:bldP spid="124" grpId="0" animBg="1"/>
      <p:bldP spid="125" grpId="0" animBg="1"/>
      <p:bldP spid="129" grpId="0"/>
      <p:bldP spid="130" grpId="0"/>
      <p:bldP spid="136" grpId="0"/>
      <p:bldP spid="52" grpId="0" animBg="1"/>
      <p:bldP spid="52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4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219D5E5-7E4F-4DF8-BE40-3FEBF9749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53" y="3722948"/>
            <a:ext cx="2610301" cy="2610301"/>
          </a:xfrm>
          <a:prstGeom prst="rect">
            <a:avLst/>
          </a:prstGeom>
        </p:spPr>
      </p:pic>
      <p:sp>
        <p:nvSpPr>
          <p:cNvPr id="22" name="Bulle ronde 7">
            <a:extLst>
              <a:ext uri="{FF2B5EF4-FFF2-40B4-BE49-F238E27FC236}">
                <a16:creationId xmlns:a16="http://schemas.microsoft.com/office/drawing/2014/main" id="{DEB64602-AC28-4A26-BA14-C278BDB4EB62}"/>
              </a:ext>
            </a:extLst>
          </p:cNvPr>
          <p:cNvSpPr/>
          <p:nvPr/>
        </p:nvSpPr>
        <p:spPr>
          <a:xfrm>
            <a:off x="7048500" y="3143250"/>
            <a:ext cx="4962526" cy="2571750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It’s</a:t>
            </a:r>
            <a:r>
              <a:rPr lang="fr-FR" sz="2400" b="1" dirty="0" smtClean="0">
                <a:solidFill>
                  <a:schemeClr val="tx1"/>
                </a:solidFill>
              </a:rPr>
              <a:t> a cat !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 : coins arrondis 15">
            <a:extLst>
              <a:ext uri="{FF2B5EF4-FFF2-40B4-BE49-F238E27FC236}">
                <a16:creationId xmlns:a16="http://schemas.microsoft.com/office/drawing/2014/main" id="{04EDDD59-76E0-4766-B034-7E92253FBF44}"/>
              </a:ext>
            </a:extLst>
          </p:cNvPr>
          <p:cNvSpPr/>
          <p:nvPr/>
        </p:nvSpPr>
        <p:spPr>
          <a:xfrm>
            <a:off x="550751" y="1763441"/>
            <a:ext cx="11262511" cy="12327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Artificial intelligence leverages computers and machines to mimic the problem-solving and decision-making capabilities of the human mind. </a:t>
            </a:r>
            <a:r>
              <a:rPr lang="fr-FR" sz="1200" b="1" dirty="0"/>
              <a:t>(source: IBM </a:t>
            </a:r>
            <a:r>
              <a:rPr lang="fr-FR" sz="1200" b="1" dirty="0" err="1"/>
              <a:t>Artificial</a:t>
            </a:r>
            <a:r>
              <a:rPr lang="fr-FR" sz="1200" b="1" dirty="0"/>
              <a:t> Intelligence)</a:t>
            </a:r>
            <a:endParaRPr lang="en-US" sz="1600" dirty="0"/>
          </a:p>
        </p:txBody>
      </p:sp>
      <p:sp>
        <p:nvSpPr>
          <p:cNvPr id="41" name="Rectangle : coins arrondis 16">
            <a:extLst>
              <a:ext uri="{FF2B5EF4-FFF2-40B4-BE49-F238E27FC236}">
                <a16:creationId xmlns:a16="http://schemas.microsoft.com/office/drawing/2014/main" id="{D7471492-8B69-4D0D-B57A-7F1C7F5F2F5E}"/>
              </a:ext>
            </a:extLst>
          </p:cNvPr>
          <p:cNvSpPr/>
          <p:nvPr/>
        </p:nvSpPr>
        <p:spPr>
          <a:xfrm>
            <a:off x="552262" y="1230800"/>
            <a:ext cx="11271564" cy="516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Définition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0D7585F1-ACB4-4A57-97FE-6CE2854A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5" y="113834"/>
            <a:ext cx="10981882" cy="1360403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Artificial</a:t>
            </a:r>
            <a:r>
              <a:rPr lang="fr-FR" b="1" dirty="0"/>
              <a:t> </a:t>
            </a:r>
            <a:r>
              <a:rPr lang="fr-FR" b="1" dirty="0" smtClean="0"/>
              <a:t>Intelligence? </a:t>
            </a:r>
            <a:endParaRPr lang="fr-FR" b="1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07" y="3600060"/>
            <a:ext cx="2856079" cy="28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03EF5EDE-13C0-4A2C-88AA-F4D9253135A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505" y="113834"/>
            <a:ext cx="10981882" cy="136040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Learning? </a:t>
            </a:r>
            <a:endParaRPr lang="fr-FR" b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DD273E5-A67A-4D48-98C5-A128272F4A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84" y="1159617"/>
            <a:ext cx="5636376" cy="258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93946FE-2E81-430C-AC9F-404FEE3413CE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388222" y="3705276"/>
                <a:ext cx="744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𝑇𝑎𝑠𝑘</m:t>
                      </m:r>
                    </m:oMath>
                  </m:oMathPara>
                </a14:m>
                <a:endParaRPr lang="fr-FR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93946FE-2E81-430C-AC9F-404FEE341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9388222" y="3705276"/>
                <a:ext cx="744819" cy="369332"/>
              </a:xfrm>
              <a:prstGeom prst="rect">
                <a:avLst/>
              </a:prstGeom>
              <a:blipFill>
                <a:blip r:embed="rId18"/>
                <a:stretch>
                  <a:fillRect l="-9836" r="-9016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3ECD93A-8583-4AE1-B296-1BFFC5E97B1C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56905" y="3702260"/>
                <a:ext cx="18790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𝐸𝑥𝑝𝑒𝑟𝑖𝑚𝑒𝑛𝑐𝑒</m:t>
                      </m:r>
                    </m:oMath>
                  </m:oMathPara>
                </a14:m>
                <a:endParaRPr lang="fr-FR" sz="1600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3ECD93A-8583-4AE1-B296-1BFFC5E97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956905" y="3702260"/>
                <a:ext cx="1879041" cy="369332"/>
              </a:xfrm>
              <a:prstGeom prst="rect">
                <a:avLst/>
              </a:prstGeom>
              <a:blipFill>
                <a:blip r:embed="rId20"/>
                <a:stretch>
                  <a:fillRect l="-5195" r="-5195" b="-32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5F46D2-D2BD-4753-92F4-64766B3F8A6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375280" y="3702260"/>
                <a:ext cx="16983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𝐴𝑙𝑔𝑜𝑟𝑖𝑡h𝑚</m:t>
                      </m:r>
                    </m:oMath>
                  </m:oMathPara>
                </a14:m>
                <a:endParaRPr lang="fr-FR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5F46D2-D2BD-4753-92F4-64766B3F8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5375280" y="3702260"/>
                <a:ext cx="1698349" cy="461665"/>
              </a:xfrm>
              <a:prstGeom prst="rect">
                <a:avLst/>
              </a:prstGeom>
              <a:blipFill>
                <a:blip r:embed="rId22"/>
                <a:stretch>
                  <a:fillRect l="-719" r="-719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9E6657E7-0BA4-4B0A-8EC6-2B854CDBA3B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50751" y="4886778"/>
            <a:ext cx="11262511" cy="12327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An </a:t>
            </a:r>
            <a:r>
              <a:rPr lang="en-US" sz="2400" dirty="0">
                <a:solidFill>
                  <a:srgbClr val="27F93B"/>
                </a:solidFill>
              </a:rPr>
              <a:t>algorithm</a:t>
            </a:r>
            <a:r>
              <a:rPr lang="en-US" sz="2400" dirty="0"/>
              <a:t> is said to learn from </a:t>
            </a:r>
            <a:r>
              <a:rPr lang="en-US" sz="2400" dirty="0">
                <a:solidFill>
                  <a:srgbClr val="27F93B"/>
                </a:solidFill>
              </a:rPr>
              <a:t>experience</a:t>
            </a:r>
            <a:r>
              <a:rPr lang="en-US" sz="2400" dirty="0"/>
              <a:t> E with respect to some </a:t>
            </a:r>
            <a:r>
              <a:rPr lang="en-US" sz="2400" dirty="0">
                <a:solidFill>
                  <a:srgbClr val="27F93B"/>
                </a:solidFill>
              </a:rPr>
              <a:t>task</a:t>
            </a:r>
            <a:r>
              <a:rPr lang="en-US" sz="2400" dirty="0"/>
              <a:t> T and performance measure P, if its performance on T, as measured by P, improves with experience E.</a:t>
            </a:r>
            <a:endParaRPr lang="en-US" sz="1600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2625207D-FDBD-4F3E-8A8C-2DED2F53C3F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52262" y="4354137"/>
            <a:ext cx="11271564" cy="516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/>
              <a:t>Definition</a:t>
            </a:r>
            <a:r>
              <a:rPr lang="fr-FR" sz="2400" b="1" dirty="0"/>
              <a:t> [Mit97]</a:t>
            </a:r>
          </a:p>
        </p:txBody>
      </p: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5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9" y="1649587"/>
            <a:ext cx="1837244" cy="1837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08526" y="1923998"/>
            <a:ext cx="11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/>
              <a:t>It’s</a:t>
            </a:r>
            <a:r>
              <a:rPr lang="fr-FR" b="1" dirty="0"/>
              <a:t> a cat !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208526" y="2625503"/>
            <a:ext cx="1173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/>
              <a:t>It’s</a:t>
            </a:r>
            <a:r>
              <a:rPr lang="fr-FR" b="1" dirty="0"/>
              <a:t> a </a:t>
            </a:r>
            <a:r>
              <a:rPr lang="fr-FR" b="1" dirty="0" smtClean="0"/>
              <a:t>dog </a:t>
            </a:r>
            <a:r>
              <a:rPr lang="fr-FR" b="1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647" y="6564542"/>
            <a:ext cx="8702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LMRoman12-Regular"/>
              </a:rPr>
              <a:t>[Mit97] Tom </a:t>
            </a:r>
            <a:r>
              <a:rPr lang="en-US" sz="1200" dirty="0">
                <a:latin typeface="LMRoman12-Regular"/>
              </a:rPr>
              <a:t>Mitchell. </a:t>
            </a:r>
            <a:r>
              <a:rPr lang="en-US" sz="1200" b="1" i="1" u="sng" dirty="0">
                <a:latin typeface="LMRoman12-Italic"/>
              </a:rPr>
              <a:t>Machine Learning</a:t>
            </a:r>
            <a:r>
              <a:rPr lang="en-US" sz="1200" dirty="0">
                <a:latin typeface="LMRoman12-Regular"/>
              </a:rPr>
              <a:t>. McGraw-Hill Education, mar 1997.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639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</a:t>
            </a:fld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463E4DA-2DB4-4EE2-BC98-2888E28F5AA5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0505" y="113834"/>
            <a:ext cx="10981882" cy="1360403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Solving</a:t>
            </a:r>
            <a:r>
              <a:rPr lang="fr-FR" b="1" dirty="0"/>
              <a:t> Classification </a:t>
            </a:r>
            <a:r>
              <a:rPr lang="fr-FR" b="1" dirty="0" err="1"/>
              <a:t>Task</a:t>
            </a:r>
            <a:endParaRPr lang="fr-FR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4D91E-5187-4682-92E0-39B2DDD57A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44" y="2365927"/>
            <a:ext cx="6779044" cy="3108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96C3FE4-12C5-453F-B74A-078F348BEB79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78158" y="1513135"/>
                <a:ext cx="524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 smtClean="0"/>
                  <a:t>Goal</a:t>
                </a:r>
                <a:r>
                  <a:rPr lang="en-US" sz="2400" dirty="0"/>
                  <a:t>: Estimate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96C3FE4-12C5-453F-B74A-078F348B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78158" y="1513135"/>
                <a:ext cx="5245731" cy="461665"/>
              </a:xfrm>
              <a:prstGeom prst="rect">
                <a:avLst/>
              </a:prstGeom>
              <a:blipFill>
                <a:blip r:embed="rId17"/>
                <a:stretch>
                  <a:fillRect l="-1742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4F197DD3-D844-43A2-975B-39CE82B8A6A6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118770" y="2675975"/>
                <a:ext cx="306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4F197DD3-D844-43A2-975B-39CE82B8A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0118770" y="2675975"/>
                <a:ext cx="306302" cy="369332"/>
              </a:xfrm>
              <a:prstGeom prst="rect">
                <a:avLst/>
              </a:prstGeom>
              <a:blipFill>
                <a:blip r:embed="rId19"/>
                <a:stretch>
                  <a:fillRect l="-34000" r="-30000" b="-29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74BFD2A-BE27-4490-9B1D-835AC15D8B9A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8033" y="2491309"/>
                <a:ext cx="8394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𝐼𝑛𝑝𝑢𝑡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74BFD2A-BE27-4490-9B1D-835AC15D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008033" y="2491309"/>
                <a:ext cx="839461" cy="369332"/>
              </a:xfrm>
              <a:prstGeom prst="rect">
                <a:avLst/>
              </a:prstGeom>
              <a:blipFill>
                <a:blip r:embed="rId21"/>
                <a:stretch>
                  <a:fillRect l="-12319" r="-11594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D6D897E-A679-49B5-9A57-DED292B5F00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973465" y="2204404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D6D897E-A679-49B5-9A57-DED292B5F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5973465" y="2204404"/>
                <a:ext cx="583750" cy="461665"/>
              </a:xfrm>
              <a:prstGeom prst="rect">
                <a:avLst/>
              </a:prstGeom>
              <a:blipFill>
                <a:blip r:embed="rId2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 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8" y="2987372"/>
            <a:ext cx="2065000" cy="2065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664384" y="3279257"/>
            <a:ext cx="141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rgbClr val="27F93B"/>
                </a:solidFill>
              </a:rPr>
              <a:t>It’s</a:t>
            </a:r>
            <a:r>
              <a:rPr lang="fr-FR" sz="2400" b="1" dirty="0">
                <a:solidFill>
                  <a:srgbClr val="27F93B"/>
                </a:solidFill>
              </a:rPr>
              <a:t> a cat 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652554" y="4110069"/>
            <a:ext cx="1504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</a:rPr>
              <a:t>It’s</a:t>
            </a:r>
            <a:r>
              <a:rPr lang="fr-FR" sz="2400" b="1" dirty="0">
                <a:solidFill>
                  <a:srgbClr val="FF0000"/>
                </a:solidFill>
              </a:rPr>
              <a:t> a </a:t>
            </a:r>
            <a:r>
              <a:rPr lang="fr-FR" sz="2400" b="1" dirty="0" smtClean="0">
                <a:solidFill>
                  <a:srgbClr val="FF0000"/>
                </a:solidFill>
              </a:rPr>
              <a:t>dog </a:t>
            </a:r>
            <a:r>
              <a:rPr lang="fr-FR" sz="2400" b="1" dirty="0">
                <a:solidFill>
                  <a:srgbClr val="FF0000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6F96ECD-9EF0-4394-BFEA-838764B1900C}"/>
                  </a:ext>
                </a:extLst>
              </p:cNvPr>
              <p:cNvSpPr/>
              <p:nvPr/>
            </p:nvSpPr>
            <p:spPr>
              <a:xfrm>
                <a:off x="4580320" y="5553753"/>
                <a:ext cx="3296415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6F96ECD-9EF0-4394-BFEA-838764B19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320" y="5553753"/>
                <a:ext cx="3296415" cy="491417"/>
              </a:xfrm>
              <a:prstGeom prst="rect">
                <a:avLst/>
              </a:prstGeom>
              <a:blipFill>
                <a:blip r:embed="rId25"/>
                <a:stretch>
                  <a:fillRect r="-185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llipse 44">
            <a:extLst>
              <a:ext uri="{FF2B5EF4-FFF2-40B4-BE49-F238E27FC236}">
                <a16:creationId xmlns:a16="http://schemas.microsoft.com/office/drawing/2014/main" id="{D61CD141-1C40-420A-BDB4-12E280A2D49F}"/>
              </a:ext>
            </a:extLst>
          </p:cNvPr>
          <p:cNvSpPr/>
          <p:nvPr/>
        </p:nvSpPr>
        <p:spPr>
          <a:xfrm>
            <a:off x="5237249" y="5569949"/>
            <a:ext cx="409268" cy="491417"/>
          </a:xfrm>
          <a:prstGeom prst="ellipse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5EC7EEA-DCC9-4D93-BCF6-75647E2C37CD}"/>
              </a:ext>
            </a:extLst>
          </p:cNvPr>
          <p:cNvSpPr/>
          <p:nvPr/>
        </p:nvSpPr>
        <p:spPr>
          <a:xfrm>
            <a:off x="6624460" y="5577052"/>
            <a:ext cx="421367" cy="491417"/>
          </a:xfrm>
          <a:prstGeom prst="ellipse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F60386-2DFC-458E-A2EC-F09504BB1C50}"/>
              </a:ext>
            </a:extLst>
          </p:cNvPr>
          <p:cNvSpPr/>
          <p:nvPr/>
        </p:nvSpPr>
        <p:spPr>
          <a:xfrm>
            <a:off x="4667779" y="5520235"/>
            <a:ext cx="312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Supervised</a:t>
            </a:r>
            <a:r>
              <a:rPr lang="fr-FR" sz="2800" dirty="0"/>
              <a:t> Learning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B659F9B-1718-44C1-A047-4475AFEC4EDA}"/>
              </a:ext>
            </a:extLst>
          </p:cNvPr>
          <p:cNvSpPr/>
          <p:nvPr/>
        </p:nvSpPr>
        <p:spPr>
          <a:xfrm>
            <a:off x="895740" y="4019581"/>
            <a:ext cx="370570" cy="421790"/>
          </a:xfrm>
          <a:prstGeom prst="ellipse">
            <a:avLst/>
          </a:prstGeom>
          <a:noFill/>
          <a:ln w="28575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382364A-9152-4542-B8ED-7A49EE9782B4}"/>
              </a:ext>
            </a:extLst>
          </p:cNvPr>
          <p:cNvSpPr/>
          <p:nvPr/>
        </p:nvSpPr>
        <p:spPr>
          <a:xfrm>
            <a:off x="1724054" y="3338995"/>
            <a:ext cx="161925" cy="180975"/>
          </a:xfrm>
          <a:prstGeom prst="ellipse">
            <a:avLst/>
          </a:prstGeom>
          <a:noFill/>
          <a:ln w="28575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64E3A14D-E4BE-4676-9C19-4F1A684BCBA7}"/>
              </a:ext>
            </a:extLst>
          </p:cNvPr>
          <p:cNvCxnSpPr>
            <a:cxnSpLocks/>
            <a:stCxn id="48" idx="4"/>
            <a:endCxn id="60" idx="0"/>
          </p:cNvCxnSpPr>
          <p:nvPr/>
        </p:nvCxnSpPr>
        <p:spPr>
          <a:xfrm flipH="1">
            <a:off x="1070493" y="4441371"/>
            <a:ext cx="10532" cy="839563"/>
          </a:xfrm>
          <a:prstGeom prst="straightConnector1">
            <a:avLst/>
          </a:prstGeom>
          <a:ln w="28575">
            <a:solidFill>
              <a:srgbClr val="27F9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81E3CAE-9182-4BE9-A318-F858692AD091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1795492" y="3510445"/>
            <a:ext cx="9524" cy="1758830"/>
          </a:xfrm>
          <a:prstGeom prst="straightConnector1">
            <a:avLst/>
          </a:prstGeom>
          <a:ln w="28575">
            <a:solidFill>
              <a:srgbClr val="27F9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DA89390B-9BB7-400C-BA1B-CBC7828E7043}"/>
                  </a:ext>
                </a:extLst>
              </p:cNvPr>
              <p:cNvSpPr txBox="1"/>
              <p:nvPr/>
            </p:nvSpPr>
            <p:spPr>
              <a:xfrm>
                <a:off x="826772" y="5280934"/>
                <a:ext cx="487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0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0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0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000" b="1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DA89390B-9BB7-400C-BA1B-CBC7828E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2" y="5280934"/>
                <a:ext cx="487441" cy="307777"/>
              </a:xfrm>
              <a:prstGeom prst="rect">
                <a:avLst/>
              </a:prstGeom>
              <a:blipFill>
                <a:blip r:embed="rId27"/>
                <a:stretch>
                  <a:fillRect l="-12500" t="-1961" r="-18750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D91EC9D-82FD-4E6A-9FEA-4A3C372D92AA}"/>
                  </a:ext>
                </a:extLst>
              </p:cNvPr>
              <p:cNvSpPr txBox="1"/>
              <p:nvPr/>
            </p:nvSpPr>
            <p:spPr>
              <a:xfrm>
                <a:off x="1557576" y="5269275"/>
                <a:ext cx="4948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0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0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FR" sz="20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000" b="1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D91EC9D-82FD-4E6A-9FEA-4A3C372D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76" y="5269275"/>
                <a:ext cx="494879" cy="307777"/>
              </a:xfrm>
              <a:prstGeom prst="rect">
                <a:avLst/>
              </a:prstGeom>
              <a:blipFill>
                <a:blip r:embed="rId28"/>
                <a:stretch>
                  <a:fillRect l="-12346" t="-1961" r="-18519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392028" y="5568234"/>
                <a:ext cx="102513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ym typeface="Wingdings" panose="05000000000000000000" pitchFamily="2" charset="2"/>
                  </a:rPr>
                  <a:t>How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can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we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estimate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which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efficiently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solves</a:t>
                </a:r>
                <a:r>
                  <a:rPr lang="fr-FR" sz="2400" dirty="0" smtClean="0"/>
                  <a:t> a classification </a:t>
                </a:r>
                <a:r>
                  <a:rPr lang="fr-FR" sz="2400" dirty="0" err="1" smtClean="0"/>
                  <a:t>task</a:t>
                </a:r>
                <a:r>
                  <a:rPr lang="fr-FR" sz="2400" dirty="0" smtClean="0"/>
                  <a:t>?</a:t>
                </a:r>
                <a:endParaRPr lang="fr-FR" sz="24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28" y="5568234"/>
                <a:ext cx="10251332" cy="461665"/>
              </a:xfrm>
              <a:prstGeom prst="rect">
                <a:avLst/>
              </a:prstGeom>
              <a:blipFill>
                <a:blip r:embed="rId29"/>
                <a:stretch>
                  <a:fillRect l="-892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41" grpId="0"/>
      <p:bldP spid="42" grpId="0"/>
      <p:bldP spid="44" grpId="0"/>
      <p:bldP spid="44" grpId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 animBg="1"/>
      <p:bldP spid="49" grpId="0" animBg="1"/>
      <p:bldP spid="60" grpId="0"/>
      <p:bldP spid="6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7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75" y="3070622"/>
            <a:ext cx="9085119" cy="7318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 smtClean="0">
                <a:latin typeface="Calibri Light (En-têtes)"/>
                <a:sym typeface="Wingdings" pitchFamily="2" charset="2"/>
              </a:rPr>
              <a:t>What’s the point with Cryptography?</a:t>
            </a:r>
            <a:endParaRPr lang="fr-FR" sz="4400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12917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4B5AAB4-A53F-4538-82FE-D21EA87AA2CE}"/>
              </a:ext>
            </a:extLst>
          </p:cNvPr>
          <p:cNvSpPr/>
          <p:nvPr/>
        </p:nvSpPr>
        <p:spPr>
          <a:xfrm>
            <a:off x="2092304" y="2887792"/>
            <a:ext cx="595606" cy="14555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0A0703-5BAA-4A3E-8866-2CE07F82BD3A}"/>
              </a:ext>
            </a:extLst>
          </p:cNvPr>
          <p:cNvSpPr/>
          <p:nvPr/>
        </p:nvSpPr>
        <p:spPr>
          <a:xfrm>
            <a:off x="3237722" y="2892489"/>
            <a:ext cx="979715" cy="14555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2D0589-9BF3-4817-9569-49DFB05EDB45}"/>
              </a:ext>
            </a:extLst>
          </p:cNvPr>
          <p:cNvSpPr/>
          <p:nvPr/>
        </p:nvSpPr>
        <p:spPr>
          <a:xfrm>
            <a:off x="8235225" y="2897188"/>
            <a:ext cx="979715" cy="14555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8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1CB99178-1445-43F9-BAE7-9F502369A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" y="1943952"/>
            <a:ext cx="1523112" cy="20304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287513B-2AD8-436F-80F6-E79BA03C1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50" y="1994426"/>
            <a:ext cx="1397619" cy="203068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E8020C6-127D-4413-8FF6-46C55BFEF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0" y="4845286"/>
            <a:ext cx="1427054" cy="15109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2EB6195-A818-4CCD-8249-30FCA1D84692}"/>
              </a:ext>
            </a:extLst>
          </p:cNvPr>
          <p:cNvSpPr/>
          <p:nvPr/>
        </p:nvSpPr>
        <p:spPr>
          <a:xfrm>
            <a:off x="2043404" y="2892490"/>
            <a:ext cx="8350898" cy="14555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80EF58-9496-4039-97A9-DC4B08CB70A2}"/>
              </a:ext>
            </a:extLst>
          </p:cNvPr>
          <p:cNvSpPr/>
          <p:nvPr/>
        </p:nvSpPr>
        <p:spPr>
          <a:xfrm>
            <a:off x="1771696" y="2575250"/>
            <a:ext cx="299698" cy="20511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D3AAD0-B948-4A06-9C1E-705711F723B8}"/>
              </a:ext>
            </a:extLst>
          </p:cNvPr>
          <p:cNvSpPr/>
          <p:nvPr/>
        </p:nvSpPr>
        <p:spPr>
          <a:xfrm>
            <a:off x="10346520" y="2575249"/>
            <a:ext cx="299698" cy="20511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1D15E5D-CDDC-4632-9784-6F990D8B142C}"/>
              </a:ext>
            </a:extLst>
          </p:cNvPr>
          <p:cNvSpPr txBox="1"/>
          <p:nvPr/>
        </p:nvSpPr>
        <p:spPr>
          <a:xfrm>
            <a:off x="528166" y="4110175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Alice</a:t>
            </a:r>
            <a:endParaRPr lang="fr-FR" b="1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0621F01-E490-43AF-B533-7BF84850211D}"/>
              </a:ext>
            </a:extLst>
          </p:cNvPr>
          <p:cNvSpPr txBox="1"/>
          <p:nvPr/>
        </p:nvSpPr>
        <p:spPr>
          <a:xfrm>
            <a:off x="11075308" y="409099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Bob</a:t>
            </a:r>
            <a:endParaRPr lang="fr-FR" b="1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DBE69CB-7990-43D2-B835-795F41A969F7}"/>
              </a:ext>
            </a:extLst>
          </p:cNvPr>
          <p:cNvSpPr txBox="1"/>
          <p:nvPr/>
        </p:nvSpPr>
        <p:spPr>
          <a:xfrm>
            <a:off x="5862166" y="6457890"/>
            <a:ext cx="55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Eve</a:t>
            </a:r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3AE5C1-B079-4C85-948D-5686870BB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44" y="3019322"/>
            <a:ext cx="930095" cy="116430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29350F8-8BF1-452E-BC2C-41CB7FBBB0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1" y="4005250"/>
            <a:ext cx="925286" cy="925286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A3F3DBBF-024D-406E-AC2C-F7F59959CAC8}"/>
              </a:ext>
            </a:extLst>
          </p:cNvPr>
          <p:cNvSpPr txBox="1"/>
          <p:nvPr/>
        </p:nvSpPr>
        <p:spPr>
          <a:xfrm rot="16200000">
            <a:off x="3120620" y="3420749"/>
            <a:ext cx="121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Encryption</a:t>
            </a:r>
            <a:endParaRPr lang="fr-FR" b="1" dirty="0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FD011CBA-B7C3-4EBE-8E33-9B2B9F709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4004976"/>
            <a:ext cx="925286" cy="92528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A6C0AB5-0BA7-4340-ACB3-5A8E48B077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671" y="5519445"/>
            <a:ext cx="875912" cy="875912"/>
          </a:xfrm>
          <a:prstGeom prst="rect">
            <a:avLst/>
          </a:prstGeom>
        </p:spPr>
      </p:pic>
      <p:pic>
        <p:nvPicPr>
          <p:cNvPr id="55" name="Image 5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2A3B447-C2B8-4302-9028-026C08C779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882">
            <a:off x="4139923" y="4300196"/>
            <a:ext cx="747636" cy="1474619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A4EE35DC-CB1D-4577-AB2A-D940D7D10D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8882">
            <a:off x="4135008" y="4295279"/>
            <a:ext cx="747636" cy="1474618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D2C1C6A-D4C3-41A2-94BB-E4A77EE42F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8882">
            <a:off x="4130091" y="4300193"/>
            <a:ext cx="747635" cy="1474618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3F3DBBF-024D-406E-AC2C-F7F59959CAC8}"/>
              </a:ext>
            </a:extLst>
          </p:cNvPr>
          <p:cNvSpPr txBox="1"/>
          <p:nvPr/>
        </p:nvSpPr>
        <p:spPr>
          <a:xfrm rot="16200000">
            <a:off x="8102342" y="3415830"/>
            <a:ext cx="123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Decryption</a:t>
            </a:r>
            <a:endParaRPr lang="fr-FR" b="1"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F08299E-9B54-4630-A60E-0DAC6C7C4D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02" y="1289098"/>
            <a:ext cx="472398" cy="141968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2F9FA03-9A4F-4A49-8088-B3603E95BA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55" y="1284182"/>
            <a:ext cx="472398" cy="1419688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32F9957F-CDF6-4227-9DB7-A14C88A1B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08" y="1279266"/>
            <a:ext cx="472398" cy="1419688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266C02C3-8815-45D4-A5A6-0DC8306AC653}"/>
              </a:ext>
            </a:extLst>
          </p:cNvPr>
          <p:cNvSpPr txBox="1"/>
          <p:nvPr/>
        </p:nvSpPr>
        <p:spPr>
          <a:xfrm>
            <a:off x="2743200" y="717755"/>
            <a:ext cx="207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Confidentiality</a:t>
            </a:r>
            <a:endParaRPr lang="fr-FR" b="1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830E644-E7FD-41B7-AD02-1ECD5DFD4E25}"/>
              </a:ext>
            </a:extLst>
          </p:cNvPr>
          <p:cNvSpPr txBox="1"/>
          <p:nvPr/>
        </p:nvSpPr>
        <p:spPr>
          <a:xfrm>
            <a:off x="5275009" y="703006"/>
            <a:ext cx="176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Authenticity</a:t>
            </a:r>
            <a:endParaRPr lang="fr-FR" b="1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A7C6DEC-0214-46F9-8D38-E361CC65E5D4}"/>
              </a:ext>
            </a:extLst>
          </p:cNvPr>
          <p:cNvSpPr txBox="1"/>
          <p:nvPr/>
        </p:nvSpPr>
        <p:spPr>
          <a:xfrm>
            <a:off x="7993632" y="688257"/>
            <a:ext cx="12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Integrity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461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987 -0.001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/>
      <p:bldP spid="53" grpId="2" animBg="1"/>
      <p:bldP spid="53" grpId="3" animBg="1"/>
      <p:bldP spid="43" grpId="0" animBg="1"/>
      <p:bldP spid="46" grpId="0" animBg="1"/>
      <p:bldP spid="48" grpId="0" animBg="1"/>
      <p:bldP spid="49" grpId="0" animBg="1"/>
      <p:bldP spid="50" grpId="0" animBg="1"/>
      <p:bldP spid="38" grpId="0"/>
      <p:bldP spid="51" grpId="0"/>
      <p:bldP spid="37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9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/26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985068" y="2757354"/>
            <a:ext cx="1021230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 smtClean="0">
                <a:latin typeface="Calibri Light (En-têtes)"/>
                <a:sym typeface="Wingdings" pitchFamily="2" charset="2"/>
              </a:rPr>
              <a:t>What’s a Side-Channel Attack (SCA)?</a:t>
            </a:r>
            <a:endParaRPr lang="fr-FR" sz="4400" b="1" dirty="0">
              <a:latin typeface="Calibri Light (En-têtes)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B9ABBF-797B-43AA-9D29-95D2895D481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10" y="4452373"/>
            <a:ext cx="2242239" cy="140921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1A6509-2363-427E-B9A2-274AFBD1D8D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10" y="4230791"/>
            <a:ext cx="1841957" cy="19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5B9BD5"/>
      </a:accent1>
      <a:accent2>
        <a:srgbClr val="ED7D31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37581</TotalTime>
  <Words>4024</Words>
  <Application>Microsoft Office PowerPoint</Application>
  <PresentationFormat>Grand écran</PresentationFormat>
  <Paragraphs>472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(Corps)</vt:lpstr>
      <vt:lpstr>Calibri Light</vt:lpstr>
      <vt:lpstr>Calibri Light (En-têtes)</vt:lpstr>
      <vt:lpstr>Cambria Math</vt:lpstr>
      <vt:lpstr>LMRoman12-Italic</vt:lpstr>
      <vt:lpstr>LMRoman12-Regular</vt:lpstr>
      <vt:lpstr>Wingdings</vt:lpstr>
      <vt:lpstr>Thème Office</vt:lpstr>
      <vt:lpstr>Bridging Deep Learning and Classical Profiled Side-Channel Attacks</vt:lpstr>
      <vt:lpstr>Summary</vt:lpstr>
      <vt:lpstr>What’s an Artificial Intelligence?</vt:lpstr>
      <vt:lpstr>Artificial Intelligence? </vt:lpstr>
      <vt:lpstr>Learning? </vt:lpstr>
      <vt:lpstr>Solving Classification Task</vt:lpstr>
      <vt:lpstr>What’s the point with Cryptography?</vt:lpstr>
      <vt:lpstr>Présentation PowerPoint</vt:lpstr>
      <vt:lpstr>What’s a Side-Channel Attack (SCA)?</vt:lpstr>
      <vt:lpstr>Présentation PowerPoint</vt:lpstr>
      <vt:lpstr>Présentation PowerPoint</vt:lpstr>
      <vt:lpstr>Profiled attacks</vt:lpstr>
      <vt:lpstr>Profiled attacks</vt:lpstr>
      <vt:lpstr>Limitations</vt:lpstr>
      <vt:lpstr>How should be used AI to perform side-channel attacks?</vt:lpstr>
      <vt:lpstr>Présentation PowerPoint</vt:lpstr>
      <vt:lpstr>Présentation PowerPoint</vt:lpstr>
      <vt:lpstr>Présentation PowerPoint</vt:lpstr>
      <vt:lpstr>Overview</vt:lpstr>
      <vt:lpstr>Présentation PowerPoint</vt:lpstr>
      <vt:lpstr>Présentation PowerPoint</vt:lpstr>
      <vt:lpstr>Présentation PowerPoint</vt:lpstr>
      <vt:lpstr>Présentation PowerPoint</vt:lpstr>
      <vt:lpstr>Conclusion</vt:lpstr>
      <vt:lpstr>Discriminative vs. Generative: Which solution should be preferred to perform side-channel attacks?</vt:lpstr>
      <vt:lpstr>Présentation PowerPoint</vt:lpstr>
      <vt:lpstr>Présentation PowerPoint</vt:lpstr>
      <vt:lpstr>Présentation PowerPoint</vt:lpstr>
      <vt:lpstr>Présentation PowerPoint</vt:lpstr>
      <vt:lpstr>Experiments</vt:lpstr>
      <vt:lpstr>Présentation PowerPoint</vt:lpstr>
      <vt:lpstr>Présentation PowerPoint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ZAID</dc:creator>
  <cp:lastModifiedBy>Gabriel ZAID</cp:lastModifiedBy>
  <cp:revision>694</cp:revision>
  <dcterms:created xsi:type="dcterms:W3CDTF">2020-08-17T10:59:01Z</dcterms:created>
  <dcterms:modified xsi:type="dcterms:W3CDTF">2022-06-26T13:03:20Z</dcterms:modified>
</cp:coreProperties>
</file>