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8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9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1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2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3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4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15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6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7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8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19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20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21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notesSlides/notesSlide22.xml" ContentType="application/vnd.openxmlformats-officedocument.presentationml.notesSlid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23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24.xml" ContentType="application/vnd.openxmlformats-officedocument.presentationml.notesSlide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25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26.xml" ContentType="application/vnd.openxmlformats-officedocument.presentationml.notesSlide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notesSlides/notesSlide27.xml" ContentType="application/vnd.openxmlformats-officedocument.presentationml.notesSlide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notesSlides/notesSlide28.xml" ContentType="application/vnd.openxmlformats-officedocument.presentationml.notesSlide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notesSlides/notesSlide29.xml" ContentType="application/vnd.openxmlformats-officedocument.presentationml.notesSlide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notesSlides/notesSlide30.xml" ContentType="application/vnd.openxmlformats-officedocument.presentationml.notesSlide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notesSlides/notesSlide31.xml" ContentType="application/vnd.openxmlformats-officedocument.presentationml.notesSlide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notesSlides/notesSlide32.xml" ContentType="application/vnd.openxmlformats-officedocument.presentationml.notesSlide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notesSlides/notesSlide33.xml" ContentType="application/vnd.openxmlformats-officedocument.presentationml.notesSlide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notesSlides/notesSlide34.xml" ContentType="application/vnd.openxmlformats-officedocument.presentationml.notesSlide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notesSlides/notesSlide35.xml" ContentType="application/vnd.openxmlformats-officedocument.presentationml.notesSlide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39" r:id="rId2"/>
    <p:sldId id="345" r:id="rId3"/>
    <p:sldId id="347" r:id="rId4"/>
    <p:sldId id="353" r:id="rId5"/>
    <p:sldId id="354" r:id="rId6"/>
    <p:sldId id="356" r:id="rId7"/>
    <p:sldId id="464" r:id="rId8"/>
    <p:sldId id="357" r:id="rId9"/>
    <p:sldId id="448" r:id="rId10"/>
    <p:sldId id="358" r:id="rId11"/>
    <p:sldId id="411" r:id="rId12"/>
    <p:sldId id="412" r:id="rId13"/>
    <p:sldId id="381" r:id="rId14"/>
    <p:sldId id="432" r:id="rId15"/>
    <p:sldId id="438" r:id="rId16"/>
    <p:sldId id="439" r:id="rId17"/>
    <p:sldId id="382" r:id="rId18"/>
    <p:sldId id="453" r:id="rId19"/>
    <p:sldId id="364" r:id="rId20"/>
    <p:sldId id="414" r:id="rId21"/>
    <p:sldId id="465" r:id="rId22"/>
    <p:sldId id="428" r:id="rId23"/>
    <p:sldId id="379" r:id="rId24"/>
    <p:sldId id="447" r:id="rId25"/>
    <p:sldId id="442" r:id="rId26"/>
    <p:sldId id="434" r:id="rId27"/>
    <p:sldId id="451" r:id="rId28"/>
    <p:sldId id="450" r:id="rId29"/>
    <p:sldId id="471" r:id="rId30"/>
    <p:sldId id="466" r:id="rId31"/>
    <p:sldId id="468" r:id="rId32"/>
    <p:sldId id="470" r:id="rId33"/>
    <p:sldId id="454" r:id="rId34"/>
    <p:sldId id="457" r:id="rId35"/>
    <p:sldId id="458" r:id="rId36"/>
    <p:sldId id="459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 Zaid" initials="GZ" lastIdx="2" clrIdx="0">
    <p:extLst>
      <p:ext uri="{19B8F6BF-5375-455C-9EA6-DF929625EA0E}">
        <p15:presenceInfo xmlns:p15="http://schemas.microsoft.com/office/powerpoint/2012/main" userId="Gabriel Za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F93B"/>
    <a:srgbClr val="00FFFF"/>
    <a:srgbClr val="DC6E98"/>
    <a:srgbClr val="FFCCFF"/>
    <a:srgbClr val="08141E"/>
    <a:srgbClr val="7030A0"/>
    <a:srgbClr val="FFC000"/>
    <a:srgbClr val="00B050"/>
    <a:srgbClr val="FFFF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4" autoAdjust="0"/>
  </p:normalViewPr>
  <p:slideViewPr>
    <p:cSldViewPr snapToGrid="0">
      <p:cViewPr varScale="1">
        <p:scale>
          <a:sx n="121" d="100"/>
          <a:sy n="121" d="100"/>
        </p:scale>
        <p:origin x="7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F89C2-E0D8-435C-889C-71582D182806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2553-712B-41C0-9E6E-7C6014A6C3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968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CA66A-139F-4571-A7D7-7F1E9A8B347A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4F169-8DCC-4115-903A-5F219091F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68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995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6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873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819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584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30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849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668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721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046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18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130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808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919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200" b="1" dirty="0">
                  <a:latin typeface="Calibri Light (En-têtes)"/>
                </a:endParaRP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200" b="1" dirty="0">
                    <a:latin typeface="Calibri Light (En-têtes)"/>
                  </a:rPr>
                  <a:t>Une fois que l’on a notre modèle entraîner, nous pouvons mettre en place la phase d’attaque (présenter la phase d’attaque, parler en détail de </a:t>
                </a:r>
                <a:r>
                  <a:rPr lang="fr-FR" sz="1200" b="1" i="0">
                    <a:latin typeface="Cambria Math" panose="02040503050406030204" pitchFamily="18" charset="0"/>
                  </a:rPr>
                  <a:t>𝑵_𝒛</a:t>
                </a:r>
                <a:r>
                  <a:rPr lang="fr-FR" sz="1200" b="1" dirty="0">
                    <a:latin typeface="Calibri Light (En-têtes)"/>
                  </a:rPr>
                  <a:t> et faire le lien avec l’image de la slide 23)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à"/>
                  <a:tabLst/>
                  <a:defRPr/>
                </a:pPr>
                <a:r>
                  <a:rPr lang="fr-FR" sz="1200" b="1" dirty="0">
                    <a:latin typeface="Calibri Light (En-têtes)"/>
                    <a:sym typeface="Wingdings" panose="05000000000000000000" pitchFamily="2" charset="2"/>
                  </a:rPr>
                  <a:t>Mettre une slide en annexe expliquant concrètement d’où sort l’approximation sur </a:t>
                </a:r>
                <a:r>
                  <a:rPr lang="fr-FR" sz="1200" b="1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𝒍𝒐𝒈(𝑷𝒓[𝒕_𝒊│𝒚_𝒊,𝝓])</a:t>
                </a:r>
                <a:endParaRPr lang="fr-FR" sz="1200" b="1" dirty="0">
                  <a:latin typeface="Calibri Light (En-têtes)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à"/>
                  <a:tabLst/>
                  <a:defRPr/>
                </a:pPr>
                <a:r>
                  <a:rPr lang="fr-FR" sz="1200" b="1" dirty="0">
                    <a:latin typeface="Calibri Light (En-têtes)"/>
                  </a:rPr>
                  <a:t>Préciser que </a:t>
                </a:r>
                <a:r>
                  <a:rPr lang="fr-FR" sz="1200" i="0">
                    <a:latin typeface="Cambria Math" panose="02040503050406030204" pitchFamily="18" charset="0"/>
                  </a:rPr>
                  <a:t>𝒟_𝐾𝐿 (Pr⁡[𝑉│</a:t>
                </a:r>
                <a:r>
                  <a:rPr lang="fr-FR" sz="1200" b="1" i="0">
                    <a:latin typeface="Cambria Math" panose="02040503050406030204" pitchFamily="18" charset="0"/>
                  </a:rPr>
                  <a:t>𝒕</a:t>
                </a:r>
                <a:r>
                  <a:rPr lang="fr-FR" sz="1200" b="0" i="0">
                    <a:latin typeface="Cambria Math" panose="02040503050406030204" pitchFamily="18" charset="0"/>
                  </a:rPr>
                  <a:t>_𝑖</a:t>
                </a:r>
                <a:r>
                  <a:rPr lang="fr-FR" sz="1200" i="0">
                    <a:latin typeface="Cambria Math" panose="02040503050406030204" pitchFamily="18" charset="0"/>
                  </a:rPr>
                  <a:t>, </a:t>
                </a:r>
                <a:r>
                  <a:rPr lang="fr-FR" sz="1200" b="0" i="0">
                    <a:latin typeface="Cambria Math" panose="02040503050406030204" pitchFamily="18" charset="0"/>
                  </a:rPr>
                  <a:t>𝑦_𝑖</a:t>
                </a:r>
                <a:r>
                  <a:rPr lang="fr-FR" sz="1200" i="0">
                    <a:latin typeface="Cambria Math" panose="02040503050406030204" pitchFamily="18" charset="0"/>
                  </a:rPr>
                  <a:t>, Θ] ||Pr⁡[𝑉] )</a:t>
                </a:r>
                <a:r>
                  <a:rPr lang="fr-FR" sz="1200" b="1" dirty="0">
                    <a:latin typeface="Calibri Light (En-têtes)"/>
                  </a:rPr>
                  <a:t> quantifie l’erreur sur la caractérisation</a:t>
                </a:r>
                <a:r>
                  <a:rPr lang="fr-FR" sz="1200" b="1" baseline="0" dirty="0">
                    <a:latin typeface="Calibri Light (En-têtes)"/>
                  </a:rPr>
                  <a:t> du bruit tel que ça vaut 0 si le bruit est parfaitement caractérisé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à"/>
                  <a:tabLst/>
                  <a:defRPr/>
                </a:pPr>
                <a:r>
                  <a:rPr lang="fr-FR" sz="1200" b="1" baseline="0" dirty="0">
                    <a:latin typeface="Calibri Light (En-têtes)"/>
                  </a:rPr>
                  <a:t>Préciser que </a:t>
                </a:r>
                <a:r>
                  <a:rPr lang="fr-FR" sz="1200" b="1" i="0">
                    <a:latin typeface="Cambria Math" panose="02040503050406030204" pitchFamily="18" charset="0"/>
                  </a:rPr>
                  <a:t>−</a:t>
                </a:r>
                <a:r>
                  <a:rPr lang="fr-FR" sz="1200" i="0">
                    <a:latin typeface="Cambria Math" panose="02040503050406030204" pitchFamily="18" charset="0"/>
                  </a:rPr>
                  <a:t>1</a:t>
                </a:r>
                <a:r>
                  <a:rPr lang="fr-FR" sz="1200" b="0" i="0">
                    <a:latin typeface="Cambria Math" panose="02040503050406030204" pitchFamily="18" charset="0"/>
                  </a:rPr>
                  <a:t>/2  log⁡(2𝜋⋅∑_(𝑗=0)^(𝐷−1)▒(</a:t>
                </a:r>
                <a:r>
                  <a:rPr lang="fr-FR" sz="1200" b="1" i="0">
                    <a:latin typeface="Cambria Math" panose="02040503050406030204" pitchFamily="18" charset="0"/>
                  </a:rPr>
                  <a:t>𝒕</a:t>
                </a:r>
                <a:r>
                  <a:rPr lang="fr-FR" sz="1200" b="0" i="0">
                    <a:latin typeface="Cambria Math" panose="02040503050406030204" pitchFamily="18" charset="0"/>
                  </a:rPr>
                  <a:t>_𝑖 [𝑗]−1/𝑁_𝑣  ∑_(ℎ=0)^(𝑁_𝑣−1)</a:t>
                </a:r>
                <a:r>
                  <a:rPr lang="fr-FR" sz="1200" b="0" i="0" dirty="0">
                    <a:latin typeface="Cambria Math" panose="02040503050406030204" pitchFamily="18" charset="0"/>
                  </a:rPr>
                  <a:t>▒</a:t>
                </a:r>
                <a:r>
                  <a:rPr lang="fr-FR" sz="1200" b="0" i="0">
                    <a:latin typeface="Cambria Math" panose="02040503050406030204" pitchFamily="18" charset="0"/>
                  </a:rPr>
                  <a:t>〖</a:t>
                </a:r>
                <a:r>
                  <a:rPr lang="fr-FR" sz="1200" b="1" i="0" dirty="0">
                    <a:latin typeface="Cambria Math" panose="02040503050406030204" pitchFamily="18" charset="0"/>
                  </a:rPr>
                  <a:t>𝒕 ̃</a:t>
                </a:r>
                <a:r>
                  <a:rPr lang="fr-FR" sz="1200" b="0" i="0" dirty="0">
                    <a:latin typeface="Cambria Math" panose="02040503050406030204" pitchFamily="18" charset="0"/>
                  </a:rPr>
                  <a:t>_ℎ [𝑗] </a:t>
                </a:r>
                <a:r>
                  <a:rPr lang="fr-FR" sz="1200" b="0" i="0">
                    <a:latin typeface="Cambria Math" panose="02040503050406030204" pitchFamily="18" charset="0"/>
                  </a:rPr>
                  <a:t>〗</a:t>
                </a:r>
                <a:r>
                  <a:rPr lang="fr-FR" sz="1200" b="0" i="0" dirty="0">
                    <a:latin typeface="Cambria Math" panose="02040503050406030204" pitchFamily="18" charset="0"/>
                  </a:rPr>
                  <a:t>)</a:t>
                </a:r>
                <a:r>
                  <a:rPr lang="fr-FR" sz="1200" b="0" i="0">
                    <a:latin typeface="Cambria Math" panose="02040503050406030204" pitchFamily="18" charset="0"/>
                  </a:rPr>
                  <a:t>^2 )−1/2</a:t>
                </a:r>
                <a:r>
                  <a:rPr lang="fr-FR" sz="1200" b="1" dirty="0">
                    <a:latin typeface="Calibri Light (En-têtes)"/>
                  </a:rPr>
                  <a:t> quantifie </a:t>
                </a:r>
                <a:r>
                  <a:rPr lang="fr-FR" sz="1200" b="1" baseline="0" dirty="0">
                    <a:latin typeface="Calibri Light (En-têtes)"/>
                  </a:rPr>
                  <a:t>la distance entre chaque nouvelle trace </a:t>
                </a:r>
                <a:r>
                  <a:rPr lang="fr-FR" sz="1200" b="1" i="0" baseline="0">
                    <a:latin typeface="Cambria Math" panose="02040503050406030204" pitchFamily="18" charset="0"/>
                  </a:rPr>
                  <a:t>𝒕 ̃</a:t>
                </a:r>
                <a:r>
                  <a:rPr lang="fr-FR" sz="1200" b="1" dirty="0">
                    <a:latin typeface="Calibri Light (En-têtes)"/>
                  </a:rPr>
                  <a:t> et la trace réelle </a:t>
                </a:r>
                <a:r>
                  <a:rPr lang="fr-FR" sz="1200" b="1" i="0">
                    <a:latin typeface="Cambria Math" panose="02040503050406030204" pitchFamily="18" charset="0"/>
                  </a:rPr>
                  <a:t>𝒕</a:t>
                </a:r>
                <a:r>
                  <a:rPr lang="fr-FR" sz="1200" b="1" dirty="0">
                    <a:latin typeface="Calibri Light (En-têtes)"/>
                  </a:rPr>
                  <a:t> tel qu’on peut générer</a:t>
                </a:r>
                <a:r>
                  <a:rPr lang="fr-FR" sz="1200" b="1" baseline="0" dirty="0">
                    <a:latin typeface="Calibri Light (En-têtes)"/>
                  </a:rPr>
                  <a:t> autant de nouvelle trace que l’on souhaite à partir de notre échantillonneur. Ainsi, accroître </a:t>
                </a:r>
                <a:r>
                  <a:rPr lang="fr-FR" sz="1200" b="1" i="0" baseline="0">
                    <a:latin typeface="Cambria Math" panose="02040503050406030204" pitchFamily="18" charset="0"/>
                  </a:rPr>
                  <a:t>𝑵_𝒗</a:t>
                </a:r>
                <a:r>
                  <a:rPr lang="fr-FR" sz="1200" b="1" dirty="0">
                    <a:latin typeface="Calibri Light (En-têtes)"/>
                  </a:rPr>
                  <a:t> permet</a:t>
                </a:r>
                <a:r>
                  <a:rPr lang="fr-FR" sz="1200" b="1" baseline="0" dirty="0">
                    <a:latin typeface="Calibri Light (En-têtes)"/>
                  </a:rPr>
                  <a:t> d’avoir une meilleur confiance dans les résultats obtenus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à"/>
                  <a:tabLst/>
                  <a:defRPr/>
                </a:pPr>
                <a:r>
                  <a:rPr lang="fr-FR" sz="1200" b="1" baseline="0" dirty="0">
                    <a:latin typeface="Calibri Light (En-têtes)"/>
                  </a:rPr>
                  <a:t>(encadré vert) Si la phase d’apprentissage a été mené correctement, ce terme doit être minimal lorsque la relation </a:t>
                </a:r>
                <a:r>
                  <a:rPr lang="fr-FR" sz="1200" b="1" i="0" baseline="0">
                    <a:latin typeface="Cambria Math" panose="02040503050406030204" pitchFamily="18" charset="0"/>
                  </a:rPr>
                  <a:t>𝒌=𝒌^∗</a:t>
                </a:r>
                <a:r>
                  <a:rPr lang="fr-FR" sz="1200" b="1" dirty="0">
                    <a:latin typeface="Calibri Light (En-têtes)"/>
                  </a:rPr>
                  <a:t> est observée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95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616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660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993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80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647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512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93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626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020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6876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903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3015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5198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0702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9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36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094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01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1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121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F169-8DCC-4115-903A-5F219091F29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77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2D45-56F0-4CC8-8D09-3846AB79EE34}" type="datetime1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73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3049-5BF6-49EF-A573-B2C70981639D}" type="datetime1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91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3501-E604-4E79-9082-28BD3AB2E427}" type="datetime1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1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6B91-1AE3-422F-931B-289DCE780BC5}" type="datetime1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6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111B-5996-4D6A-9B6B-DB3CBBECC272}" type="datetime1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44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91FB-07C4-4620-96C5-7854DB86AFC9}" type="datetime1">
              <a:rPr lang="fr-FR" smtClean="0"/>
              <a:t>24/11/2024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3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F0F6-0BC7-4270-A685-507152514B52}" type="datetime1">
              <a:rPr lang="fr-FR" smtClean="0"/>
              <a:t>24/11/2024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80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DED5-35F5-4562-BBCF-4F50A3C59B83}" type="datetime1">
              <a:rPr lang="fr-FR" smtClean="0"/>
              <a:t>24/11/2024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44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FEC7-6936-4E86-B37F-733C135610F0}" type="datetime1">
              <a:rPr lang="fr-FR" smtClean="0"/>
              <a:t>24/11/2024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96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91A-4EEB-4F7B-A8A5-C17CFA785890}" type="datetime1">
              <a:rPr lang="fr-FR" smtClean="0"/>
              <a:t>24/11/2024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71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4772-79C3-4629-AA63-1848FAECA933}" type="datetime1">
              <a:rPr lang="fr-FR" smtClean="0"/>
              <a:t>24/11/2024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34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8A20-605E-41EF-9474-42FD31AFB60A}" type="datetime1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1805-0E78-476E-9243-23C8DDD90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288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notesSlide" Target="../notesSlides/notesSlide11.xml"/><Relationship Id="rId3" Type="http://schemas.openxmlformats.org/officeDocument/2006/relationships/tags" Target="../tags/tag109.xml"/><Relationship Id="rId21" Type="http://schemas.openxmlformats.org/officeDocument/2006/relationships/image" Target="../media/image680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slideLayout" Target="../slideLayouts/slideLayout5.xml"/><Relationship Id="rId25" Type="http://schemas.openxmlformats.org/officeDocument/2006/relationships/image" Target="../media/image46.png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image" Target="../media/image671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45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image" Target="../media/image24.png"/><Relationship Id="rId10" Type="http://schemas.openxmlformats.org/officeDocument/2006/relationships/tags" Target="../tags/tag116.xml"/><Relationship Id="rId19" Type="http://schemas.openxmlformats.org/officeDocument/2006/relationships/image" Target="../media/image44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image" Target="../media/image6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notesSlide" Target="../notesSlides/notesSlide12.xml"/><Relationship Id="rId26" Type="http://schemas.openxmlformats.org/officeDocument/2006/relationships/image" Target="../media/image47.png"/><Relationship Id="rId3" Type="http://schemas.openxmlformats.org/officeDocument/2006/relationships/tags" Target="../tags/tag125.xml"/><Relationship Id="rId21" Type="http://schemas.openxmlformats.org/officeDocument/2006/relationships/image" Target="../media/image460.png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slideLayout" Target="../slideLayouts/slideLayout5.xml"/><Relationship Id="rId25" Type="http://schemas.openxmlformats.org/officeDocument/2006/relationships/image" Target="../media/image24.png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image" Target="../media/image450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image" Target="../media/image760.pn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image" Target="../media/image370.png"/><Relationship Id="rId28" Type="http://schemas.openxmlformats.org/officeDocument/2006/relationships/image" Target="../media/image49.png"/><Relationship Id="rId10" Type="http://schemas.openxmlformats.org/officeDocument/2006/relationships/tags" Target="../tags/tag132.xml"/><Relationship Id="rId19" Type="http://schemas.openxmlformats.org/officeDocument/2006/relationships/image" Target="../media/image44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tags" Target="../tags/tag134.xml"/><Relationship Id="rId27" Type="http://schemas.openxmlformats.org/officeDocument/2006/relationships/image" Target="../media/image48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tags" Target="../tags/tag164.xml"/><Relationship Id="rId21" Type="http://schemas.openxmlformats.org/officeDocument/2006/relationships/tags" Target="../tags/tag159.xml"/><Relationship Id="rId34" Type="http://schemas.openxmlformats.org/officeDocument/2006/relationships/image" Target="../media/image24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image" Target="../media/image44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29" Type="http://schemas.openxmlformats.org/officeDocument/2006/relationships/slideLayout" Target="../slideLayouts/slideLayout5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image" Target="../media/image50.png"/><Relationship Id="rId37" Type="http://schemas.openxmlformats.org/officeDocument/2006/relationships/image" Target="../media/image49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image" Target="../media/image48.svg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image" Target="../media/image40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notesSlide" Target="../notesSlides/notesSlide13.xml"/><Relationship Id="rId35" Type="http://schemas.openxmlformats.org/officeDocument/2006/relationships/image" Target="../media/image47.png"/><Relationship Id="rId8" Type="http://schemas.openxmlformats.org/officeDocument/2006/relationships/tags" Target="../tags/tag146.xml"/><Relationship Id="rId3" Type="http://schemas.openxmlformats.org/officeDocument/2006/relationships/tags" Target="../tags/tag14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26" Type="http://schemas.openxmlformats.org/officeDocument/2006/relationships/tags" Target="../tags/tag192.xml"/><Relationship Id="rId39" Type="http://schemas.openxmlformats.org/officeDocument/2006/relationships/image" Target="../media/image56.png"/><Relationship Id="rId21" Type="http://schemas.openxmlformats.org/officeDocument/2006/relationships/tags" Target="../tags/tag187.xml"/><Relationship Id="rId34" Type="http://schemas.openxmlformats.org/officeDocument/2006/relationships/image" Target="../media/image47.png"/><Relationship Id="rId42" Type="http://schemas.openxmlformats.org/officeDocument/2006/relationships/image" Target="../media/image58.png"/><Relationship Id="rId47" Type="http://schemas.openxmlformats.org/officeDocument/2006/relationships/image" Target="../media/image61.png"/><Relationship Id="rId50" Type="http://schemas.openxmlformats.org/officeDocument/2006/relationships/tags" Target="../tags/tag195.xml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9" Type="http://schemas.openxmlformats.org/officeDocument/2006/relationships/tags" Target="../tags/tag195.xml"/><Relationship Id="rId11" Type="http://schemas.openxmlformats.org/officeDocument/2006/relationships/tags" Target="../tags/tag177.xml"/><Relationship Id="rId24" Type="http://schemas.openxmlformats.org/officeDocument/2006/relationships/tags" Target="../tags/tag190.xml"/><Relationship Id="rId32" Type="http://schemas.openxmlformats.org/officeDocument/2006/relationships/image" Target="../media/image51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45" Type="http://schemas.openxmlformats.org/officeDocument/2006/relationships/image" Target="../media/image60.png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tags" Target="../tags/tag189.xml"/><Relationship Id="rId28" Type="http://schemas.openxmlformats.org/officeDocument/2006/relationships/tags" Target="../tags/tag194.xml"/><Relationship Id="rId36" Type="http://schemas.openxmlformats.org/officeDocument/2006/relationships/image" Target="../media/image53.png"/><Relationship Id="rId49" Type="http://schemas.openxmlformats.org/officeDocument/2006/relationships/image" Target="../media/image540.png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31" Type="http://schemas.openxmlformats.org/officeDocument/2006/relationships/notesSlide" Target="../notesSlides/notesSlide14.xml"/><Relationship Id="rId44" Type="http://schemas.openxmlformats.org/officeDocument/2006/relationships/image" Target="../media/image59.png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tags" Target="../tags/tag188.xml"/><Relationship Id="rId27" Type="http://schemas.openxmlformats.org/officeDocument/2006/relationships/tags" Target="../tags/tag193.xml"/><Relationship Id="rId30" Type="http://schemas.openxmlformats.org/officeDocument/2006/relationships/slideLayout" Target="../slideLayouts/slideLayout5.xml"/><Relationship Id="rId35" Type="http://schemas.openxmlformats.org/officeDocument/2006/relationships/image" Target="../media/image48.svg"/><Relationship Id="rId43" Type="http://schemas.openxmlformats.org/officeDocument/2006/relationships/image" Target="../media/image44.png"/><Relationship Id="rId48" Type="http://schemas.openxmlformats.org/officeDocument/2006/relationships/tags" Target="../tags/tag194.xml"/><Relationship Id="rId8" Type="http://schemas.openxmlformats.org/officeDocument/2006/relationships/tags" Target="../tags/tag174.xml"/><Relationship Id="rId51" Type="http://schemas.openxmlformats.org/officeDocument/2006/relationships/image" Target="../media/image550.png"/><Relationship Id="rId3" Type="http://schemas.openxmlformats.org/officeDocument/2006/relationships/tags" Target="../tags/tag169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tags" Target="../tags/tag191.xml"/><Relationship Id="rId33" Type="http://schemas.openxmlformats.org/officeDocument/2006/relationships/image" Target="../media/image52.png"/><Relationship Id="rId38" Type="http://schemas.openxmlformats.org/officeDocument/2006/relationships/image" Target="../media/image55.png"/><Relationship Id="rId46" Type="http://schemas.openxmlformats.org/officeDocument/2006/relationships/image" Target="../media/image25.png"/><Relationship Id="rId20" Type="http://schemas.openxmlformats.org/officeDocument/2006/relationships/tags" Target="../tags/tag186.xml"/><Relationship Id="rId41" Type="http://schemas.openxmlformats.org/officeDocument/2006/relationships/image" Target="../media/image24.png"/><Relationship Id="rId1" Type="http://schemas.openxmlformats.org/officeDocument/2006/relationships/tags" Target="../tags/tag167.xml"/><Relationship Id="rId6" Type="http://schemas.openxmlformats.org/officeDocument/2006/relationships/tags" Target="../tags/tag17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notesSlide" Target="../notesSlides/notesSlide15.xml"/><Relationship Id="rId3" Type="http://schemas.openxmlformats.org/officeDocument/2006/relationships/tags" Target="../tags/tag198.xml"/><Relationship Id="rId21" Type="http://schemas.openxmlformats.org/officeDocument/2006/relationships/image" Target="../media/image160.png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slideLayout" Target="../slideLayouts/slideLayout5.xml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image" Target="../media/image62.png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image" Target="../media/image620.png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tags" Target="../tags/tag210.xml"/><Relationship Id="rId10" Type="http://schemas.openxmlformats.org/officeDocument/2006/relationships/tags" Target="../tags/tag205.xml"/><Relationship Id="rId19" Type="http://schemas.openxmlformats.org/officeDocument/2006/relationships/image" Target="../media/image180.png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image" Target="../media/image6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slideLayout" Target="../slideLayouts/slideLayout5.xml"/><Relationship Id="rId3" Type="http://schemas.openxmlformats.org/officeDocument/2006/relationships/tags" Target="../tags/tag214.xml"/><Relationship Id="rId21" Type="http://schemas.openxmlformats.org/officeDocument/2006/relationships/image" Target="../media/image163.png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image" Target="../media/image190.png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image" Target="../media/image69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image" Target="../media/image189.png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image" Target="../media/image188.png"/><Relationship Id="rId10" Type="http://schemas.openxmlformats.org/officeDocument/2006/relationships/tags" Target="../tags/tag221.xml"/><Relationship Id="rId19" Type="http://schemas.openxmlformats.org/officeDocument/2006/relationships/notesSlide" Target="../notesSlides/notesSlide16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image" Target="../media/image1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tags" Target="../tags/tag241.xml"/><Relationship Id="rId18" Type="http://schemas.openxmlformats.org/officeDocument/2006/relationships/tags" Target="../tags/tag246.xml"/><Relationship Id="rId26" Type="http://schemas.openxmlformats.org/officeDocument/2006/relationships/image" Target="../media/image66.png"/><Relationship Id="rId3" Type="http://schemas.openxmlformats.org/officeDocument/2006/relationships/tags" Target="../tags/tag231.xml"/><Relationship Id="rId21" Type="http://schemas.openxmlformats.org/officeDocument/2006/relationships/tags" Target="../tags/tag249.xml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5" Type="http://schemas.openxmlformats.org/officeDocument/2006/relationships/image" Target="../media/image65.png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20" Type="http://schemas.openxmlformats.org/officeDocument/2006/relationships/tags" Target="../tags/tag248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24" Type="http://schemas.openxmlformats.org/officeDocument/2006/relationships/image" Target="../media/image64.png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238.xml"/><Relationship Id="rId19" Type="http://schemas.openxmlformats.org/officeDocument/2006/relationships/tags" Target="../tags/tag247.xml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Relationship Id="rId2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slideLayout" Target="../slideLayouts/slideLayout5.xml"/><Relationship Id="rId3" Type="http://schemas.openxmlformats.org/officeDocument/2006/relationships/tags" Target="../tags/tag252.xml"/><Relationship Id="rId21" Type="http://schemas.openxmlformats.org/officeDocument/2006/relationships/tags" Target="../tags/tag270.xml"/><Relationship Id="rId34" Type="http://schemas.openxmlformats.org/officeDocument/2006/relationships/image" Target="../media/image49.png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tags" Target="../tags/tag274.xml"/><Relationship Id="rId33" Type="http://schemas.openxmlformats.org/officeDocument/2006/relationships/image" Target="../media/image48.svg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29" Type="http://schemas.openxmlformats.org/officeDocument/2006/relationships/image" Target="../media/image50.png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tags" Target="../tags/tag273.xml"/><Relationship Id="rId32" Type="http://schemas.openxmlformats.org/officeDocument/2006/relationships/image" Target="../media/image47.png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tags" Target="../tags/tag272.xml"/><Relationship Id="rId28" Type="http://schemas.openxmlformats.org/officeDocument/2006/relationships/image" Target="../media/image40.png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31" Type="http://schemas.openxmlformats.org/officeDocument/2006/relationships/image" Target="../media/image24.png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Relationship Id="rId27" Type="http://schemas.openxmlformats.org/officeDocument/2006/relationships/notesSlide" Target="../notesSlides/notesSlide18.xml"/><Relationship Id="rId30" Type="http://schemas.openxmlformats.org/officeDocument/2006/relationships/image" Target="../media/image44.png"/><Relationship Id="rId8" Type="http://schemas.openxmlformats.org/officeDocument/2006/relationships/tags" Target="../tags/tag25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image" Target="../media/image68.png"/><Relationship Id="rId26" Type="http://schemas.openxmlformats.org/officeDocument/2006/relationships/image" Target="../media/image85.png"/><Relationship Id="rId3" Type="http://schemas.openxmlformats.org/officeDocument/2006/relationships/tags" Target="../tags/tag277.xml"/><Relationship Id="rId21" Type="http://schemas.openxmlformats.org/officeDocument/2006/relationships/image" Target="../media/image710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image" Target="../media/image67.png"/><Relationship Id="rId25" Type="http://schemas.openxmlformats.org/officeDocument/2006/relationships/image" Target="../media/image84.png"/><Relationship Id="rId2" Type="http://schemas.openxmlformats.org/officeDocument/2006/relationships/tags" Target="../tags/tag276.xml"/><Relationship Id="rId16" Type="http://schemas.openxmlformats.org/officeDocument/2006/relationships/notesSlide" Target="../notesSlides/notesSlide19.xml"/><Relationship Id="rId20" Type="http://schemas.openxmlformats.org/officeDocument/2006/relationships/tags" Target="../tags/tag280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71.png"/><Relationship Id="rId5" Type="http://schemas.openxmlformats.org/officeDocument/2006/relationships/tags" Target="../tags/tag279.xml"/><Relationship Id="rId15" Type="http://schemas.openxmlformats.org/officeDocument/2006/relationships/slideLayout" Target="../slideLayouts/slideLayout5.xml"/><Relationship Id="rId23" Type="http://schemas.openxmlformats.org/officeDocument/2006/relationships/image" Target="../media/image72.png"/><Relationship Id="rId10" Type="http://schemas.openxmlformats.org/officeDocument/2006/relationships/tags" Target="../tags/tag284.xml"/><Relationship Id="rId19" Type="http://schemas.openxmlformats.org/officeDocument/2006/relationships/image" Target="../media/image70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3" Type="http://schemas.openxmlformats.org/officeDocument/2006/relationships/tags" Target="../tags/tag291.xml"/><Relationship Id="rId21" Type="http://schemas.openxmlformats.org/officeDocument/2006/relationships/slideLayout" Target="../slideLayouts/slideLayout5.xml"/><Relationship Id="rId34" Type="http://schemas.openxmlformats.org/officeDocument/2006/relationships/tags" Target="../tags/tag299.xml"/><Relationship Id="rId42" Type="http://schemas.openxmlformats.org/officeDocument/2006/relationships/image" Target="../media/image74.png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33" Type="http://schemas.openxmlformats.org/officeDocument/2006/relationships/image" Target="../media/image93.png"/><Relationship Id="rId46" Type="http://schemas.openxmlformats.org/officeDocument/2006/relationships/image" Target="../media/image73.png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tags" Target="../tags/tag308.xml"/><Relationship Id="rId41" Type="http://schemas.openxmlformats.org/officeDocument/2006/relationships/tags" Target="../tags/tag304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37" Type="http://schemas.openxmlformats.org/officeDocument/2006/relationships/image" Target="../media/image91.png"/><Relationship Id="rId45" Type="http://schemas.openxmlformats.org/officeDocument/2006/relationships/image" Target="../media/image104.png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image" Target="../media/image24.png"/><Relationship Id="rId36" Type="http://schemas.openxmlformats.org/officeDocument/2006/relationships/image" Target="../media/image90.png"/><Relationship Id="rId10" Type="http://schemas.openxmlformats.org/officeDocument/2006/relationships/tags" Target="../tags/tag298.xml"/><Relationship Id="rId19" Type="http://schemas.openxmlformats.org/officeDocument/2006/relationships/tags" Target="../tags/tag307.xml"/><Relationship Id="rId44" Type="http://schemas.openxmlformats.org/officeDocument/2006/relationships/image" Target="../media/image720.png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notesSlide" Target="../notesSlides/notesSlide20.xml"/><Relationship Id="rId35" Type="http://schemas.openxmlformats.org/officeDocument/2006/relationships/image" Target="../media/image660.png"/><Relationship Id="rId43" Type="http://schemas.openxmlformats.org/officeDocument/2006/relationships/tags" Target="../tags/tag305.xml"/><Relationship Id="rId8" Type="http://schemas.openxmlformats.org/officeDocument/2006/relationships/tags" Target="../tags/tag29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tags" Target="../tags/tag334.xml"/><Relationship Id="rId39" Type="http://schemas.openxmlformats.org/officeDocument/2006/relationships/image" Target="../media/image80.png"/><Relationship Id="rId21" Type="http://schemas.openxmlformats.org/officeDocument/2006/relationships/tags" Target="../tags/tag329.xml"/><Relationship Id="rId34" Type="http://schemas.openxmlformats.org/officeDocument/2006/relationships/tags" Target="../tags/tag320.xml"/><Relationship Id="rId42" Type="http://schemas.openxmlformats.org/officeDocument/2006/relationships/tags" Target="../tags/tag326.xml"/><Relationship Id="rId47" Type="http://schemas.openxmlformats.org/officeDocument/2006/relationships/image" Target="../media/image86.png"/><Relationship Id="rId50" Type="http://schemas.openxmlformats.org/officeDocument/2006/relationships/image" Target="../media/image87.png"/><Relationship Id="rId7" Type="http://schemas.openxmlformats.org/officeDocument/2006/relationships/tags" Target="../tags/tag315.xml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9" Type="http://schemas.openxmlformats.org/officeDocument/2006/relationships/tags" Target="../tags/tag315.xml"/><Relationship Id="rId11" Type="http://schemas.openxmlformats.org/officeDocument/2006/relationships/tags" Target="../tags/tag319.xml"/><Relationship Id="rId24" Type="http://schemas.openxmlformats.org/officeDocument/2006/relationships/tags" Target="../tags/tag332.xml"/><Relationship Id="rId32" Type="http://schemas.openxmlformats.org/officeDocument/2006/relationships/image" Target="../media/image77.png"/><Relationship Id="rId37" Type="http://schemas.openxmlformats.org/officeDocument/2006/relationships/image" Target="../media/image79.png"/><Relationship Id="rId40" Type="http://schemas.openxmlformats.org/officeDocument/2006/relationships/tags" Target="../tags/tag323.xml"/><Relationship Id="rId45" Type="http://schemas.openxmlformats.org/officeDocument/2006/relationships/image" Target="../media/image83.png"/><Relationship Id="rId53" Type="http://schemas.openxmlformats.org/officeDocument/2006/relationships/tags" Target="../tags/tag332.xml"/><Relationship Id="rId5" Type="http://schemas.openxmlformats.org/officeDocument/2006/relationships/tags" Target="../tags/tag313.xml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31" Type="http://schemas.openxmlformats.org/officeDocument/2006/relationships/tags" Target="../tags/tag316.xml"/><Relationship Id="rId44" Type="http://schemas.openxmlformats.org/officeDocument/2006/relationships/tags" Target="../tags/tag327.xml"/><Relationship Id="rId52" Type="http://schemas.openxmlformats.org/officeDocument/2006/relationships/image" Target="../media/image88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tags" Target="../tags/tag330.xml"/><Relationship Id="rId27" Type="http://schemas.openxmlformats.org/officeDocument/2006/relationships/slideLayout" Target="../slideLayouts/slideLayout5.xml"/><Relationship Id="rId30" Type="http://schemas.openxmlformats.org/officeDocument/2006/relationships/image" Target="../media/image76.png"/><Relationship Id="rId35" Type="http://schemas.openxmlformats.org/officeDocument/2006/relationships/image" Target="../media/image78.png"/><Relationship Id="rId43" Type="http://schemas.openxmlformats.org/officeDocument/2006/relationships/image" Target="../media/image82.png"/><Relationship Id="rId48" Type="http://schemas.openxmlformats.org/officeDocument/2006/relationships/image" Target="../media/image73.png"/><Relationship Id="rId8" Type="http://schemas.openxmlformats.org/officeDocument/2006/relationships/tags" Target="../tags/tag316.xml"/><Relationship Id="rId51" Type="http://schemas.openxmlformats.org/officeDocument/2006/relationships/tags" Target="../tags/tag331.xml"/><Relationship Id="rId3" Type="http://schemas.openxmlformats.org/officeDocument/2006/relationships/tags" Target="../tags/tag311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tags" Target="../tags/tag333.xml"/><Relationship Id="rId33" Type="http://schemas.openxmlformats.org/officeDocument/2006/relationships/image" Target="../media/image24.png"/><Relationship Id="rId38" Type="http://schemas.openxmlformats.org/officeDocument/2006/relationships/tags" Target="../tags/tag322.xml"/><Relationship Id="rId46" Type="http://schemas.openxmlformats.org/officeDocument/2006/relationships/tags" Target="../tags/tag328.xml"/><Relationship Id="rId20" Type="http://schemas.openxmlformats.org/officeDocument/2006/relationships/tags" Target="../tags/tag328.xml"/><Relationship Id="rId41" Type="http://schemas.openxmlformats.org/officeDocument/2006/relationships/image" Target="../media/image81.png"/><Relationship Id="rId54" Type="http://schemas.openxmlformats.org/officeDocument/2006/relationships/image" Target="../media/image89.png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5" Type="http://schemas.openxmlformats.org/officeDocument/2006/relationships/tags" Target="../tags/tag323.xml"/><Relationship Id="rId23" Type="http://schemas.openxmlformats.org/officeDocument/2006/relationships/tags" Target="../tags/tag331.xml"/><Relationship Id="rId28" Type="http://schemas.openxmlformats.org/officeDocument/2006/relationships/notesSlide" Target="../notesSlides/notesSlide21.xml"/><Relationship Id="rId36" Type="http://schemas.openxmlformats.org/officeDocument/2006/relationships/tags" Target="../tags/tag321.xml"/><Relationship Id="rId49" Type="http://schemas.openxmlformats.org/officeDocument/2006/relationships/tags" Target="../tags/tag330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360.xml"/><Relationship Id="rId21" Type="http://schemas.openxmlformats.org/officeDocument/2006/relationships/tags" Target="../tags/tag355.xml"/><Relationship Id="rId34" Type="http://schemas.openxmlformats.org/officeDocument/2006/relationships/tags" Target="../tags/tag368.xml"/><Relationship Id="rId42" Type="http://schemas.openxmlformats.org/officeDocument/2006/relationships/image" Target="../media/image92.png"/><Relationship Id="rId47" Type="http://schemas.openxmlformats.org/officeDocument/2006/relationships/image" Target="../media/image97.png"/><Relationship Id="rId50" Type="http://schemas.openxmlformats.org/officeDocument/2006/relationships/tags" Target="../tags/tag353.xml"/><Relationship Id="rId55" Type="http://schemas.openxmlformats.org/officeDocument/2006/relationships/image" Target="../media/image100.png"/><Relationship Id="rId63" Type="http://schemas.openxmlformats.org/officeDocument/2006/relationships/image" Target="../media/image105.png"/><Relationship Id="rId68" Type="http://schemas.openxmlformats.org/officeDocument/2006/relationships/image" Target="../media/image73.png"/><Relationship Id="rId7" Type="http://schemas.openxmlformats.org/officeDocument/2006/relationships/tags" Target="../tags/tag341.xml"/><Relationship Id="rId2" Type="http://schemas.openxmlformats.org/officeDocument/2006/relationships/tags" Target="../tags/tag336.xml"/><Relationship Id="rId16" Type="http://schemas.openxmlformats.org/officeDocument/2006/relationships/tags" Target="../tags/tag350.xml"/><Relationship Id="rId29" Type="http://schemas.openxmlformats.org/officeDocument/2006/relationships/tags" Target="../tags/tag363.xml"/><Relationship Id="rId11" Type="http://schemas.openxmlformats.org/officeDocument/2006/relationships/tags" Target="../tags/tag345.xml"/><Relationship Id="rId24" Type="http://schemas.openxmlformats.org/officeDocument/2006/relationships/tags" Target="../tags/tag358.xml"/><Relationship Id="rId32" Type="http://schemas.openxmlformats.org/officeDocument/2006/relationships/tags" Target="../tags/tag366.xml"/><Relationship Id="rId37" Type="http://schemas.openxmlformats.org/officeDocument/2006/relationships/notesSlide" Target="../notesSlides/notesSlide22.xml"/><Relationship Id="rId40" Type="http://schemas.openxmlformats.org/officeDocument/2006/relationships/tags" Target="../tags/tag338.xml"/><Relationship Id="rId53" Type="http://schemas.openxmlformats.org/officeDocument/2006/relationships/image" Target="../media/image99.png"/><Relationship Id="rId58" Type="http://schemas.openxmlformats.org/officeDocument/2006/relationships/tags" Target="../tags/tag362.xml"/><Relationship Id="rId66" Type="http://schemas.openxmlformats.org/officeDocument/2006/relationships/tags" Target="../tags/tag368.xml"/><Relationship Id="rId5" Type="http://schemas.openxmlformats.org/officeDocument/2006/relationships/tags" Target="../tags/tag339.xml"/><Relationship Id="rId61" Type="http://schemas.openxmlformats.org/officeDocument/2006/relationships/image" Target="../media/image103.png"/><Relationship Id="rId19" Type="http://schemas.openxmlformats.org/officeDocument/2006/relationships/tags" Target="../tags/tag353.xml"/><Relationship Id="rId14" Type="http://schemas.openxmlformats.org/officeDocument/2006/relationships/tags" Target="../tags/tag348.xml"/><Relationship Id="rId22" Type="http://schemas.openxmlformats.org/officeDocument/2006/relationships/tags" Target="../tags/tag356.xml"/><Relationship Id="rId27" Type="http://schemas.openxmlformats.org/officeDocument/2006/relationships/tags" Target="../tags/tag361.xml"/><Relationship Id="rId30" Type="http://schemas.openxmlformats.org/officeDocument/2006/relationships/tags" Target="../tags/tag364.xml"/><Relationship Id="rId35" Type="http://schemas.openxmlformats.org/officeDocument/2006/relationships/tags" Target="../tags/tag369.xml"/><Relationship Id="rId43" Type="http://schemas.openxmlformats.org/officeDocument/2006/relationships/image" Target="../media/image95.png"/><Relationship Id="rId48" Type="http://schemas.openxmlformats.org/officeDocument/2006/relationships/image" Target="../media/image6.png"/><Relationship Id="rId56" Type="http://schemas.openxmlformats.org/officeDocument/2006/relationships/tags" Target="../tags/tag359.xml"/><Relationship Id="rId64" Type="http://schemas.openxmlformats.org/officeDocument/2006/relationships/tags" Target="../tags/tag365.xml"/><Relationship Id="rId8" Type="http://schemas.openxmlformats.org/officeDocument/2006/relationships/tags" Target="../tags/tag342.xml"/><Relationship Id="rId51" Type="http://schemas.openxmlformats.org/officeDocument/2006/relationships/image" Target="../media/image98.png"/><Relationship Id="rId3" Type="http://schemas.openxmlformats.org/officeDocument/2006/relationships/tags" Target="../tags/tag337.xml"/><Relationship Id="rId12" Type="http://schemas.openxmlformats.org/officeDocument/2006/relationships/tags" Target="../tags/tag346.xml"/><Relationship Id="rId17" Type="http://schemas.openxmlformats.org/officeDocument/2006/relationships/tags" Target="../tags/tag351.xml"/><Relationship Id="rId25" Type="http://schemas.openxmlformats.org/officeDocument/2006/relationships/tags" Target="../tags/tag359.xml"/><Relationship Id="rId33" Type="http://schemas.openxmlformats.org/officeDocument/2006/relationships/tags" Target="../tags/tag367.xml"/><Relationship Id="rId38" Type="http://schemas.openxmlformats.org/officeDocument/2006/relationships/image" Target="../media/image75.png"/><Relationship Id="rId46" Type="http://schemas.openxmlformats.org/officeDocument/2006/relationships/tags" Target="../tags/tag342.xml"/><Relationship Id="rId59" Type="http://schemas.openxmlformats.org/officeDocument/2006/relationships/image" Target="../media/image102.png"/><Relationship Id="rId67" Type="http://schemas.openxmlformats.org/officeDocument/2006/relationships/image" Target="../media/image107.png"/><Relationship Id="rId20" Type="http://schemas.openxmlformats.org/officeDocument/2006/relationships/tags" Target="../tags/tag354.xml"/><Relationship Id="rId41" Type="http://schemas.openxmlformats.org/officeDocument/2006/relationships/image" Target="../media/image94.png"/><Relationship Id="rId54" Type="http://schemas.openxmlformats.org/officeDocument/2006/relationships/tags" Target="../tags/tag358.xml"/><Relationship Id="rId62" Type="http://schemas.openxmlformats.org/officeDocument/2006/relationships/tags" Target="../tags/tag364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5" Type="http://schemas.openxmlformats.org/officeDocument/2006/relationships/tags" Target="../tags/tag349.xml"/><Relationship Id="rId23" Type="http://schemas.openxmlformats.org/officeDocument/2006/relationships/tags" Target="../tags/tag357.xml"/><Relationship Id="rId28" Type="http://schemas.openxmlformats.org/officeDocument/2006/relationships/tags" Target="../tags/tag362.xml"/><Relationship Id="rId36" Type="http://schemas.openxmlformats.org/officeDocument/2006/relationships/slideLayout" Target="../slideLayouts/slideLayout5.xml"/><Relationship Id="rId49" Type="http://schemas.openxmlformats.org/officeDocument/2006/relationships/image" Target="../media/image24.png"/><Relationship Id="rId57" Type="http://schemas.openxmlformats.org/officeDocument/2006/relationships/image" Target="../media/image101.png"/><Relationship Id="rId10" Type="http://schemas.openxmlformats.org/officeDocument/2006/relationships/tags" Target="../tags/tag344.xml"/><Relationship Id="rId31" Type="http://schemas.openxmlformats.org/officeDocument/2006/relationships/tags" Target="../tags/tag365.xml"/><Relationship Id="rId52" Type="http://schemas.openxmlformats.org/officeDocument/2006/relationships/tags" Target="../tags/tag357.xml"/><Relationship Id="rId60" Type="http://schemas.openxmlformats.org/officeDocument/2006/relationships/tags" Target="../tags/tag363.xml"/><Relationship Id="rId65" Type="http://schemas.openxmlformats.org/officeDocument/2006/relationships/image" Target="../media/image106.png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3" Type="http://schemas.openxmlformats.org/officeDocument/2006/relationships/tags" Target="../tags/tag347.xml"/><Relationship Id="rId18" Type="http://schemas.openxmlformats.org/officeDocument/2006/relationships/tags" Target="../tags/tag35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82.xml"/><Relationship Id="rId18" Type="http://schemas.openxmlformats.org/officeDocument/2006/relationships/tags" Target="../tags/tag387.xml"/><Relationship Id="rId26" Type="http://schemas.openxmlformats.org/officeDocument/2006/relationships/tags" Target="../tags/tag395.xml"/><Relationship Id="rId39" Type="http://schemas.openxmlformats.org/officeDocument/2006/relationships/image" Target="../media/image24.png"/><Relationship Id="rId21" Type="http://schemas.openxmlformats.org/officeDocument/2006/relationships/tags" Target="../tags/tag390.xml"/><Relationship Id="rId34" Type="http://schemas.openxmlformats.org/officeDocument/2006/relationships/tags" Target="../tags/tag403.xml"/><Relationship Id="rId42" Type="http://schemas.openxmlformats.org/officeDocument/2006/relationships/tags" Target="../tags/tag390.xml"/><Relationship Id="rId47" Type="http://schemas.openxmlformats.org/officeDocument/2006/relationships/image" Target="../media/image81.png"/><Relationship Id="rId50" Type="http://schemas.openxmlformats.org/officeDocument/2006/relationships/tags" Target="../tags/tag396.xml"/><Relationship Id="rId55" Type="http://schemas.openxmlformats.org/officeDocument/2006/relationships/tags" Target="../tags/tag399.xml"/><Relationship Id="rId7" Type="http://schemas.openxmlformats.org/officeDocument/2006/relationships/tags" Target="../tags/tag376.xml"/><Relationship Id="rId2" Type="http://schemas.openxmlformats.org/officeDocument/2006/relationships/tags" Target="../tags/tag371.xml"/><Relationship Id="rId16" Type="http://schemas.openxmlformats.org/officeDocument/2006/relationships/tags" Target="../tags/tag385.xml"/><Relationship Id="rId29" Type="http://schemas.openxmlformats.org/officeDocument/2006/relationships/tags" Target="../tags/tag398.xml"/><Relationship Id="rId11" Type="http://schemas.openxmlformats.org/officeDocument/2006/relationships/tags" Target="../tags/tag380.xml"/><Relationship Id="rId24" Type="http://schemas.openxmlformats.org/officeDocument/2006/relationships/tags" Target="../tags/tag393.xml"/><Relationship Id="rId32" Type="http://schemas.openxmlformats.org/officeDocument/2006/relationships/tags" Target="../tags/tag401.xml"/><Relationship Id="rId37" Type="http://schemas.openxmlformats.org/officeDocument/2006/relationships/image" Target="../media/image50.png"/><Relationship Id="rId40" Type="http://schemas.openxmlformats.org/officeDocument/2006/relationships/tags" Target="../tags/tag389.xml"/><Relationship Id="rId45" Type="http://schemas.openxmlformats.org/officeDocument/2006/relationships/image" Target="../media/image80.png"/><Relationship Id="rId53" Type="http://schemas.openxmlformats.org/officeDocument/2006/relationships/image" Target="../media/image86.png"/><Relationship Id="rId5" Type="http://schemas.openxmlformats.org/officeDocument/2006/relationships/tags" Target="../tags/tag374.xml"/><Relationship Id="rId19" Type="http://schemas.openxmlformats.org/officeDocument/2006/relationships/tags" Target="../tags/tag388.xml"/><Relationship Id="rId4" Type="http://schemas.openxmlformats.org/officeDocument/2006/relationships/tags" Target="../tags/tag373.xml"/><Relationship Id="rId9" Type="http://schemas.openxmlformats.org/officeDocument/2006/relationships/tags" Target="../tags/tag378.xml"/><Relationship Id="rId14" Type="http://schemas.openxmlformats.org/officeDocument/2006/relationships/tags" Target="../tags/tag383.xml"/><Relationship Id="rId22" Type="http://schemas.openxmlformats.org/officeDocument/2006/relationships/tags" Target="../tags/tag391.xml"/><Relationship Id="rId27" Type="http://schemas.openxmlformats.org/officeDocument/2006/relationships/tags" Target="../tags/tag396.xml"/><Relationship Id="rId30" Type="http://schemas.openxmlformats.org/officeDocument/2006/relationships/tags" Target="../tags/tag399.xml"/><Relationship Id="rId35" Type="http://schemas.openxmlformats.org/officeDocument/2006/relationships/slideLayout" Target="../slideLayouts/slideLayout5.xml"/><Relationship Id="rId43" Type="http://schemas.openxmlformats.org/officeDocument/2006/relationships/image" Target="../media/image79.png"/><Relationship Id="rId48" Type="http://schemas.openxmlformats.org/officeDocument/2006/relationships/tags" Target="../tags/tag395.xml"/><Relationship Id="rId56" Type="http://schemas.openxmlformats.org/officeDocument/2006/relationships/image" Target="../media/image87.png"/><Relationship Id="rId8" Type="http://schemas.openxmlformats.org/officeDocument/2006/relationships/tags" Target="../tags/tag377.xml"/><Relationship Id="rId51" Type="http://schemas.openxmlformats.org/officeDocument/2006/relationships/image" Target="../media/image83.png"/><Relationship Id="rId3" Type="http://schemas.openxmlformats.org/officeDocument/2006/relationships/tags" Target="../tags/tag372.xml"/><Relationship Id="rId12" Type="http://schemas.openxmlformats.org/officeDocument/2006/relationships/tags" Target="../tags/tag381.xml"/><Relationship Id="rId17" Type="http://schemas.openxmlformats.org/officeDocument/2006/relationships/tags" Target="../tags/tag386.xml"/><Relationship Id="rId25" Type="http://schemas.openxmlformats.org/officeDocument/2006/relationships/tags" Target="../tags/tag394.xml"/><Relationship Id="rId33" Type="http://schemas.openxmlformats.org/officeDocument/2006/relationships/tags" Target="../tags/tag402.xml"/><Relationship Id="rId38" Type="http://schemas.openxmlformats.org/officeDocument/2006/relationships/image" Target="../media/image40.png"/><Relationship Id="rId46" Type="http://schemas.openxmlformats.org/officeDocument/2006/relationships/tags" Target="../tags/tag392.xml"/><Relationship Id="rId20" Type="http://schemas.openxmlformats.org/officeDocument/2006/relationships/tags" Target="../tags/tag389.xml"/><Relationship Id="rId41" Type="http://schemas.openxmlformats.org/officeDocument/2006/relationships/image" Target="../media/image78.png"/><Relationship Id="rId54" Type="http://schemas.openxmlformats.org/officeDocument/2006/relationships/image" Target="../media/image73.png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5" Type="http://schemas.openxmlformats.org/officeDocument/2006/relationships/tags" Target="../tags/tag384.xml"/><Relationship Id="rId23" Type="http://schemas.openxmlformats.org/officeDocument/2006/relationships/tags" Target="../tags/tag392.xml"/><Relationship Id="rId28" Type="http://schemas.openxmlformats.org/officeDocument/2006/relationships/tags" Target="../tags/tag397.xml"/><Relationship Id="rId36" Type="http://schemas.openxmlformats.org/officeDocument/2006/relationships/notesSlide" Target="../notesSlides/notesSlide23.xml"/><Relationship Id="rId49" Type="http://schemas.openxmlformats.org/officeDocument/2006/relationships/image" Target="../media/image82.png"/><Relationship Id="rId57" Type="http://schemas.openxmlformats.org/officeDocument/2006/relationships/image" Target="../media/image60.png"/><Relationship Id="rId10" Type="http://schemas.openxmlformats.org/officeDocument/2006/relationships/tags" Target="../tags/tag379.xml"/><Relationship Id="rId31" Type="http://schemas.openxmlformats.org/officeDocument/2006/relationships/tags" Target="../tags/tag400.xml"/><Relationship Id="rId44" Type="http://schemas.openxmlformats.org/officeDocument/2006/relationships/tags" Target="../tags/tag391.xml"/><Relationship Id="rId52" Type="http://schemas.openxmlformats.org/officeDocument/2006/relationships/tags" Target="../tags/tag39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109.png"/><Relationship Id="rId3" Type="http://schemas.openxmlformats.org/officeDocument/2006/relationships/tags" Target="../tags/tag406.xml"/><Relationship Id="rId21" Type="http://schemas.openxmlformats.org/officeDocument/2006/relationships/image" Target="../media/image240.png"/><Relationship Id="rId7" Type="http://schemas.openxmlformats.org/officeDocument/2006/relationships/tags" Target="../tags/tag410.xml"/><Relationship Id="rId12" Type="http://schemas.openxmlformats.org/officeDocument/2006/relationships/tags" Target="../tags/tag415.xml"/><Relationship Id="rId17" Type="http://schemas.openxmlformats.org/officeDocument/2006/relationships/tags" Target="../tags/tag412.xml"/><Relationship Id="rId2" Type="http://schemas.openxmlformats.org/officeDocument/2006/relationships/tags" Target="../tags/tag405.xml"/><Relationship Id="rId16" Type="http://schemas.openxmlformats.org/officeDocument/2006/relationships/image" Target="../media/image108.png"/><Relationship Id="rId20" Type="http://schemas.openxmlformats.org/officeDocument/2006/relationships/image" Target="../media/image239.png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5" Type="http://schemas.openxmlformats.org/officeDocument/2006/relationships/tags" Target="../tags/tag408.xml"/><Relationship Id="rId15" Type="http://schemas.openxmlformats.org/officeDocument/2006/relationships/tags" Target="../tags/tag406.xml"/><Relationship Id="rId10" Type="http://schemas.openxmlformats.org/officeDocument/2006/relationships/tags" Target="../tags/tag413.xml"/><Relationship Id="rId19" Type="http://schemas.openxmlformats.org/officeDocument/2006/relationships/image" Target="../media/image67.png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28.xml"/><Relationship Id="rId18" Type="http://schemas.openxmlformats.org/officeDocument/2006/relationships/tags" Target="../tags/tag433.xml"/><Relationship Id="rId26" Type="http://schemas.openxmlformats.org/officeDocument/2006/relationships/image" Target="../media/image110.png"/><Relationship Id="rId3" Type="http://schemas.openxmlformats.org/officeDocument/2006/relationships/tags" Target="../tags/tag418.xml"/><Relationship Id="rId21" Type="http://schemas.openxmlformats.org/officeDocument/2006/relationships/slideLayout" Target="../slideLayouts/slideLayout5.xml"/><Relationship Id="rId7" Type="http://schemas.openxmlformats.org/officeDocument/2006/relationships/tags" Target="../tags/tag422.xml"/><Relationship Id="rId12" Type="http://schemas.openxmlformats.org/officeDocument/2006/relationships/tags" Target="../tags/tag427.xml"/><Relationship Id="rId17" Type="http://schemas.openxmlformats.org/officeDocument/2006/relationships/tags" Target="../tags/tag432.xml"/><Relationship Id="rId25" Type="http://schemas.openxmlformats.org/officeDocument/2006/relationships/image" Target="../media/image154.png"/><Relationship Id="rId33" Type="http://schemas.openxmlformats.org/officeDocument/2006/relationships/image" Target="../media/image251.png"/><Relationship Id="rId2" Type="http://schemas.openxmlformats.org/officeDocument/2006/relationships/tags" Target="../tags/tag417.xml"/><Relationship Id="rId16" Type="http://schemas.openxmlformats.org/officeDocument/2006/relationships/tags" Target="../tags/tag431.xml"/><Relationship Id="rId20" Type="http://schemas.openxmlformats.org/officeDocument/2006/relationships/tags" Target="../tags/tag435.xml"/><Relationship Id="rId29" Type="http://schemas.openxmlformats.org/officeDocument/2006/relationships/image" Target="../media/image247.png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11" Type="http://schemas.openxmlformats.org/officeDocument/2006/relationships/tags" Target="../tags/tag426.xml"/><Relationship Id="rId24" Type="http://schemas.openxmlformats.org/officeDocument/2006/relationships/image" Target="../media/image242.png"/><Relationship Id="rId32" Type="http://schemas.openxmlformats.org/officeDocument/2006/relationships/image" Target="../media/image250.png"/><Relationship Id="rId5" Type="http://schemas.openxmlformats.org/officeDocument/2006/relationships/tags" Target="../tags/tag420.xml"/><Relationship Id="rId15" Type="http://schemas.openxmlformats.org/officeDocument/2006/relationships/tags" Target="../tags/tag430.xml"/><Relationship Id="rId23" Type="http://schemas.openxmlformats.org/officeDocument/2006/relationships/image" Target="../media/image96.png"/><Relationship Id="rId28" Type="http://schemas.openxmlformats.org/officeDocument/2006/relationships/image" Target="../media/image246.png"/><Relationship Id="rId10" Type="http://schemas.openxmlformats.org/officeDocument/2006/relationships/tags" Target="../tags/tag425.xml"/><Relationship Id="rId19" Type="http://schemas.openxmlformats.org/officeDocument/2006/relationships/tags" Target="../tags/tag434.xml"/><Relationship Id="rId31" Type="http://schemas.openxmlformats.org/officeDocument/2006/relationships/image" Target="../media/image249.png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4" Type="http://schemas.openxmlformats.org/officeDocument/2006/relationships/tags" Target="../tags/tag429.xml"/><Relationship Id="rId22" Type="http://schemas.openxmlformats.org/officeDocument/2006/relationships/notesSlide" Target="../notesSlides/notesSlide25.xml"/><Relationship Id="rId27" Type="http://schemas.openxmlformats.org/officeDocument/2006/relationships/image" Target="../media/image245.png"/><Relationship Id="rId30" Type="http://schemas.openxmlformats.org/officeDocument/2006/relationships/image" Target="../media/image248.png"/><Relationship Id="rId8" Type="http://schemas.openxmlformats.org/officeDocument/2006/relationships/tags" Target="../tags/tag423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.png"/><Relationship Id="rId21" Type="http://schemas.openxmlformats.org/officeDocument/2006/relationships/tags" Target="../tags/tag456.xml"/><Relationship Id="rId42" Type="http://schemas.openxmlformats.org/officeDocument/2006/relationships/tags" Target="../tags/tag477.xml"/><Relationship Id="rId63" Type="http://schemas.openxmlformats.org/officeDocument/2006/relationships/tags" Target="../tags/tag498.xml"/><Relationship Id="rId84" Type="http://schemas.openxmlformats.org/officeDocument/2006/relationships/tags" Target="../tags/tag519.xml"/><Relationship Id="rId138" Type="http://schemas.openxmlformats.org/officeDocument/2006/relationships/image" Target="../media/image1360.png"/><Relationship Id="rId107" Type="http://schemas.openxmlformats.org/officeDocument/2006/relationships/tags" Target="../tags/tag459.xml"/><Relationship Id="rId11" Type="http://schemas.openxmlformats.org/officeDocument/2006/relationships/tags" Target="../tags/tag446.xml"/><Relationship Id="rId32" Type="http://schemas.openxmlformats.org/officeDocument/2006/relationships/tags" Target="../tags/tag467.xml"/><Relationship Id="rId53" Type="http://schemas.openxmlformats.org/officeDocument/2006/relationships/tags" Target="../tags/tag488.xml"/><Relationship Id="rId74" Type="http://schemas.openxmlformats.org/officeDocument/2006/relationships/tags" Target="../tags/tag509.xml"/><Relationship Id="rId128" Type="http://schemas.openxmlformats.org/officeDocument/2006/relationships/image" Target="../media/image277.png"/><Relationship Id="rId5" Type="http://schemas.openxmlformats.org/officeDocument/2006/relationships/tags" Target="../tags/tag440.xml"/><Relationship Id="rId90" Type="http://schemas.openxmlformats.org/officeDocument/2006/relationships/image" Target="../media/image9.gif"/><Relationship Id="rId95" Type="http://schemas.openxmlformats.org/officeDocument/2006/relationships/tags" Target="../tags/tag446.xml"/><Relationship Id="rId22" Type="http://schemas.openxmlformats.org/officeDocument/2006/relationships/tags" Target="../tags/tag457.xml"/><Relationship Id="rId27" Type="http://schemas.openxmlformats.org/officeDocument/2006/relationships/tags" Target="../tags/tag462.xml"/><Relationship Id="rId43" Type="http://schemas.openxmlformats.org/officeDocument/2006/relationships/tags" Target="../tags/tag478.xml"/><Relationship Id="rId48" Type="http://schemas.openxmlformats.org/officeDocument/2006/relationships/tags" Target="../tags/tag483.xml"/><Relationship Id="rId64" Type="http://schemas.openxmlformats.org/officeDocument/2006/relationships/tags" Target="../tags/tag499.xml"/><Relationship Id="rId69" Type="http://schemas.openxmlformats.org/officeDocument/2006/relationships/tags" Target="../tags/tag504.xml"/><Relationship Id="rId113" Type="http://schemas.openxmlformats.org/officeDocument/2006/relationships/image" Target="../media/image125.png"/><Relationship Id="rId118" Type="http://schemas.openxmlformats.org/officeDocument/2006/relationships/image" Target="../media/image130.png"/><Relationship Id="rId134" Type="http://schemas.openxmlformats.org/officeDocument/2006/relationships/image" Target="../media/image295.png"/><Relationship Id="rId139" Type="http://schemas.openxmlformats.org/officeDocument/2006/relationships/tags" Target="../tags/tag514.xml"/><Relationship Id="rId80" Type="http://schemas.openxmlformats.org/officeDocument/2006/relationships/tags" Target="../tags/tag515.xml"/><Relationship Id="rId85" Type="http://schemas.openxmlformats.org/officeDocument/2006/relationships/slideLayout" Target="../slideLayouts/slideLayout5.xml"/><Relationship Id="rId12" Type="http://schemas.openxmlformats.org/officeDocument/2006/relationships/tags" Target="../tags/tag447.xml"/><Relationship Id="rId17" Type="http://schemas.openxmlformats.org/officeDocument/2006/relationships/tags" Target="../tags/tag452.xml"/><Relationship Id="rId33" Type="http://schemas.openxmlformats.org/officeDocument/2006/relationships/tags" Target="../tags/tag468.xml"/><Relationship Id="rId38" Type="http://schemas.openxmlformats.org/officeDocument/2006/relationships/tags" Target="../tags/tag473.xml"/><Relationship Id="rId59" Type="http://schemas.openxmlformats.org/officeDocument/2006/relationships/tags" Target="../tags/tag494.xml"/><Relationship Id="rId103" Type="http://schemas.openxmlformats.org/officeDocument/2006/relationships/image" Target="../media/image120.png"/><Relationship Id="rId108" Type="http://schemas.openxmlformats.org/officeDocument/2006/relationships/image" Target="../media/image124.png"/><Relationship Id="rId124" Type="http://schemas.openxmlformats.org/officeDocument/2006/relationships/image" Target="../media/image273.png"/><Relationship Id="rId129" Type="http://schemas.openxmlformats.org/officeDocument/2006/relationships/image" Target="../media/image186.png"/><Relationship Id="rId54" Type="http://schemas.openxmlformats.org/officeDocument/2006/relationships/tags" Target="../tags/tag489.xml"/><Relationship Id="rId70" Type="http://schemas.openxmlformats.org/officeDocument/2006/relationships/tags" Target="../tags/tag505.xml"/><Relationship Id="rId75" Type="http://schemas.openxmlformats.org/officeDocument/2006/relationships/tags" Target="../tags/tag510.xml"/><Relationship Id="rId91" Type="http://schemas.openxmlformats.org/officeDocument/2006/relationships/tags" Target="../tags/tag442.xml"/><Relationship Id="rId96" Type="http://schemas.openxmlformats.org/officeDocument/2006/relationships/image" Target="../media/image116.png"/><Relationship Id="rId140" Type="http://schemas.openxmlformats.org/officeDocument/2006/relationships/image" Target="../media/image137.png"/><Relationship Id="rId145" Type="http://schemas.openxmlformats.org/officeDocument/2006/relationships/image" Target="../media/image135.png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23" Type="http://schemas.openxmlformats.org/officeDocument/2006/relationships/tags" Target="../tags/tag458.xml"/><Relationship Id="rId28" Type="http://schemas.openxmlformats.org/officeDocument/2006/relationships/tags" Target="../tags/tag463.xml"/><Relationship Id="rId49" Type="http://schemas.openxmlformats.org/officeDocument/2006/relationships/tags" Target="../tags/tag484.xml"/><Relationship Id="rId114" Type="http://schemas.openxmlformats.org/officeDocument/2006/relationships/image" Target="../media/image126.png"/><Relationship Id="rId119" Type="http://schemas.openxmlformats.org/officeDocument/2006/relationships/image" Target="../media/image131.png"/><Relationship Id="rId44" Type="http://schemas.openxmlformats.org/officeDocument/2006/relationships/tags" Target="../tags/tag479.xml"/><Relationship Id="rId60" Type="http://schemas.openxmlformats.org/officeDocument/2006/relationships/tags" Target="../tags/tag495.xml"/><Relationship Id="rId65" Type="http://schemas.openxmlformats.org/officeDocument/2006/relationships/tags" Target="../tags/tag500.xml"/><Relationship Id="rId81" Type="http://schemas.openxmlformats.org/officeDocument/2006/relationships/tags" Target="../tags/tag516.xml"/><Relationship Id="rId86" Type="http://schemas.openxmlformats.org/officeDocument/2006/relationships/notesSlide" Target="../notesSlides/notesSlide26.xml"/><Relationship Id="rId130" Type="http://schemas.openxmlformats.org/officeDocument/2006/relationships/image" Target="../media/image281.png"/><Relationship Id="rId135" Type="http://schemas.openxmlformats.org/officeDocument/2006/relationships/image" Target="../media/image133.png"/><Relationship Id="rId13" Type="http://schemas.openxmlformats.org/officeDocument/2006/relationships/tags" Target="../tags/tag448.xml"/><Relationship Id="rId18" Type="http://schemas.openxmlformats.org/officeDocument/2006/relationships/tags" Target="../tags/tag453.xml"/><Relationship Id="rId39" Type="http://schemas.openxmlformats.org/officeDocument/2006/relationships/tags" Target="../tags/tag474.xml"/><Relationship Id="rId109" Type="http://schemas.openxmlformats.org/officeDocument/2006/relationships/image" Target="../media/image2550.png"/><Relationship Id="rId34" Type="http://schemas.openxmlformats.org/officeDocument/2006/relationships/tags" Target="../tags/tag469.xml"/><Relationship Id="rId50" Type="http://schemas.openxmlformats.org/officeDocument/2006/relationships/tags" Target="../tags/tag485.xml"/><Relationship Id="rId55" Type="http://schemas.openxmlformats.org/officeDocument/2006/relationships/tags" Target="../tags/tag490.xml"/><Relationship Id="rId76" Type="http://schemas.openxmlformats.org/officeDocument/2006/relationships/tags" Target="../tags/tag511.xml"/><Relationship Id="rId97" Type="http://schemas.openxmlformats.org/officeDocument/2006/relationships/tags" Target="../tags/tag448.xml"/><Relationship Id="rId104" Type="http://schemas.openxmlformats.org/officeDocument/2006/relationships/image" Target="../media/image253.png"/><Relationship Id="rId120" Type="http://schemas.openxmlformats.org/officeDocument/2006/relationships/image" Target="../media/image268.png"/><Relationship Id="rId125" Type="http://schemas.openxmlformats.org/officeDocument/2006/relationships/image" Target="../media/image274.png"/><Relationship Id="rId141" Type="http://schemas.openxmlformats.org/officeDocument/2006/relationships/tags" Target="../tags/tag515.xml"/><Relationship Id="rId7" Type="http://schemas.openxmlformats.org/officeDocument/2006/relationships/tags" Target="../tags/tag442.xml"/><Relationship Id="rId71" Type="http://schemas.openxmlformats.org/officeDocument/2006/relationships/tags" Target="../tags/tag506.xml"/><Relationship Id="rId92" Type="http://schemas.openxmlformats.org/officeDocument/2006/relationships/image" Target="../media/image114.png"/><Relationship Id="rId2" Type="http://schemas.openxmlformats.org/officeDocument/2006/relationships/tags" Target="../tags/tag437.xml"/><Relationship Id="rId29" Type="http://schemas.openxmlformats.org/officeDocument/2006/relationships/tags" Target="../tags/tag464.xml"/><Relationship Id="rId24" Type="http://schemas.openxmlformats.org/officeDocument/2006/relationships/tags" Target="../tags/tag459.xml"/><Relationship Id="rId40" Type="http://schemas.openxmlformats.org/officeDocument/2006/relationships/tags" Target="../tags/tag475.xml"/><Relationship Id="rId45" Type="http://schemas.openxmlformats.org/officeDocument/2006/relationships/tags" Target="../tags/tag480.xml"/><Relationship Id="rId66" Type="http://schemas.openxmlformats.org/officeDocument/2006/relationships/tags" Target="../tags/tag501.xml"/><Relationship Id="rId87" Type="http://schemas.openxmlformats.org/officeDocument/2006/relationships/image" Target="../media/image111.png"/><Relationship Id="rId110" Type="http://schemas.openxmlformats.org/officeDocument/2006/relationships/image" Target="../media/image2570.png"/><Relationship Id="rId115" Type="http://schemas.openxmlformats.org/officeDocument/2006/relationships/image" Target="../media/image127.png"/><Relationship Id="rId131" Type="http://schemas.openxmlformats.org/officeDocument/2006/relationships/image" Target="../media/image282.png"/><Relationship Id="rId136" Type="http://schemas.openxmlformats.org/officeDocument/2006/relationships/image" Target="../media/image134.png"/><Relationship Id="rId61" Type="http://schemas.openxmlformats.org/officeDocument/2006/relationships/tags" Target="../tags/tag496.xml"/><Relationship Id="rId82" Type="http://schemas.openxmlformats.org/officeDocument/2006/relationships/tags" Target="../tags/tag517.xml"/><Relationship Id="rId19" Type="http://schemas.openxmlformats.org/officeDocument/2006/relationships/tags" Target="../tags/tag454.xml"/><Relationship Id="rId14" Type="http://schemas.openxmlformats.org/officeDocument/2006/relationships/tags" Target="../tags/tag449.xml"/><Relationship Id="rId30" Type="http://schemas.openxmlformats.org/officeDocument/2006/relationships/tags" Target="../tags/tag465.xml"/><Relationship Id="rId35" Type="http://schemas.openxmlformats.org/officeDocument/2006/relationships/tags" Target="../tags/tag470.xml"/><Relationship Id="rId56" Type="http://schemas.openxmlformats.org/officeDocument/2006/relationships/tags" Target="../tags/tag491.xml"/><Relationship Id="rId77" Type="http://schemas.openxmlformats.org/officeDocument/2006/relationships/tags" Target="../tags/tag512.xml"/><Relationship Id="rId100" Type="http://schemas.openxmlformats.org/officeDocument/2006/relationships/image" Target="../media/image118.png"/><Relationship Id="rId105" Type="http://schemas.openxmlformats.org/officeDocument/2006/relationships/image" Target="../media/image121.png"/><Relationship Id="rId126" Type="http://schemas.openxmlformats.org/officeDocument/2006/relationships/image" Target="../media/image275.png"/><Relationship Id="rId8" Type="http://schemas.openxmlformats.org/officeDocument/2006/relationships/tags" Target="../tags/tag443.xml"/><Relationship Id="rId51" Type="http://schemas.openxmlformats.org/officeDocument/2006/relationships/tags" Target="../tags/tag486.xml"/><Relationship Id="rId72" Type="http://schemas.openxmlformats.org/officeDocument/2006/relationships/tags" Target="../tags/tag507.xml"/><Relationship Id="rId93" Type="http://schemas.openxmlformats.org/officeDocument/2006/relationships/tags" Target="../tags/tag444.xml"/><Relationship Id="rId98" Type="http://schemas.openxmlformats.org/officeDocument/2006/relationships/image" Target="../media/image117.png"/><Relationship Id="rId121" Type="http://schemas.openxmlformats.org/officeDocument/2006/relationships/image" Target="../media/image47.png"/><Relationship Id="rId142" Type="http://schemas.openxmlformats.org/officeDocument/2006/relationships/image" Target="../media/image138.png"/><Relationship Id="rId3" Type="http://schemas.openxmlformats.org/officeDocument/2006/relationships/tags" Target="../tags/tag438.xml"/><Relationship Id="rId25" Type="http://schemas.openxmlformats.org/officeDocument/2006/relationships/tags" Target="../tags/tag460.xml"/><Relationship Id="rId46" Type="http://schemas.openxmlformats.org/officeDocument/2006/relationships/tags" Target="../tags/tag481.xml"/><Relationship Id="rId67" Type="http://schemas.openxmlformats.org/officeDocument/2006/relationships/tags" Target="../tags/tag502.xml"/><Relationship Id="rId116" Type="http://schemas.openxmlformats.org/officeDocument/2006/relationships/image" Target="../media/image128.png"/><Relationship Id="rId137" Type="http://schemas.openxmlformats.org/officeDocument/2006/relationships/tags" Target="../tags/tag513.xml"/><Relationship Id="rId20" Type="http://schemas.openxmlformats.org/officeDocument/2006/relationships/tags" Target="../tags/tag455.xml"/><Relationship Id="rId41" Type="http://schemas.openxmlformats.org/officeDocument/2006/relationships/tags" Target="../tags/tag476.xml"/><Relationship Id="rId62" Type="http://schemas.openxmlformats.org/officeDocument/2006/relationships/tags" Target="../tags/tag497.xml"/><Relationship Id="rId83" Type="http://schemas.openxmlformats.org/officeDocument/2006/relationships/tags" Target="../tags/tag518.xml"/><Relationship Id="rId88" Type="http://schemas.openxmlformats.org/officeDocument/2006/relationships/tags" Target="../tags/tag439.xml"/><Relationship Id="rId111" Type="http://schemas.openxmlformats.org/officeDocument/2006/relationships/image" Target="../media/image2580.png"/><Relationship Id="rId132" Type="http://schemas.openxmlformats.org/officeDocument/2006/relationships/image" Target="../media/image289.png"/><Relationship Id="rId15" Type="http://schemas.openxmlformats.org/officeDocument/2006/relationships/tags" Target="../tags/tag450.xml"/><Relationship Id="rId36" Type="http://schemas.openxmlformats.org/officeDocument/2006/relationships/tags" Target="../tags/tag471.xml"/><Relationship Id="rId57" Type="http://schemas.openxmlformats.org/officeDocument/2006/relationships/tags" Target="../tags/tag492.xml"/><Relationship Id="rId106" Type="http://schemas.openxmlformats.org/officeDocument/2006/relationships/image" Target="../media/image122.png"/><Relationship Id="rId127" Type="http://schemas.openxmlformats.org/officeDocument/2006/relationships/image" Target="../media/image276.png"/><Relationship Id="rId10" Type="http://schemas.openxmlformats.org/officeDocument/2006/relationships/tags" Target="../tags/tag445.xml"/><Relationship Id="rId31" Type="http://schemas.openxmlformats.org/officeDocument/2006/relationships/tags" Target="../tags/tag466.xml"/><Relationship Id="rId52" Type="http://schemas.openxmlformats.org/officeDocument/2006/relationships/tags" Target="../tags/tag487.xml"/><Relationship Id="rId73" Type="http://schemas.openxmlformats.org/officeDocument/2006/relationships/tags" Target="../tags/tag508.xml"/><Relationship Id="rId78" Type="http://schemas.openxmlformats.org/officeDocument/2006/relationships/tags" Target="../tags/tag513.xml"/><Relationship Id="rId94" Type="http://schemas.openxmlformats.org/officeDocument/2006/relationships/image" Target="../media/image115.png"/><Relationship Id="rId99" Type="http://schemas.openxmlformats.org/officeDocument/2006/relationships/tags" Target="../tags/tag450.xml"/><Relationship Id="rId101" Type="http://schemas.openxmlformats.org/officeDocument/2006/relationships/image" Target="../media/image112.png"/><Relationship Id="rId122" Type="http://schemas.openxmlformats.org/officeDocument/2006/relationships/image" Target="../media/image48.svg"/><Relationship Id="rId143" Type="http://schemas.openxmlformats.org/officeDocument/2006/relationships/tags" Target="../tags/tag518.xml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26" Type="http://schemas.openxmlformats.org/officeDocument/2006/relationships/tags" Target="../tags/tag461.xml"/><Relationship Id="rId47" Type="http://schemas.openxmlformats.org/officeDocument/2006/relationships/tags" Target="../tags/tag482.xml"/><Relationship Id="rId68" Type="http://schemas.openxmlformats.org/officeDocument/2006/relationships/tags" Target="../tags/tag503.xml"/><Relationship Id="rId89" Type="http://schemas.openxmlformats.org/officeDocument/2006/relationships/image" Target="../media/image113.png"/><Relationship Id="rId112" Type="http://schemas.openxmlformats.org/officeDocument/2006/relationships/image" Target="../media/image123.png"/><Relationship Id="rId133" Type="http://schemas.openxmlformats.org/officeDocument/2006/relationships/image" Target="../media/image294.png"/><Relationship Id="rId16" Type="http://schemas.openxmlformats.org/officeDocument/2006/relationships/tags" Target="../tags/tag451.xml"/><Relationship Id="rId37" Type="http://schemas.openxmlformats.org/officeDocument/2006/relationships/tags" Target="../tags/tag472.xml"/><Relationship Id="rId58" Type="http://schemas.openxmlformats.org/officeDocument/2006/relationships/tags" Target="../tags/tag493.xml"/><Relationship Id="rId79" Type="http://schemas.openxmlformats.org/officeDocument/2006/relationships/tags" Target="../tags/tag514.xml"/><Relationship Id="rId102" Type="http://schemas.openxmlformats.org/officeDocument/2006/relationships/image" Target="../media/image119.png"/><Relationship Id="rId123" Type="http://schemas.openxmlformats.org/officeDocument/2006/relationships/image" Target="../media/image132.png"/><Relationship Id="rId144" Type="http://schemas.openxmlformats.org/officeDocument/2006/relationships/image" Target="../media/image139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32.xml"/><Relationship Id="rId18" Type="http://schemas.openxmlformats.org/officeDocument/2006/relationships/tags" Target="../tags/tag537.xml"/><Relationship Id="rId26" Type="http://schemas.openxmlformats.org/officeDocument/2006/relationships/tags" Target="../tags/tag545.xml"/><Relationship Id="rId39" Type="http://schemas.openxmlformats.org/officeDocument/2006/relationships/tags" Target="../tags/tag558.xml"/><Relationship Id="rId21" Type="http://schemas.openxmlformats.org/officeDocument/2006/relationships/tags" Target="../tags/tag540.xml"/><Relationship Id="rId34" Type="http://schemas.openxmlformats.org/officeDocument/2006/relationships/tags" Target="../tags/tag553.xml"/><Relationship Id="rId42" Type="http://schemas.openxmlformats.org/officeDocument/2006/relationships/slideLayout" Target="../slideLayouts/slideLayout5.xml"/><Relationship Id="rId47" Type="http://schemas.openxmlformats.org/officeDocument/2006/relationships/tags" Target="../tags/tag536.xml"/><Relationship Id="rId50" Type="http://schemas.openxmlformats.org/officeDocument/2006/relationships/image" Target="../media/image48.svg"/><Relationship Id="rId76" Type="http://schemas.openxmlformats.org/officeDocument/2006/relationships/tags" Target="../tags/tag550.xml"/><Relationship Id="rId7" Type="http://schemas.openxmlformats.org/officeDocument/2006/relationships/tags" Target="../tags/tag526.xml"/><Relationship Id="rId2" Type="http://schemas.openxmlformats.org/officeDocument/2006/relationships/tags" Target="../tags/tag521.xml"/><Relationship Id="rId16" Type="http://schemas.openxmlformats.org/officeDocument/2006/relationships/tags" Target="../tags/tag535.xml"/><Relationship Id="rId29" Type="http://schemas.openxmlformats.org/officeDocument/2006/relationships/tags" Target="../tags/tag548.xml"/><Relationship Id="rId11" Type="http://schemas.openxmlformats.org/officeDocument/2006/relationships/tags" Target="../tags/tag530.xml"/><Relationship Id="rId24" Type="http://schemas.openxmlformats.org/officeDocument/2006/relationships/tags" Target="../tags/tag543.xml"/><Relationship Id="rId32" Type="http://schemas.openxmlformats.org/officeDocument/2006/relationships/tags" Target="../tags/tag551.xml"/><Relationship Id="rId37" Type="http://schemas.openxmlformats.org/officeDocument/2006/relationships/tags" Target="../tags/tag556.xml"/><Relationship Id="rId40" Type="http://schemas.openxmlformats.org/officeDocument/2006/relationships/tags" Target="../tags/tag559.xml"/><Relationship Id="rId45" Type="http://schemas.openxmlformats.org/officeDocument/2006/relationships/image" Target="../media/image140.png"/><Relationship Id="rId74" Type="http://schemas.openxmlformats.org/officeDocument/2006/relationships/image" Target="../media/image305.png"/><Relationship Id="rId79" Type="http://schemas.openxmlformats.org/officeDocument/2006/relationships/image" Target="../media/image281.png"/><Relationship Id="rId5" Type="http://schemas.openxmlformats.org/officeDocument/2006/relationships/tags" Target="../tags/tag524.xml"/><Relationship Id="rId19" Type="http://schemas.openxmlformats.org/officeDocument/2006/relationships/tags" Target="../tags/tag538.xml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4" Type="http://schemas.openxmlformats.org/officeDocument/2006/relationships/tags" Target="../tags/tag533.xml"/><Relationship Id="rId22" Type="http://schemas.openxmlformats.org/officeDocument/2006/relationships/tags" Target="../tags/tag541.xml"/><Relationship Id="rId27" Type="http://schemas.openxmlformats.org/officeDocument/2006/relationships/tags" Target="../tags/tag546.xml"/><Relationship Id="rId30" Type="http://schemas.openxmlformats.org/officeDocument/2006/relationships/tags" Target="../tags/tag549.xml"/><Relationship Id="rId35" Type="http://schemas.openxmlformats.org/officeDocument/2006/relationships/tags" Target="../tags/tag554.xml"/><Relationship Id="rId43" Type="http://schemas.openxmlformats.org/officeDocument/2006/relationships/notesSlide" Target="../notesSlides/notesSlide27.xml"/><Relationship Id="rId48" Type="http://schemas.openxmlformats.org/officeDocument/2006/relationships/image" Target="../media/image144.png"/><Relationship Id="rId77" Type="http://schemas.openxmlformats.org/officeDocument/2006/relationships/image" Target="../media/image1440.png"/><Relationship Id="rId8" Type="http://schemas.openxmlformats.org/officeDocument/2006/relationships/tags" Target="../tags/tag527.xml"/><Relationship Id="rId51" Type="http://schemas.openxmlformats.org/officeDocument/2006/relationships/image" Target="../media/image142.png"/><Relationship Id="rId72" Type="http://schemas.openxmlformats.org/officeDocument/2006/relationships/image" Target="../media/image304.png"/><Relationship Id="rId3" Type="http://schemas.openxmlformats.org/officeDocument/2006/relationships/tags" Target="../tags/tag522.xml"/><Relationship Id="rId12" Type="http://schemas.openxmlformats.org/officeDocument/2006/relationships/tags" Target="../tags/tag531.xml"/><Relationship Id="rId17" Type="http://schemas.openxmlformats.org/officeDocument/2006/relationships/tags" Target="../tags/tag536.xml"/><Relationship Id="rId25" Type="http://schemas.openxmlformats.org/officeDocument/2006/relationships/tags" Target="../tags/tag544.xml"/><Relationship Id="rId33" Type="http://schemas.openxmlformats.org/officeDocument/2006/relationships/tags" Target="../tags/tag552.xml"/><Relationship Id="rId38" Type="http://schemas.openxmlformats.org/officeDocument/2006/relationships/tags" Target="../tags/tag557.xml"/><Relationship Id="rId46" Type="http://schemas.openxmlformats.org/officeDocument/2006/relationships/image" Target="../media/image141.png"/><Relationship Id="rId20" Type="http://schemas.openxmlformats.org/officeDocument/2006/relationships/tags" Target="../tags/tag539.xml"/><Relationship Id="rId41" Type="http://schemas.openxmlformats.org/officeDocument/2006/relationships/tags" Target="../tags/tag560.xml"/><Relationship Id="rId75" Type="http://schemas.openxmlformats.org/officeDocument/2006/relationships/image" Target="../media/image306.png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5" Type="http://schemas.openxmlformats.org/officeDocument/2006/relationships/tags" Target="../tags/tag534.xml"/><Relationship Id="rId23" Type="http://schemas.openxmlformats.org/officeDocument/2006/relationships/tags" Target="../tags/tag542.xml"/><Relationship Id="rId28" Type="http://schemas.openxmlformats.org/officeDocument/2006/relationships/tags" Target="../tags/tag547.xml"/><Relationship Id="rId36" Type="http://schemas.openxmlformats.org/officeDocument/2006/relationships/tags" Target="../tags/tag555.xml"/><Relationship Id="rId49" Type="http://schemas.openxmlformats.org/officeDocument/2006/relationships/image" Target="../media/image47.png"/><Relationship Id="rId10" Type="http://schemas.openxmlformats.org/officeDocument/2006/relationships/tags" Target="../tags/tag529.xml"/><Relationship Id="rId31" Type="http://schemas.openxmlformats.org/officeDocument/2006/relationships/tags" Target="../tags/tag550.xml"/><Relationship Id="rId44" Type="http://schemas.openxmlformats.org/officeDocument/2006/relationships/image" Target="../media/image136.png"/><Relationship Id="rId73" Type="http://schemas.openxmlformats.org/officeDocument/2006/relationships/image" Target="../media/image295.png"/><Relationship Id="rId78" Type="http://schemas.openxmlformats.org/officeDocument/2006/relationships/image" Target="../media/image143.png"/><Relationship Id="rId81" Type="http://schemas.openxmlformats.org/officeDocument/2006/relationships/image" Target="../media/image28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68.xml"/><Relationship Id="rId13" Type="http://schemas.openxmlformats.org/officeDocument/2006/relationships/tags" Target="../tags/tag573.xml"/><Relationship Id="rId18" Type="http://schemas.openxmlformats.org/officeDocument/2006/relationships/tags" Target="../tags/tag578.xml"/><Relationship Id="rId26" Type="http://schemas.openxmlformats.org/officeDocument/2006/relationships/image" Target="../media/image145.png"/><Relationship Id="rId3" Type="http://schemas.openxmlformats.org/officeDocument/2006/relationships/tags" Target="../tags/tag563.xml"/><Relationship Id="rId21" Type="http://schemas.openxmlformats.org/officeDocument/2006/relationships/tags" Target="../tags/tag581.xml"/><Relationship Id="rId7" Type="http://schemas.openxmlformats.org/officeDocument/2006/relationships/tags" Target="../tags/tag567.xml"/><Relationship Id="rId12" Type="http://schemas.openxmlformats.org/officeDocument/2006/relationships/tags" Target="../tags/tag572.xml"/><Relationship Id="rId17" Type="http://schemas.openxmlformats.org/officeDocument/2006/relationships/tags" Target="../tags/tag577.xml"/><Relationship Id="rId25" Type="http://schemas.openxmlformats.org/officeDocument/2006/relationships/image" Target="../media/image50.png"/><Relationship Id="rId2" Type="http://schemas.openxmlformats.org/officeDocument/2006/relationships/tags" Target="../tags/tag562.xml"/><Relationship Id="rId16" Type="http://schemas.openxmlformats.org/officeDocument/2006/relationships/tags" Target="../tags/tag576.xml"/><Relationship Id="rId20" Type="http://schemas.openxmlformats.org/officeDocument/2006/relationships/tags" Target="../tags/tag580.xml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1" Type="http://schemas.openxmlformats.org/officeDocument/2006/relationships/tags" Target="../tags/tag571.xml"/><Relationship Id="rId24" Type="http://schemas.openxmlformats.org/officeDocument/2006/relationships/notesSlide" Target="../notesSlides/notesSlide28.xml"/><Relationship Id="rId5" Type="http://schemas.openxmlformats.org/officeDocument/2006/relationships/tags" Target="../tags/tag565.xml"/><Relationship Id="rId15" Type="http://schemas.openxmlformats.org/officeDocument/2006/relationships/tags" Target="../tags/tag575.xml"/><Relationship Id="rId23" Type="http://schemas.openxmlformats.org/officeDocument/2006/relationships/slideLayout" Target="../slideLayouts/slideLayout5.xml"/><Relationship Id="rId10" Type="http://schemas.openxmlformats.org/officeDocument/2006/relationships/tags" Target="../tags/tag570.xml"/><Relationship Id="rId19" Type="http://schemas.openxmlformats.org/officeDocument/2006/relationships/tags" Target="../tags/tag579.xml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4" Type="http://schemas.openxmlformats.org/officeDocument/2006/relationships/tags" Target="../tags/tag574.xml"/><Relationship Id="rId22" Type="http://schemas.openxmlformats.org/officeDocument/2006/relationships/tags" Target="../tags/tag582.xml"/><Relationship Id="rId27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13" Type="http://schemas.openxmlformats.org/officeDocument/2006/relationships/tags" Target="../tags/tag595.xml"/><Relationship Id="rId18" Type="http://schemas.openxmlformats.org/officeDocument/2006/relationships/tags" Target="../tags/tag600.xml"/><Relationship Id="rId26" Type="http://schemas.openxmlformats.org/officeDocument/2006/relationships/image" Target="../media/image48.svg"/><Relationship Id="rId3" Type="http://schemas.openxmlformats.org/officeDocument/2006/relationships/tags" Target="../tags/tag585.xml"/><Relationship Id="rId21" Type="http://schemas.openxmlformats.org/officeDocument/2006/relationships/notesSlide" Target="../notesSlides/notesSlide29.xml"/><Relationship Id="rId7" Type="http://schemas.openxmlformats.org/officeDocument/2006/relationships/tags" Target="../tags/tag589.xml"/><Relationship Id="rId12" Type="http://schemas.openxmlformats.org/officeDocument/2006/relationships/tags" Target="../tags/tag594.xml"/><Relationship Id="rId17" Type="http://schemas.openxmlformats.org/officeDocument/2006/relationships/tags" Target="../tags/tag599.xml"/><Relationship Id="rId25" Type="http://schemas.openxmlformats.org/officeDocument/2006/relationships/image" Target="../media/image47.png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20" Type="http://schemas.openxmlformats.org/officeDocument/2006/relationships/slideLayout" Target="../slideLayouts/slideLayout5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24" Type="http://schemas.openxmlformats.org/officeDocument/2006/relationships/image" Target="../media/image24.png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23" Type="http://schemas.openxmlformats.org/officeDocument/2006/relationships/image" Target="../media/image44.png"/><Relationship Id="rId10" Type="http://schemas.openxmlformats.org/officeDocument/2006/relationships/tags" Target="../tags/tag592.xml"/><Relationship Id="rId19" Type="http://schemas.openxmlformats.org/officeDocument/2006/relationships/tags" Target="../tags/tag601.xml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Relationship Id="rId22" Type="http://schemas.openxmlformats.org/officeDocument/2006/relationships/image" Target="../media/image40.png"/><Relationship Id="rId27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604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4" Type="http://schemas.openxmlformats.org/officeDocument/2006/relationships/tags" Target="../tags/tag60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15.xml"/><Relationship Id="rId3" Type="http://schemas.openxmlformats.org/officeDocument/2006/relationships/tags" Target="../tags/tag610.xml"/><Relationship Id="rId7" Type="http://schemas.openxmlformats.org/officeDocument/2006/relationships/tags" Target="../tags/tag614.xml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6" Type="http://schemas.openxmlformats.org/officeDocument/2006/relationships/tags" Target="../tags/tag613.xml"/><Relationship Id="rId11" Type="http://schemas.openxmlformats.org/officeDocument/2006/relationships/image" Target="../media/image146.png"/><Relationship Id="rId5" Type="http://schemas.openxmlformats.org/officeDocument/2006/relationships/tags" Target="../tags/tag612.xml"/><Relationship Id="rId10" Type="http://schemas.openxmlformats.org/officeDocument/2006/relationships/notesSlide" Target="../notesSlides/notesSlide31.xml"/><Relationship Id="rId4" Type="http://schemas.openxmlformats.org/officeDocument/2006/relationships/tags" Target="../tags/tag611.xml"/><Relationship Id="rId9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23.xml"/><Relationship Id="rId3" Type="http://schemas.openxmlformats.org/officeDocument/2006/relationships/tags" Target="../tags/tag618.xml"/><Relationship Id="rId7" Type="http://schemas.openxmlformats.org/officeDocument/2006/relationships/tags" Target="../tags/tag622.xml"/><Relationship Id="rId2" Type="http://schemas.openxmlformats.org/officeDocument/2006/relationships/tags" Target="../tags/tag617.xml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11" Type="http://schemas.openxmlformats.org/officeDocument/2006/relationships/image" Target="../media/image146.png"/><Relationship Id="rId5" Type="http://schemas.openxmlformats.org/officeDocument/2006/relationships/tags" Target="../tags/tag620.xml"/><Relationship Id="rId10" Type="http://schemas.openxmlformats.org/officeDocument/2006/relationships/notesSlide" Target="../notesSlides/notesSlide32.xml"/><Relationship Id="rId4" Type="http://schemas.openxmlformats.org/officeDocument/2006/relationships/tags" Target="../tags/tag619.xml"/><Relationship Id="rId9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31.xml"/><Relationship Id="rId13" Type="http://schemas.openxmlformats.org/officeDocument/2006/relationships/image" Target="../media/image1380.png"/><Relationship Id="rId3" Type="http://schemas.openxmlformats.org/officeDocument/2006/relationships/tags" Target="../tags/tag626.xml"/><Relationship Id="rId7" Type="http://schemas.openxmlformats.org/officeDocument/2006/relationships/tags" Target="../tags/tag630.xml"/><Relationship Id="rId12" Type="http://schemas.openxmlformats.org/officeDocument/2006/relationships/tags" Target="../tags/tag631.xml"/><Relationship Id="rId2" Type="http://schemas.openxmlformats.org/officeDocument/2006/relationships/tags" Target="../tags/tag625.xml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1" Type="http://schemas.openxmlformats.org/officeDocument/2006/relationships/notesSlide" Target="../notesSlides/notesSlide33.xml"/><Relationship Id="rId5" Type="http://schemas.openxmlformats.org/officeDocument/2006/relationships/tags" Target="../tags/tag628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627.xml"/><Relationship Id="rId9" Type="http://schemas.openxmlformats.org/officeDocument/2006/relationships/tags" Target="../tags/tag6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635.xml"/><Relationship Id="rId7" Type="http://schemas.openxmlformats.org/officeDocument/2006/relationships/tags" Target="../tags/tag639.xml"/><Relationship Id="rId2" Type="http://schemas.openxmlformats.org/officeDocument/2006/relationships/tags" Target="../tags/tag634.xml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5" Type="http://schemas.openxmlformats.org/officeDocument/2006/relationships/tags" Target="../tags/tag637.xml"/><Relationship Id="rId4" Type="http://schemas.openxmlformats.org/officeDocument/2006/relationships/tags" Target="../tags/tag636.xml"/><Relationship Id="rId9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642.xml"/><Relationship Id="rId7" Type="http://schemas.openxmlformats.org/officeDocument/2006/relationships/tags" Target="../tags/tag646.xml"/><Relationship Id="rId2" Type="http://schemas.openxmlformats.org/officeDocument/2006/relationships/tags" Target="../tags/tag641.xml"/><Relationship Id="rId1" Type="http://schemas.openxmlformats.org/officeDocument/2006/relationships/tags" Target="../tags/tag640.xml"/><Relationship Id="rId6" Type="http://schemas.openxmlformats.org/officeDocument/2006/relationships/tags" Target="../tags/tag645.xml"/><Relationship Id="rId5" Type="http://schemas.openxmlformats.org/officeDocument/2006/relationships/tags" Target="../tags/tag644.xml"/><Relationship Id="rId10" Type="http://schemas.openxmlformats.org/officeDocument/2006/relationships/hyperlink" Target="https://eprint.iacr.org/2020/1293" TargetMode="External"/><Relationship Id="rId4" Type="http://schemas.openxmlformats.org/officeDocument/2006/relationships/tags" Target="../tags/tag643.xml"/><Relationship Id="rId9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649.xml"/><Relationship Id="rId7" Type="http://schemas.openxmlformats.org/officeDocument/2006/relationships/tags" Target="../tags/tag653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5" Type="http://schemas.openxmlformats.org/officeDocument/2006/relationships/tags" Target="../tags/tag651.xml"/><Relationship Id="rId4" Type="http://schemas.openxmlformats.org/officeDocument/2006/relationships/tags" Target="../tags/tag650.xml"/><Relationship Id="rId9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14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7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29.xml"/><Relationship Id="rId21" Type="http://schemas.openxmlformats.org/officeDocument/2006/relationships/tags" Target="../tags/tag42.xml"/><Relationship Id="rId34" Type="http://schemas.openxmlformats.org/officeDocument/2006/relationships/image" Target="../media/image22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16.png"/><Relationship Id="rId33" Type="http://schemas.openxmlformats.org/officeDocument/2006/relationships/image" Target="../media/image21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image" Target="../media/image18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28.xml"/><Relationship Id="rId32" Type="http://schemas.openxmlformats.org/officeDocument/2006/relationships/image" Target="../media/image6.png"/><Relationship Id="rId37" Type="http://schemas.openxmlformats.org/officeDocument/2006/relationships/image" Target="../media/image25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notesSlide" Target="../notesSlides/notesSlide5.xml"/><Relationship Id="rId28" Type="http://schemas.openxmlformats.org/officeDocument/2006/relationships/image" Target="../media/image15.png"/><Relationship Id="rId36" Type="http://schemas.openxmlformats.org/officeDocument/2006/relationships/image" Target="../media/image24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20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slideLayout" Target="../slideLayouts/slideLayout5.xml"/><Relationship Id="rId27" Type="http://schemas.openxmlformats.org/officeDocument/2006/relationships/image" Target="../media/image17.png"/><Relationship Id="rId30" Type="http://schemas.openxmlformats.org/officeDocument/2006/relationships/image" Target="../media/image19.png"/><Relationship Id="rId35" Type="http://schemas.openxmlformats.org/officeDocument/2006/relationships/image" Target="../media/image23.png"/><Relationship Id="rId8" Type="http://schemas.openxmlformats.org/officeDocument/2006/relationships/tags" Target="../tags/tag29.xml"/><Relationship Id="rId3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image" Target="../media/image26.png"/><Relationship Id="rId3" Type="http://schemas.openxmlformats.org/officeDocument/2006/relationships/tags" Target="../tags/tag45.xml"/><Relationship Id="rId21" Type="http://schemas.openxmlformats.org/officeDocument/2006/relationships/image" Target="../media/image28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15.png"/><Relationship Id="rId25" Type="http://schemas.openxmlformats.org/officeDocument/2006/relationships/image" Target="../media/image25.png"/><Relationship Id="rId2" Type="http://schemas.openxmlformats.org/officeDocument/2006/relationships/tags" Target="../tags/tag44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27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24.png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5.xml"/><Relationship Id="rId23" Type="http://schemas.openxmlformats.org/officeDocument/2006/relationships/image" Target="../media/image29.png"/><Relationship Id="rId10" Type="http://schemas.openxmlformats.org/officeDocument/2006/relationships/tags" Target="../tags/tag52.xml"/><Relationship Id="rId19" Type="http://schemas.openxmlformats.org/officeDocument/2006/relationships/image" Target="../media/image6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notesSlide" Target="../notesSlides/notesSlide7.xml"/><Relationship Id="rId26" Type="http://schemas.openxmlformats.org/officeDocument/2006/relationships/image" Target="../media/image31.png"/><Relationship Id="rId3" Type="http://schemas.openxmlformats.org/officeDocument/2006/relationships/tags" Target="../tags/tag59.xml"/><Relationship Id="rId21" Type="http://schemas.openxmlformats.org/officeDocument/2006/relationships/tags" Target="../tags/tag65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slideLayout" Target="../slideLayouts/slideLayout5.xml"/><Relationship Id="rId25" Type="http://schemas.openxmlformats.org/officeDocument/2006/relationships/image" Target="../media/image15.pn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image" Target="../media/image30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image" Target="../media/image28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image" Target="../media/image8.png"/><Relationship Id="rId10" Type="http://schemas.openxmlformats.org/officeDocument/2006/relationships/tags" Target="../tags/tag66.xml"/><Relationship Id="rId19" Type="http://schemas.openxmlformats.org/officeDocument/2006/relationships/tags" Target="../tags/tag59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image" Target="../media/image32.png"/><Relationship Id="rId27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image" Target="../media/image34.png"/><Relationship Id="rId26" Type="http://schemas.openxmlformats.org/officeDocument/2006/relationships/image" Target="../media/image40.png"/><Relationship Id="rId3" Type="http://schemas.openxmlformats.org/officeDocument/2006/relationships/tags" Target="../tags/tag75.xml"/><Relationship Id="rId21" Type="http://schemas.openxmlformats.org/officeDocument/2006/relationships/image" Target="../media/image36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33.png"/><Relationship Id="rId25" Type="http://schemas.openxmlformats.org/officeDocument/2006/relationships/image" Target="../media/image9.gif"/><Relationship Id="rId2" Type="http://schemas.openxmlformats.org/officeDocument/2006/relationships/tags" Target="../tags/tag74.xml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35.png"/><Relationship Id="rId29" Type="http://schemas.openxmlformats.org/officeDocument/2006/relationships/tags" Target="../tags/tag86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39.png"/><Relationship Id="rId5" Type="http://schemas.openxmlformats.org/officeDocument/2006/relationships/tags" Target="../tags/tag77.xml"/><Relationship Id="rId15" Type="http://schemas.openxmlformats.org/officeDocument/2006/relationships/slideLayout" Target="../slideLayouts/slideLayout5.xml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tags" Target="../tags/tag82.xml"/><Relationship Id="rId19" Type="http://schemas.openxmlformats.org/officeDocument/2006/relationships/image" Target="../media/image6.png"/><Relationship Id="rId31" Type="http://schemas.openxmlformats.org/officeDocument/2006/relationships/image" Target="../media/image41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37.png"/><Relationship Id="rId27" Type="http://schemas.openxmlformats.org/officeDocument/2006/relationships/tags" Target="../tags/tag85.xml"/><Relationship Id="rId30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2" Type="http://schemas.openxmlformats.org/officeDocument/2006/relationships/tags" Target="../tags/tag88.xml"/><Relationship Id="rId16" Type="http://schemas.openxmlformats.org/officeDocument/2006/relationships/image" Target="../media/image6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8469" y="408903"/>
            <a:ext cx="7007349" cy="149213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400" b="1" dirty="0">
                <a:latin typeface="Calibri (Corps)"/>
                <a:sym typeface="Wingdings" pitchFamily="2" charset="2"/>
              </a:rPr>
              <a:t>Bridging Deep Learning and Classical Profiled Side-Channel Attacks</a:t>
            </a:r>
            <a:endParaRPr lang="fr-FR" sz="4400" b="1" dirty="0">
              <a:latin typeface="Calibri (Corps)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A2C5C48E-FBF3-4271-A338-8AA5DFE31EB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71" y="5316145"/>
            <a:ext cx="2949029" cy="76778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5EB43CA-ADAB-442F-800D-E820FEB1C85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437830" y="619634"/>
            <a:ext cx="3663636" cy="152005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3BF0B1A-F220-4FE7-BE1F-FD8C901DD47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950283" y="3838669"/>
            <a:ext cx="2704588" cy="740046"/>
          </a:xfrm>
          <a:prstGeom prst="rect">
            <a:avLst/>
          </a:prstGeom>
        </p:spPr>
      </p:pic>
      <p:sp>
        <p:nvSpPr>
          <p:cNvPr id="35" name="Titre 1">
            <a:extLst>
              <a:ext uri="{FF2B5EF4-FFF2-40B4-BE49-F238E27FC236}">
                <a16:creationId xmlns:a16="http://schemas.microsoft.com/office/drawing/2014/main" id="{6A3DF764-D44F-4869-8A4E-D7F8CD42C081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220334" y="2616441"/>
            <a:ext cx="7007349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dirty="0">
                <a:latin typeface="Calibri (Corps)"/>
                <a:sym typeface="Wingdings" pitchFamily="2" charset="2"/>
              </a:rPr>
              <a:t>Gabriel ZAID</a:t>
            </a:r>
          </a:p>
          <a:p>
            <a:pPr algn="ctr"/>
            <a:r>
              <a:rPr lang="fr-FR" sz="2100" b="1" dirty="0">
                <a:latin typeface="Calibri (Corps)"/>
                <a:sym typeface="Wingdings" pitchFamily="2" charset="2"/>
              </a:rPr>
              <a:t>- PhD </a:t>
            </a:r>
            <a:r>
              <a:rPr lang="fr-FR" sz="2100" b="1" dirty="0" err="1">
                <a:latin typeface="Calibri (Corps)"/>
                <a:sym typeface="Wingdings" pitchFamily="2" charset="2"/>
              </a:rPr>
              <a:t>Defense</a:t>
            </a:r>
            <a:r>
              <a:rPr lang="fr-FR" sz="2100" b="1" dirty="0">
                <a:latin typeface="Calibri (Corps)"/>
                <a:sym typeface="Wingdings" pitchFamily="2" charset="2"/>
              </a:rPr>
              <a:t> -</a:t>
            </a:r>
            <a:endParaRPr lang="fr-FR" sz="2500" b="1" dirty="0">
              <a:latin typeface="Calibri (Corps)"/>
              <a:sym typeface="Wingdings" pitchFamily="2" charset="2"/>
            </a:endParaRPr>
          </a:p>
          <a:p>
            <a:pPr algn="ctr"/>
            <a:endParaRPr lang="fr-FR" sz="1600" b="1" dirty="0">
              <a:latin typeface="Calibri (Corps)"/>
              <a:sym typeface="Wingdings" pitchFamily="2" charset="2"/>
            </a:endParaRPr>
          </a:p>
          <a:p>
            <a:pPr algn="ctr"/>
            <a:endParaRPr lang="fr-FR" sz="2000" b="1" dirty="0">
              <a:latin typeface="Calibri (Corps)"/>
            </a:endParaRPr>
          </a:p>
        </p:txBody>
      </p: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</a:t>
            </a:fld>
            <a:r>
              <a:rPr lang="en-US" dirty="0">
                <a:solidFill>
                  <a:schemeClr val="bg1"/>
                </a:solidFill>
              </a:rPr>
              <a:t> /33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8DAB151-69EC-44AF-AC8D-B523940F4828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934049" y="3372408"/>
            <a:ext cx="4117785" cy="34855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b="1" dirty="0">
                <a:latin typeface="Calibri (Corps)"/>
                <a:sym typeface="Wingdings" pitchFamily="2" charset="2"/>
              </a:rPr>
              <a:t>Jury</a:t>
            </a:r>
          </a:p>
          <a:p>
            <a:r>
              <a:rPr lang="fr-FR" sz="2500" b="1" dirty="0">
                <a:latin typeface="Calibri (Corps)"/>
                <a:sym typeface="Wingdings" pitchFamily="2" charset="2"/>
              </a:rPr>
              <a:t>	</a:t>
            </a:r>
            <a:r>
              <a:rPr lang="fr-FR" sz="1800" b="1" dirty="0">
                <a:latin typeface="Calibri (Corps)"/>
                <a:sym typeface="Wingdings" pitchFamily="2" charset="2"/>
              </a:rPr>
              <a:t>Thierry </a:t>
            </a:r>
            <a:r>
              <a:rPr lang="fr-FR" sz="1800" b="1" dirty="0" err="1">
                <a:latin typeface="Calibri (Corps)"/>
                <a:sym typeface="Wingdings" pitchFamily="2" charset="2"/>
              </a:rPr>
              <a:t>Artières</a:t>
            </a:r>
            <a:endParaRPr lang="fr-FR" sz="1800" b="1" dirty="0">
              <a:latin typeface="Calibri (Corps)"/>
              <a:sym typeface="Wingdings" pitchFamily="2" charset="2"/>
            </a:endParaRPr>
          </a:p>
          <a:p>
            <a:r>
              <a:rPr lang="fr-FR" sz="1800" b="1" dirty="0">
                <a:latin typeface="Calibri (Corps)"/>
                <a:sym typeface="Wingdings" pitchFamily="2" charset="2"/>
              </a:rPr>
              <a:t>	Sonia </a:t>
            </a:r>
            <a:r>
              <a:rPr lang="fr-FR" sz="1800" b="1" dirty="0" err="1">
                <a:latin typeface="Calibri (Corps)"/>
                <a:sym typeface="Wingdings" pitchFamily="2" charset="2"/>
              </a:rPr>
              <a:t>Belaïd</a:t>
            </a:r>
            <a:endParaRPr lang="fr-FR" sz="1800" b="1" dirty="0">
              <a:latin typeface="Calibri (Corps)"/>
              <a:sym typeface="Wingdings" pitchFamily="2" charset="2"/>
            </a:endParaRPr>
          </a:p>
          <a:p>
            <a:r>
              <a:rPr lang="fr-FR" sz="1800" b="1" dirty="0">
                <a:latin typeface="Calibri (Corps)"/>
                <a:sym typeface="Wingdings" pitchFamily="2" charset="2"/>
              </a:rPr>
              <a:t>	Benoît Gérard</a:t>
            </a:r>
          </a:p>
          <a:p>
            <a:r>
              <a:rPr lang="fr-FR" sz="1800" b="1" dirty="0">
                <a:latin typeface="Calibri (Corps)"/>
                <a:sym typeface="Wingdings" pitchFamily="2" charset="2"/>
              </a:rPr>
              <a:t>	Marc </a:t>
            </a:r>
            <a:r>
              <a:rPr lang="fr-FR" sz="1800" b="1" dirty="0" err="1">
                <a:latin typeface="Calibri (Corps)"/>
                <a:sym typeface="Wingdings" pitchFamily="2" charset="2"/>
              </a:rPr>
              <a:t>Joye</a:t>
            </a:r>
            <a:endParaRPr lang="fr-FR" sz="1800" b="1" dirty="0">
              <a:latin typeface="Calibri (Corps)"/>
              <a:sym typeface="Wingdings" pitchFamily="2" charset="2"/>
            </a:endParaRPr>
          </a:p>
          <a:p>
            <a:r>
              <a:rPr lang="fr-FR" sz="1800" b="1" dirty="0">
                <a:latin typeface="Calibri (Corps)"/>
                <a:sym typeface="Wingdings" pitchFamily="2" charset="2"/>
              </a:rPr>
              <a:t>	Emmanuel </a:t>
            </a:r>
            <a:r>
              <a:rPr lang="fr-FR" sz="1800" b="1" dirty="0" err="1">
                <a:latin typeface="Calibri (Corps)"/>
                <a:sym typeface="Wingdings" pitchFamily="2" charset="2"/>
              </a:rPr>
              <a:t>Prouff</a:t>
            </a:r>
            <a:endParaRPr lang="fr-FR" sz="1800" b="1" dirty="0">
              <a:latin typeface="Calibri (Corps)"/>
              <a:sym typeface="Wingdings" pitchFamily="2" charset="2"/>
            </a:endParaRPr>
          </a:p>
          <a:p>
            <a:r>
              <a:rPr lang="fr-FR" sz="1800" b="1" dirty="0">
                <a:latin typeface="Calibri (Corps)"/>
                <a:sym typeface="Wingdings" pitchFamily="2" charset="2"/>
              </a:rPr>
              <a:t>	François-Xavier </a:t>
            </a:r>
            <a:r>
              <a:rPr lang="fr-FR" sz="1800" b="1" dirty="0" err="1">
                <a:latin typeface="Calibri (Corps)"/>
                <a:sym typeface="Wingdings" pitchFamily="2" charset="2"/>
              </a:rPr>
              <a:t>Standaert</a:t>
            </a:r>
            <a:endParaRPr lang="fr-FR" sz="1800" b="1" dirty="0">
              <a:latin typeface="Calibri (Corps)"/>
              <a:sym typeface="Wingdings" pitchFamily="2" charset="2"/>
            </a:endParaRPr>
          </a:p>
          <a:p>
            <a:endParaRPr lang="fr-FR" sz="1800" b="1" dirty="0">
              <a:latin typeface="Calibri (Corps)"/>
              <a:sym typeface="Wingdings" pitchFamily="2" charset="2"/>
            </a:endParaRPr>
          </a:p>
          <a:p>
            <a:r>
              <a:rPr lang="fr-FR" sz="2500" b="1" dirty="0">
                <a:latin typeface="Calibri (Corps)"/>
                <a:sym typeface="Wingdings" pitchFamily="2" charset="2"/>
              </a:rPr>
              <a:t>Encadrants</a:t>
            </a:r>
          </a:p>
          <a:p>
            <a:r>
              <a:rPr lang="fr-FR" sz="1800" b="1" dirty="0">
                <a:latin typeface="Calibri (Corps)"/>
                <a:sym typeface="Wingdings" pitchFamily="2" charset="2"/>
              </a:rPr>
              <a:t>	Lilian Bossuet</a:t>
            </a:r>
          </a:p>
          <a:p>
            <a:r>
              <a:rPr lang="fr-FR" sz="1800" b="1" dirty="0">
                <a:latin typeface="Calibri (Corps)"/>
                <a:sym typeface="Wingdings" pitchFamily="2" charset="2"/>
              </a:rPr>
              <a:t>	Amaury </a:t>
            </a:r>
            <a:r>
              <a:rPr lang="fr-FR" sz="1800" b="1" dirty="0" err="1">
                <a:latin typeface="Calibri (Corps)"/>
                <a:sym typeface="Wingdings" pitchFamily="2" charset="2"/>
              </a:rPr>
              <a:t>Habrard</a:t>
            </a:r>
            <a:endParaRPr lang="fr-FR" sz="1800" b="1" dirty="0">
              <a:latin typeface="Calibri (Corps)"/>
              <a:sym typeface="Wingdings" pitchFamily="2" charset="2"/>
            </a:endParaRPr>
          </a:p>
          <a:p>
            <a:r>
              <a:rPr lang="fr-FR" sz="1800" b="1" dirty="0">
                <a:latin typeface="Calibri (Corps)"/>
                <a:sym typeface="Wingdings" pitchFamily="2" charset="2"/>
              </a:rPr>
              <a:t>	Alexandre </a:t>
            </a:r>
            <a:r>
              <a:rPr lang="fr-FR" sz="1800" b="1" dirty="0" err="1">
                <a:latin typeface="Calibri (Corps)"/>
                <a:sym typeface="Wingdings" pitchFamily="2" charset="2"/>
              </a:rPr>
              <a:t>Venelli</a:t>
            </a:r>
            <a:endParaRPr lang="fr-FR" sz="1800" b="1" dirty="0">
              <a:latin typeface="Calibri (Corps)"/>
              <a:sym typeface="Wingdings" pitchFamily="2" charset="2"/>
            </a:endParaRPr>
          </a:p>
          <a:p>
            <a:endParaRPr lang="fr-FR" sz="2500" b="1" dirty="0">
              <a:latin typeface="Calibri (Corps)"/>
              <a:sym typeface="Wingdings" pitchFamily="2" charset="2"/>
            </a:endParaRPr>
          </a:p>
          <a:p>
            <a:endParaRPr lang="fr-FR" sz="1600" b="1" dirty="0">
              <a:latin typeface="Calibri (Corps)"/>
              <a:sym typeface="Wingdings" pitchFamily="2" charset="2"/>
            </a:endParaRPr>
          </a:p>
          <a:p>
            <a:pPr algn="ctr"/>
            <a:endParaRPr lang="fr-FR" sz="2000" b="1" dirty="0">
              <a:latin typeface="Calibri (Corps)"/>
            </a:endParaRPr>
          </a:p>
        </p:txBody>
      </p:sp>
    </p:spTree>
    <p:extLst>
      <p:ext uri="{BB962C8B-B14F-4D97-AF65-F5344CB8AC3E}">
        <p14:creationId xmlns:p14="http://schemas.microsoft.com/office/powerpoint/2010/main" val="389085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10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E845CD40-F62A-4359-BD12-7AC902C2581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526175" y="3007122"/>
            <a:ext cx="9085119" cy="73183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400" b="1" dirty="0" err="1">
                <a:latin typeface="Calibri Light (En-têtes)"/>
                <a:sym typeface="Wingdings" pitchFamily="2" charset="2"/>
              </a:rPr>
              <a:t>Qu’est-ce</a:t>
            </a:r>
            <a:r>
              <a:rPr lang="en-US" sz="4400" b="1" dirty="0">
                <a:latin typeface="Calibri Light (En-têtes)"/>
                <a:sym typeface="Wingdings" pitchFamily="2" charset="2"/>
              </a:rPr>
              <a:t> que </a:t>
            </a:r>
            <a:r>
              <a:rPr lang="en-US" sz="4400" b="1" dirty="0" err="1">
                <a:latin typeface="Calibri Light (En-têtes)"/>
                <a:sym typeface="Wingdings" pitchFamily="2" charset="2"/>
              </a:rPr>
              <a:t>l’apprentissage</a:t>
            </a:r>
            <a:r>
              <a:rPr lang="en-US" sz="4400" b="1" dirty="0">
                <a:latin typeface="Calibri Light (En-têtes)"/>
                <a:sym typeface="Wingdings" pitchFamily="2" charset="2"/>
              </a:rPr>
              <a:t> </a:t>
            </a:r>
            <a:r>
              <a:rPr lang="en-US" sz="4400" b="1" dirty="0" err="1">
                <a:latin typeface="Calibri Light (En-têtes)"/>
                <a:sym typeface="Wingdings" pitchFamily="2" charset="2"/>
              </a:rPr>
              <a:t>automatique</a:t>
            </a:r>
            <a:r>
              <a:rPr lang="en-US" sz="4400" b="1" dirty="0">
                <a:latin typeface="Calibri Light (En-têtes)"/>
                <a:sym typeface="Wingdings" pitchFamily="2" charset="2"/>
              </a:rPr>
              <a:t> ?</a:t>
            </a:r>
            <a:endParaRPr lang="fr-FR" sz="4400" b="1" dirty="0">
              <a:latin typeface="Calibri Light (En-têtes)"/>
            </a:endParaRPr>
          </a:p>
        </p:txBody>
      </p:sp>
    </p:spTree>
    <p:extLst>
      <p:ext uri="{BB962C8B-B14F-4D97-AF65-F5344CB8AC3E}">
        <p14:creationId xmlns:p14="http://schemas.microsoft.com/office/powerpoint/2010/main" val="41462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03EF5EDE-13C0-4A2C-88AA-F4D9253135A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0505" y="113834"/>
            <a:ext cx="10981882" cy="1360403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Apprentissage Automatique ?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DD273E5-A67A-4D48-98C5-A128272F4A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63" y="1334795"/>
            <a:ext cx="6779044" cy="3108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293946FE-2E81-430C-AC9F-404FEE3413CE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0199526" y="4489737"/>
                <a:ext cx="8739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FR" sz="2400" b="0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â</m:t>
                      </m:r>
                      <m:r>
                        <a:rPr lang="fr-FR" sz="2400" b="0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𝑐h𝑒</m:t>
                      </m:r>
                    </m:oMath>
                  </m:oMathPara>
                </a14:m>
                <a:endParaRPr lang="fr-FR" dirty="0">
                  <a:solidFill>
                    <a:srgbClr val="27F93B"/>
                  </a:solidFill>
                </a:endParaRP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293946FE-2E81-430C-AC9F-404FEE341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526" y="4489737"/>
                <a:ext cx="873957" cy="369332"/>
              </a:xfrm>
              <a:prstGeom prst="rect">
                <a:avLst/>
              </a:prstGeom>
              <a:blipFill>
                <a:blip r:embed="rId20"/>
                <a:stretch>
                  <a:fillRect l="-8333" r="-6944" b="-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03ECD93A-8583-4AE1-B296-1BFFC5E97B1C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818715" y="4520514"/>
                <a:ext cx="16193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fr-FR" sz="2400" b="0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FR" sz="2400" b="0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𝑟𝑖𝑒𝑛𝑐𝑒</m:t>
                      </m:r>
                    </m:oMath>
                  </m:oMathPara>
                </a14:m>
                <a:endParaRPr lang="fr-FR" sz="1600" dirty="0">
                  <a:solidFill>
                    <a:srgbClr val="27F93B"/>
                  </a:solidFill>
                </a:endParaRPr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03ECD93A-8583-4AE1-B296-1BFFC5E97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15" y="4520514"/>
                <a:ext cx="1619354" cy="369332"/>
              </a:xfrm>
              <a:prstGeom prst="rect">
                <a:avLst/>
              </a:prstGeom>
              <a:blipFill>
                <a:blip r:embed="rId21"/>
                <a:stretch>
                  <a:fillRect l="-6015" r="-6391" b="-3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D5F46D2-D2BD-4753-92F4-64766B3F8A64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5500960" y="4443571"/>
                <a:ext cx="18521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𝐴𝑙𝑔𝑜𝑟𝑖𝑡h𝑚𝑒</m:t>
                      </m:r>
                    </m:oMath>
                  </m:oMathPara>
                </a14:m>
                <a:endParaRPr lang="fr-FR" dirty="0">
                  <a:solidFill>
                    <a:srgbClr val="27F93B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D5F46D2-D2BD-4753-92F4-64766B3F8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960" y="4443571"/>
                <a:ext cx="1852110" cy="461665"/>
              </a:xfrm>
              <a:prstGeom prst="rect">
                <a:avLst/>
              </a:prstGeom>
              <a:blipFill>
                <a:blip r:embed="rId22"/>
                <a:stretch>
                  <a:fillRect l="-329" r="-658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e 39">
            <a:extLst>
              <a:ext uri="{FF2B5EF4-FFF2-40B4-BE49-F238E27FC236}">
                <a16:creationId xmlns:a16="http://schemas.microsoft.com/office/drawing/2014/main" id="{05502E36-7069-405E-A549-5CB94D548AD2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8178" y="2324099"/>
            <a:ext cx="2723621" cy="1386781"/>
            <a:chOff x="2908973" y="1017863"/>
            <a:chExt cx="3410732" cy="1344383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ACFCF733-5390-463B-B42C-5F3B996F4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C6DB1334-F92F-4B17-865D-D4831BE6B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B87665C7-DBAB-4032-A882-9041FE81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146635B9-BAD8-410B-8FD0-CE0A49DA6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B4F1AD97-48B5-4829-AE59-271D9BABD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732990D8-ABC8-4D00-8D83-6CFCC6F5529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6" y="2124075"/>
            <a:ext cx="733424" cy="7334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462D042-CB22-4F10-88F0-C8E12A20C2B8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7055">
            <a:off x="10275253" y="2952750"/>
            <a:ext cx="798770" cy="723900"/>
          </a:xfrm>
          <a:prstGeom prst="rect">
            <a:avLst/>
          </a:prstGeom>
        </p:spPr>
      </p:pic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9E6657E7-0BA4-4B0A-8EC6-2B854CDBA3B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50751" y="5468666"/>
            <a:ext cx="11262511" cy="12327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/>
              <a:t>On dit qu’un </a:t>
            </a:r>
            <a:r>
              <a:rPr lang="fr-FR" sz="2400" b="1" dirty="0">
                <a:solidFill>
                  <a:srgbClr val="27F93B"/>
                </a:solidFill>
              </a:rPr>
              <a:t>Algorithme</a:t>
            </a:r>
            <a:r>
              <a:rPr lang="fr-FR" sz="2400" dirty="0"/>
              <a:t> apprend à résoudre automatiquement une classe de </a:t>
            </a:r>
            <a:r>
              <a:rPr lang="fr-FR" sz="2400" b="1" dirty="0">
                <a:solidFill>
                  <a:srgbClr val="27F93B"/>
                </a:solidFill>
              </a:rPr>
              <a:t>Tâches</a:t>
            </a:r>
            <a:r>
              <a:rPr lang="fr-FR" sz="2400" dirty="0"/>
              <a:t> à partir d’une </a:t>
            </a:r>
            <a:r>
              <a:rPr lang="fr-FR" sz="2400" b="1" dirty="0">
                <a:solidFill>
                  <a:srgbClr val="27F93B"/>
                </a:solidFill>
              </a:rPr>
              <a:t>Expérience</a:t>
            </a:r>
            <a:r>
              <a:rPr lang="fr-FR" sz="2400" dirty="0"/>
              <a:t> si sa performance, visant à résoudre la classe de Tâches, croît avec l’Expérience</a:t>
            </a:r>
            <a:endParaRPr lang="en-US" sz="1600" dirty="0"/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2625207D-FDBD-4F3E-8A8C-2DED2F53C3FF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52262" y="4936025"/>
            <a:ext cx="11271564" cy="516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Apprentissage automatique [Mit97]</a:t>
            </a:r>
          </a:p>
        </p:txBody>
      </p: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11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</p:spTree>
    <p:extLst>
      <p:ext uri="{BB962C8B-B14F-4D97-AF65-F5344CB8AC3E}">
        <p14:creationId xmlns:p14="http://schemas.microsoft.com/office/powerpoint/2010/main" val="34830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12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2463E4DA-2DB4-4EE2-BC98-2888E28F5AA5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0505" y="113834"/>
            <a:ext cx="10981882" cy="1360403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Classification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B74D91E-5187-4682-92E0-39B2DDD57A1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44" y="2365927"/>
            <a:ext cx="6779044" cy="3108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96C3FE4-12C5-453F-B74A-078F348BEB79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78158" y="1513135"/>
                <a:ext cx="6542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u="sng" dirty="0"/>
                  <a:t>Objectif</a:t>
                </a:r>
                <a:r>
                  <a:rPr lang="en-US" sz="2400" dirty="0"/>
                  <a:t> : Estimation d’une fonction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96C3FE4-12C5-453F-B74A-078F348B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58" y="1513135"/>
                <a:ext cx="6542304" cy="461665"/>
              </a:xfrm>
              <a:prstGeom prst="rect">
                <a:avLst/>
              </a:prstGeom>
              <a:blipFill>
                <a:blip r:embed="rId20"/>
                <a:stretch>
                  <a:fillRect l="-1398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7400B83D-53B3-4975-8DC7-0A82375E9CB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360346" y="5726201"/>
            <a:ext cx="3724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Apprentissage supervisé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4F197DD3-D844-43A2-975B-39CE82B8A6A6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650059" y="2570542"/>
                <a:ext cx="3063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fr-FR" sz="2400" dirty="0">
                  <a:solidFill>
                    <a:srgbClr val="27F93B"/>
                  </a:solidFill>
                </a:endParaRPr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4F197DD3-D844-43A2-975B-39CE82B8A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0059" y="2570542"/>
                <a:ext cx="306302" cy="369332"/>
              </a:xfrm>
              <a:prstGeom prst="rect">
                <a:avLst/>
              </a:prstGeom>
              <a:blipFill>
                <a:blip r:embed="rId21"/>
                <a:stretch>
                  <a:fillRect l="-32000" r="-32000" b="-3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674BFD2A-BE27-4490-9B1D-835AC15D8B9A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889683" y="2505369"/>
                <a:ext cx="10166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27F93B"/>
                          </a:solidFill>
                          <a:latin typeface="Cambria Math" panose="02040503050406030204" pitchFamily="18" charset="0"/>
                        </a:rPr>
                        <m:t>𝐸𝑛𝑡𝑟𝑒𝑒</m:t>
                      </m:r>
                    </m:oMath>
                  </m:oMathPara>
                </a14:m>
                <a:endParaRPr lang="fr-FR" dirty="0">
                  <a:solidFill>
                    <a:srgbClr val="27F93B"/>
                  </a:solidFill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674BFD2A-BE27-4490-9B1D-835AC15D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889683" y="2505369"/>
                <a:ext cx="1016625" cy="369332"/>
              </a:xfrm>
              <a:prstGeom prst="rect">
                <a:avLst/>
              </a:prstGeom>
              <a:blipFill>
                <a:blip r:embed="rId23"/>
                <a:stretch>
                  <a:fillRect l="-7186" r="-2994"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D6D897E-A679-49B5-9A57-DED292B5F00C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5973465" y="2204404"/>
                <a:ext cx="5837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27F93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27F93B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 b="0" i="0" smtClean="0">
                              <a:solidFill>
                                <a:srgbClr val="27F93B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27F93B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D6D897E-A679-49B5-9A57-DED292B5F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465" y="2204404"/>
                <a:ext cx="583750" cy="461665"/>
              </a:xfrm>
              <a:prstGeom prst="rect">
                <a:avLst/>
              </a:prstGeom>
              <a:blipFill>
                <a:blip r:embed="rId2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e 50">
            <a:extLst>
              <a:ext uri="{FF2B5EF4-FFF2-40B4-BE49-F238E27FC236}">
                <a16:creationId xmlns:a16="http://schemas.microsoft.com/office/drawing/2014/main" id="{33AA14C7-8760-4281-AD13-D8A8675E1012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248179" y="3486149"/>
            <a:ext cx="2382370" cy="1213027"/>
            <a:chOff x="2908973" y="1017863"/>
            <a:chExt cx="3410732" cy="1344383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B772AF63-1081-47BD-BE9F-DC5B0861F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9871B1A0-7048-4E8E-940C-651CFC2C3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10BD6D27-A07B-430C-BDEC-F68A26149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D3D42007-9850-4FED-8980-A99B58621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00BCB613-DDAB-4E7D-84E3-E53934B47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pic>
        <p:nvPicPr>
          <p:cNvPr id="57" name="Image 56">
            <a:extLst>
              <a:ext uri="{FF2B5EF4-FFF2-40B4-BE49-F238E27FC236}">
                <a16:creationId xmlns:a16="http://schemas.microsoft.com/office/drawing/2014/main" id="{6AD469B9-2766-45A6-ADE1-C2C8D2748738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0296526" y="3124200"/>
            <a:ext cx="733424" cy="733424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E0376BE8-F002-4BE1-AB05-EA5D40625867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17055">
            <a:off x="10370503" y="3952875"/>
            <a:ext cx="798770" cy="72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13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2372D1A-9C04-4657-8D49-476E3F02211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26862" y="3336076"/>
            <a:ext cx="5315138" cy="516048"/>
          </a:xfrm>
          <a:prstGeom prst="round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Avantages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51FEBFF-1381-4FAA-B80E-8BBC0FEDD4F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68862" y="3336076"/>
            <a:ext cx="5315138" cy="516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Limitations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FF095BE-9328-49E1-8F94-3D12DBE9F74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16" y="4063492"/>
            <a:ext cx="343408" cy="343408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30FA1A8D-B55F-4663-B1CF-62DF4608959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933163" y="3978805"/>
            <a:ext cx="494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Construction complexe des architectures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14A0F63D-4AEA-4355-949A-D38F552130C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4073608"/>
            <a:ext cx="383143" cy="310896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0F6C65D5-6438-4069-8B8E-9CD057C70A9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64163" y="3996317"/>
            <a:ext cx="4928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Sélection automatique des </a:t>
            </a:r>
            <a:r>
              <a:rPr lang="fr-FR" sz="2400" dirty="0" err="1"/>
              <a:t>PoIs</a:t>
            </a:r>
            <a:r>
              <a:rPr lang="fr-FR" sz="2400" dirty="0"/>
              <a:t> [MPP16, CDP17]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1FBD683-B483-439F-BE72-28C8C1FE4E8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51463" y="4907088"/>
            <a:ext cx="510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Réduit l’impact de la désynchronisation [CDP17]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B8ABE51-4051-420F-91E3-0B46516DBD2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51463" y="5747102"/>
            <a:ext cx="494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Attaque d’ordre supérieur sans phase de recombinaison [MPP16]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54E942FB-31D0-47F0-A0BC-56B61E5DE29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4984379"/>
            <a:ext cx="383143" cy="310896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55C99AD1-19B0-43BF-82A0-1CC896E55BF5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5837093"/>
            <a:ext cx="383143" cy="31089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E53241E-F84B-454B-ADDE-E604BEEF5023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16" y="4918400"/>
            <a:ext cx="343408" cy="343408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C20AD0CF-79D5-4C0B-B9AE-84B57E07C7BF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884603" y="5593826"/>
            <a:ext cx="494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Peu de cohérence avec le paradigme SCA [PHJ</a:t>
            </a:r>
            <a:r>
              <a:rPr lang="fr-FR" sz="2400" baseline="30000" dirty="0"/>
              <a:t>+</a:t>
            </a:r>
            <a:r>
              <a:rPr lang="fr-FR" sz="2400" dirty="0"/>
              <a:t>18]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8E6E24A6-0B54-41D1-9D59-0603216C7FE6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326840" y="5574079"/>
            <a:ext cx="5246594" cy="9017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E70F26CE-32C4-4179-B04F-1FF578BE105B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12" y="120032"/>
            <a:ext cx="6779044" cy="3108776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8E70E6D1-9D2F-4438-A7CF-DCC115DB89D9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312347" y="1240254"/>
            <a:ext cx="2382370" cy="1213027"/>
            <a:chOff x="2908973" y="1017863"/>
            <a:chExt cx="3410732" cy="1344383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1AEE774F-ABB4-48F5-A516-79BC7B182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162F2629-C4D3-4169-B6F2-183287C73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5D458927-2B40-4E8D-8342-769607822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077E4998-F76C-43A7-9A76-39AE2965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A9BC2469-0269-47AC-A30F-6C0FEF84E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pic>
        <p:nvPicPr>
          <p:cNvPr id="55" name="Image 56">
            <a:extLst>
              <a:ext uri="{FF2B5EF4-FFF2-40B4-BE49-F238E27FC236}">
                <a16:creationId xmlns:a16="http://schemas.microsoft.com/office/drawing/2014/main" id="{381AC95E-AEA0-4707-BAFD-115A02052392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10360694" y="878305"/>
            <a:ext cx="733424" cy="733424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531DEC22-C648-45EA-9E55-10790F861544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17055">
            <a:off x="10434671" y="1706980"/>
            <a:ext cx="798770" cy="723899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4ECC2B15-8758-4763-B84F-3C9C7969E37E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62" y="5740361"/>
            <a:ext cx="343408" cy="343408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F2B01E20-0220-4D66-963E-A2A0D3EEB3B6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6973269" y="4855923"/>
            <a:ext cx="494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Interprétabilité &amp; Explicabilité</a:t>
            </a:r>
          </a:p>
        </p:txBody>
      </p:sp>
      <p:sp>
        <p:nvSpPr>
          <p:cNvPr id="59" name="Espace réservé du contenu 3">
            <a:extLst>
              <a:ext uri="{FF2B5EF4-FFF2-40B4-BE49-F238E27FC236}">
                <a16:creationId xmlns:a16="http://schemas.microsoft.com/office/drawing/2014/main" id="{2755AA1A-B658-44A4-9CBF-D3C46842C8FA}"/>
              </a:ext>
            </a:extLst>
          </p:cNvPr>
          <p:cNvSpPr>
            <a:spLocks noGrp="1"/>
          </p:cNvSpPr>
          <p:nvPr>
            <p:ph sz="half" idx="2"/>
            <p:custDataLst>
              <p:tags r:id="rId26"/>
            </p:custDataLst>
          </p:nvPr>
        </p:nvSpPr>
        <p:spPr>
          <a:xfrm>
            <a:off x="344978" y="3929746"/>
            <a:ext cx="5640404" cy="2753746"/>
          </a:xfrm>
        </p:spPr>
        <p:txBody>
          <a:bodyPr>
            <a:noAutofit/>
          </a:bodyPr>
          <a:lstStyle/>
          <a:p>
            <a:pPr algn="just"/>
            <a:r>
              <a:rPr lang="fr-FR" sz="2100" dirty="0"/>
              <a:t>Nouvelle architecture</a:t>
            </a:r>
            <a:r>
              <a:rPr lang="fr-FR" sz="2100" b="1" dirty="0"/>
              <a:t> </a:t>
            </a:r>
            <a:r>
              <a:rPr lang="fr-FR" sz="2100" dirty="0"/>
              <a:t>visant à </a:t>
            </a:r>
            <a:r>
              <a:rPr lang="fr-FR" sz="2100" b="1" dirty="0"/>
              <a:t>réduire la complexité des réseaux </a:t>
            </a:r>
            <a:r>
              <a:rPr lang="fr-FR" sz="2100" dirty="0"/>
              <a:t>[ZBHV20] </a:t>
            </a:r>
            <a:r>
              <a:rPr lang="fr-FR" sz="2100" dirty="0">
                <a:solidFill>
                  <a:srgbClr val="92D050"/>
                </a:solidFill>
              </a:rPr>
              <a:t>(publié dans TCHES 20)</a:t>
            </a:r>
          </a:p>
          <a:p>
            <a:pPr algn="just"/>
            <a:r>
              <a:rPr lang="fr-FR" sz="2100" dirty="0"/>
              <a:t>Nouvelles métriques d’apprentissage </a:t>
            </a:r>
            <a:r>
              <a:rPr lang="fr-FR" sz="2100" b="1" dirty="0"/>
              <a:t>basées sur le SR</a:t>
            </a:r>
            <a:r>
              <a:rPr lang="fr-FR" sz="2100" dirty="0"/>
              <a:t> [ZBD</a:t>
            </a:r>
            <a:r>
              <a:rPr lang="fr-FR" sz="2100" baseline="30000" dirty="0"/>
              <a:t>+</a:t>
            </a:r>
            <a:r>
              <a:rPr lang="fr-FR" sz="2100" dirty="0"/>
              <a:t>20] </a:t>
            </a:r>
            <a:r>
              <a:rPr lang="fr-FR" sz="2100" dirty="0">
                <a:solidFill>
                  <a:srgbClr val="92D050"/>
                </a:solidFill>
              </a:rPr>
              <a:t>(publié dans TCHES 21)</a:t>
            </a:r>
            <a:r>
              <a:rPr lang="fr-FR" sz="2100" dirty="0"/>
              <a:t> et </a:t>
            </a:r>
            <a:r>
              <a:rPr lang="fr-FR" sz="2100" b="1" dirty="0"/>
              <a:t>sur l’Information Mutuelle</a:t>
            </a:r>
            <a:r>
              <a:rPr lang="fr-FR" sz="2100" dirty="0"/>
              <a:t> [ZBHV21] </a:t>
            </a:r>
            <a:r>
              <a:rPr lang="fr-FR" sz="2100" dirty="0">
                <a:solidFill>
                  <a:srgbClr val="92D050"/>
                </a:solidFill>
              </a:rPr>
              <a:t>(publié dans TCHES 21)</a:t>
            </a:r>
          </a:p>
          <a:p>
            <a:pPr algn="just"/>
            <a:r>
              <a:rPr lang="fr-FR" sz="2100" dirty="0"/>
              <a:t>Nouvelle métrique de performance </a:t>
            </a:r>
            <a:r>
              <a:rPr lang="fr-FR" sz="2100" b="1" dirty="0"/>
              <a:t>basée sur le SR</a:t>
            </a:r>
            <a:r>
              <a:rPr lang="fr-FR" sz="2100" dirty="0"/>
              <a:t> [RZC</a:t>
            </a:r>
            <a:r>
              <a:rPr lang="fr-FR" sz="2100" baseline="30000" dirty="0"/>
              <a:t>+</a:t>
            </a:r>
            <a:r>
              <a:rPr lang="fr-FR" sz="2100" dirty="0"/>
              <a:t>21] </a:t>
            </a:r>
            <a:r>
              <a:rPr lang="fr-FR" sz="2100" dirty="0">
                <a:solidFill>
                  <a:srgbClr val="92D050"/>
                </a:solidFill>
              </a:rPr>
              <a:t>(présenté à COSADE 20)</a:t>
            </a:r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214BC16-3B40-4565-91E8-96EBB46862B0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514101" y="3337111"/>
            <a:ext cx="5315138" cy="51604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Contributions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B2269982-B78B-4E97-8708-3DE6A82DAE52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527255" y="4906297"/>
            <a:ext cx="5461000" cy="63368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41166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6" grpId="0" animBg="1"/>
      <p:bldP spid="35" grpId="0"/>
      <p:bldP spid="38" grpId="0"/>
      <p:bldP spid="38" grpId="1"/>
      <p:bldP spid="42" grpId="0"/>
      <p:bldP spid="42" grpId="1"/>
      <p:bldP spid="45" grpId="0"/>
      <p:bldP spid="45" grpId="1"/>
      <p:bldP spid="49" grpId="0"/>
      <p:bldP spid="51" grpId="0" animBg="1"/>
      <p:bldP spid="51" grpId="1" animBg="1"/>
      <p:bldP spid="58" grpId="0"/>
      <p:bldP spid="59" grpId="0" build="p"/>
      <p:bldP spid="61" grpId="0" animBg="1"/>
      <p:bldP spid="43" grpId="0" animBg="1"/>
      <p:bldP spid="4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14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2DC9C695-E5E1-46FB-9665-84FBBFF3A73B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526175" y="626183"/>
            <a:ext cx="9085119" cy="731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4400" b="1" dirty="0">
                <a:latin typeface="Calibri Light (En-têtes)"/>
              </a:rPr>
              <a:t>Les Métriques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5D7F59A5-F6B2-4643-BCB1-EFDB9C3F548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26862" y="1355694"/>
            <a:ext cx="5315138" cy="516048"/>
          </a:xfrm>
          <a:prstGeom prst="round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Performance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0374FFD9-A39E-45F8-A7CE-845BCE69FA2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368862" y="1355694"/>
            <a:ext cx="5315138" cy="516048"/>
          </a:xfrm>
          <a:prstGeom prst="round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Apprentissage</a:t>
            </a: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9D5E6623-4762-4A6F-B293-62C6C5E7C10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74551" y="2042238"/>
            <a:ext cx="5367449" cy="132079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Attaques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plusieurs</a:t>
            </a:r>
            <a:r>
              <a:rPr lang="en-US" sz="2400" dirty="0"/>
              <a:t> traces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Taux</a:t>
            </a:r>
            <a:r>
              <a:rPr lang="en-US" sz="2400" dirty="0"/>
              <a:t> de succès (SR)</a:t>
            </a:r>
          </a:p>
        </p:txBody>
      </p:sp>
      <p:sp>
        <p:nvSpPr>
          <p:cNvPr id="68" name="Rectangle : coins arrondis 67">
            <a:extLst>
              <a:ext uri="{FF2B5EF4-FFF2-40B4-BE49-F238E27FC236}">
                <a16:creationId xmlns:a16="http://schemas.microsoft.com/office/drawing/2014/main" id="{B4139DD1-63FB-498F-A25B-2D559CD427F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83776" y="2280448"/>
            <a:ext cx="6026211" cy="132079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Attaques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plusieurs</a:t>
            </a:r>
            <a:r>
              <a:rPr lang="en-US" sz="2400" dirty="0"/>
              <a:t> traces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 Vraisemblance </a:t>
            </a:r>
            <a:r>
              <a:rPr lang="en-US" sz="2400" dirty="0" err="1"/>
              <a:t>logarithmique</a:t>
            </a:r>
            <a:r>
              <a:rPr lang="en-US" sz="2400" dirty="0"/>
              <a:t> </a:t>
            </a:r>
            <a:r>
              <a:rPr lang="en-US" sz="2400" dirty="0" err="1"/>
              <a:t>négative</a:t>
            </a:r>
            <a:r>
              <a:rPr lang="en-US" sz="2400" dirty="0"/>
              <a:t> (NLL) [MDP20]</a:t>
            </a:r>
          </a:p>
        </p:txBody>
      </p:sp>
      <p:pic>
        <p:nvPicPr>
          <p:cNvPr id="89" name="Image 88">
            <a:extLst>
              <a:ext uri="{FF2B5EF4-FFF2-40B4-BE49-F238E27FC236}">
                <a16:creationId xmlns:a16="http://schemas.microsoft.com/office/drawing/2014/main" id="{A4758698-4559-45B5-8EF8-5F2A5C02BCB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798" y="4850551"/>
            <a:ext cx="758824" cy="758824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92E01B57-F85F-448B-87C9-952EF3EA043E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7055">
            <a:off x="10464748" y="4279740"/>
            <a:ext cx="826433" cy="748970"/>
          </a:xfrm>
          <a:prstGeom prst="rect">
            <a:avLst/>
          </a:prstGeom>
        </p:spPr>
      </p:pic>
      <p:pic>
        <p:nvPicPr>
          <p:cNvPr id="87" name="Image 56">
            <a:extLst>
              <a:ext uri="{FF2B5EF4-FFF2-40B4-BE49-F238E27FC236}">
                <a16:creationId xmlns:a16="http://schemas.microsoft.com/office/drawing/2014/main" id="{50DBCC89-B430-49D5-AD7D-CAE59329FE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10567744" y="4863721"/>
            <a:ext cx="770583" cy="770583"/>
          </a:xfrm>
          <a:prstGeom prst="rect">
            <a:avLst/>
          </a:prstGeom>
        </p:spPr>
      </p:pic>
      <p:pic>
        <p:nvPicPr>
          <p:cNvPr id="92" name="Image 91" descr="Une image contenant texte&#10;&#10;Description générée automatiquement">
            <a:extLst>
              <a:ext uri="{FF2B5EF4-FFF2-40B4-BE49-F238E27FC236}">
                <a16:creationId xmlns:a16="http://schemas.microsoft.com/office/drawing/2014/main" id="{E1216D35-070C-4058-89A7-D932081F62AD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9158">
            <a:off x="10310762" y="3786185"/>
            <a:ext cx="1013111" cy="283510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2CB9894C-3F99-409A-A1A6-5F5F4368D1BF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17055">
            <a:off x="10458052" y="4281473"/>
            <a:ext cx="839240" cy="760576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4E651429-5F8A-47D4-8302-1C4B4BD6458F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374">
            <a:off x="10461686" y="5415371"/>
            <a:ext cx="925406" cy="798007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2E288543-75DB-4905-AA95-3A48AA042B29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299158">
            <a:off x="10310762" y="3786185"/>
            <a:ext cx="1013111" cy="283509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9982EADA-3CD8-4DBF-9181-F49C088F06EE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29374">
            <a:off x="10461685" y="5413716"/>
            <a:ext cx="925406" cy="797932"/>
          </a:xfrm>
          <a:prstGeom prst="rect">
            <a:avLst/>
          </a:prstGeom>
        </p:spPr>
      </p:pic>
      <p:grpSp>
        <p:nvGrpSpPr>
          <p:cNvPr id="95" name="Groupe 94">
            <a:extLst>
              <a:ext uri="{FF2B5EF4-FFF2-40B4-BE49-F238E27FC236}">
                <a16:creationId xmlns:a16="http://schemas.microsoft.com/office/drawing/2014/main" id="{C93562C5-F70C-40BB-AF84-41901441E193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742314" y="4396987"/>
            <a:ext cx="2964465" cy="1368959"/>
            <a:chOff x="2908973" y="1017863"/>
            <a:chExt cx="3410732" cy="1344383"/>
          </a:xfrm>
        </p:grpSpPr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6BBDC62D-2436-4BF9-B941-188219D74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97" name="Image 96">
              <a:extLst>
                <a:ext uri="{FF2B5EF4-FFF2-40B4-BE49-F238E27FC236}">
                  <a16:creationId xmlns:a16="http://schemas.microsoft.com/office/drawing/2014/main" id="{F62914A9-D3CC-41FD-B0BA-B24971243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98" name="Image 97">
              <a:extLst>
                <a:ext uri="{FF2B5EF4-FFF2-40B4-BE49-F238E27FC236}">
                  <a16:creationId xmlns:a16="http://schemas.microsoft.com/office/drawing/2014/main" id="{E30B7351-1A5A-4C23-8825-313240502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99" name="Image 98">
              <a:extLst>
                <a:ext uri="{FF2B5EF4-FFF2-40B4-BE49-F238E27FC236}">
                  <a16:creationId xmlns:a16="http://schemas.microsoft.com/office/drawing/2014/main" id="{0D136667-609F-48DF-9FC3-23C32226B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100" name="Image 99">
              <a:extLst>
                <a:ext uri="{FF2B5EF4-FFF2-40B4-BE49-F238E27FC236}">
                  <a16:creationId xmlns:a16="http://schemas.microsoft.com/office/drawing/2014/main" id="{20051874-6215-489C-8879-C9E429D5E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pic>
        <p:nvPicPr>
          <p:cNvPr id="103" name="Image 102">
            <a:extLst>
              <a:ext uri="{FF2B5EF4-FFF2-40B4-BE49-F238E27FC236}">
                <a16:creationId xmlns:a16="http://schemas.microsoft.com/office/drawing/2014/main" id="{544275DB-83D8-418B-8315-58DE0A4A20D4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61" y="4002085"/>
            <a:ext cx="4168416" cy="1911577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id="{161E09D8-5CF3-4B4D-A83D-48CEC1E8746E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62" y="4013021"/>
            <a:ext cx="4140201" cy="1898638"/>
          </a:xfrm>
          <a:prstGeom prst="rect">
            <a:avLst/>
          </a:prstGeom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id="{EE8CAAB8-475C-4B53-AE72-85FE3013E554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8272">
            <a:off x="8934417" y="4862710"/>
            <a:ext cx="448368" cy="448368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6211231-E806-4A81-BACC-71827CD4B577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>
          <a:xfrm>
            <a:off x="3942735" y="2959507"/>
            <a:ext cx="2920181" cy="1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Image 110">
            <a:extLst>
              <a:ext uri="{FF2B5EF4-FFF2-40B4-BE49-F238E27FC236}">
                <a16:creationId xmlns:a16="http://schemas.microsoft.com/office/drawing/2014/main" id="{45844805-4D97-4967-97A4-BC14A51B2054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9116" y="2534392"/>
            <a:ext cx="221657" cy="310896"/>
          </a:xfrm>
          <a:prstGeom prst="rect">
            <a:avLst/>
          </a:prstGeom>
        </p:spPr>
      </p:pic>
      <p:grpSp>
        <p:nvGrpSpPr>
          <p:cNvPr id="77" name="Groupe 76">
            <a:extLst>
              <a:ext uri="{FF2B5EF4-FFF2-40B4-BE49-F238E27FC236}">
                <a16:creationId xmlns:a16="http://schemas.microsoft.com/office/drawing/2014/main" id="{E8F28CF6-50BE-46E9-A53B-FD4DBFC895A7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734143" y="4401436"/>
            <a:ext cx="2985452" cy="1376376"/>
            <a:chOff x="3486261" y="738436"/>
            <a:chExt cx="2177986" cy="1333410"/>
          </a:xfrm>
        </p:grpSpPr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5A349777-0465-4FE3-95E7-9757EC1D0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7"/>
              <a:ext cx="2177986" cy="1331579"/>
            </a:xfrm>
            <a:prstGeom prst="rect">
              <a:avLst/>
            </a:prstGeom>
          </p:spPr>
        </p:pic>
        <p:pic>
          <p:nvPicPr>
            <p:cNvPr id="79" name="Image 78">
              <a:extLst>
                <a:ext uri="{FF2B5EF4-FFF2-40B4-BE49-F238E27FC236}">
                  <a16:creationId xmlns:a16="http://schemas.microsoft.com/office/drawing/2014/main" id="{38D7F894-5AAB-4964-811B-0417FDB50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6"/>
              <a:ext cx="2177986" cy="1331579"/>
            </a:xfrm>
            <a:prstGeom prst="rect">
              <a:avLst/>
            </a:prstGeom>
          </p:spPr>
        </p:pic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id="{980D7172-8562-4ACB-9030-8E70DCC8F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656"/>
              <a:ext cx="2177986" cy="1331579"/>
            </a:xfrm>
            <a:prstGeom prst="rect">
              <a:avLst/>
            </a:prstGeom>
          </p:spPr>
        </p:pic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4741B753-F23B-4415-B712-A9CB243DC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046"/>
              <a:ext cx="2177986" cy="1331579"/>
            </a:xfrm>
            <a:prstGeom prst="rect">
              <a:avLst/>
            </a:prstGeom>
          </p:spPr>
        </p:pic>
        <p:pic>
          <p:nvPicPr>
            <p:cNvPr id="82" name="Image 81">
              <a:extLst>
                <a:ext uri="{FF2B5EF4-FFF2-40B4-BE49-F238E27FC236}">
                  <a16:creationId xmlns:a16="http://schemas.microsoft.com/office/drawing/2014/main" id="{03E090E0-BBB1-4462-A787-29B6E23AD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8436"/>
              <a:ext cx="2177986" cy="1331579"/>
            </a:xfrm>
            <a:prstGeom prst="rect">
              <a:avLst/>
            </a:prstGeom>
          </p:spPr>
        </p:pic>
      </p:grpSp>
      <p:pic>
        <p:nvPicPr>
          <p:cNvPr id="83" name="Image 82">
            <a:extLst>
              <a:ext uri="{FF2B5EF4-FFF2-40B4-BE49-F238E27FC236}">
                <a16:creationId xmlns:a16="http://schemas.microsoft.com/office/drawing/2014/main" id="{D9253EFC-BD7B-4FB1-8E0A-4726E7782B69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082" y="4019732"/>
            <a:ext cx="4168416" cy="1911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89012157-8E17-460A-826F-CF8F1726221B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7944931" y="4167184"/>
                <a:ext cx="1146630" cy="167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2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28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800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28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800" b="1" i="1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fr-FR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fr-FR" sz="2800" b="1" i="1" smtClean="0">
                                        <a:solidFill>
                                          <a:srgbClr val="27F93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fr-FR" sz="2800" b="1" i="1" smtClean="0">
                                        <a:solidFill>
                                          <a:srgbClr val="27F93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sz="2800" b="1" i="1" smtClean="0">
                                        <a:solidFill>
                                          <a:srgbClr val="27F93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𝟑𝟑</m:t>
                                    </m:r>
                                  </m:e>
                                  <m:e>
                                    <m:r>
                                      <a:rPr lang="fr-FR" sz="28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fr-FR" sz="28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sz="2800" b="1" i="1">
                                        <a:latin typeface="Cambria Math" panose="02040503050406030204" pitchFamily="18" charset="0"/>
                                      </a:rPr>
                                      <m:t>𝟑𝟒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89012157-8E17-460A-826F-CF8F17262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7944931" y="4167184"/>
                <a:ext cx="1146630" cy="1679755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7623137-01BA-45A6-92CA-2C7678EA888F}"/>
                  </a:ext>
                </a:extLst>
              </p:cNvPr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7901390" y="4167184"/>
                <a:ext cx="1190171" cy="167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𝟒𝟐</m:t>
                              </m:r>
                            </m:e>
                            <m:e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  <m:e>
                              <m:r>
                                <a:rPr lang="fr-FR" sz="2800" b="1" i="1" smtClean="0">
                                  <a:solidFill>
                                    <a:srgbClr val="27F93B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fr-FR" sz="2800" b="1" i="1" smtClean="0">
                                  <a:solidFill>
                                    <a:srgbClr val="27F93B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800" b="1" i="1" smtClean="0">
                                  <a:solidFill>
                                    <a:srgbClr val="27F93B"/>
                                  </a:solidFill>
                                  <a:latin typeface="Cambria Math" panose="02040503050406030204" pitchFamily="18" charset="0"/>
                                </a:rPr>
                                <m:t>𝟑𝟖</m:t>
                              </m:r>
                            </m:e>
                            <m:e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𝟎𝟓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7623137-01BA-45A6-92CA-2C7678EA8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7901390" y="4167184"/>
                <a:ext cx="1190171" cy="1679755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96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1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09961 0.000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1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54" grpId="0" animBg="1"/>
      <p:bldP spid="68" grpId="0" animBg="1"/>
      <p:bldP spid="2" grpId="0"/>
      <p:bldP spid="2" grpId="1"/>
      <p:bldP spid="4" grpId="0"/>
      <p:bldP spid="4" grpId="1"/>
      <p:bldP spid="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Espace réservé du contenu 3">
                <a:extLst>
                  <a:ext uri="{FF2B5EF4-FFF2-40B4-BE49-F238E27FC236}">
                    <a16:creationId xmlns:a16="http://schemas.microsoft.com/office/drawing/2014/main" id="{AC04CB64-1017-49F6-BC4C-FA6B0804AEB8}"/>
                  </a:ext>
                </a:extLst>
              </p:cNvPr>
              <p:cNvSpPr txBox="1">
                <a:spLocks/>
              </p:cNvSpPr>
              <p:nvPr>
                <p:custDataLst>
                  <p:tags r:id="rId4"/>
                </p:custDataLst>
              </p:nvPr>
            </p:nvSpPr>
            <p:spPr>
              <a:xfrm>
                <a:off x="361506" y="2498653"/>
                <a:ext cx="7720195" cy="142830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eqArr>
                                    <m:eqArrPr>
                                      <m:ctrl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𝒦</m:t>
                                      </m:r>
                                    </m:e>
                                    <m:e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≠</m:t>
                                      </m:r>
                                      <m:sSup>
                                        <m:sSupPr>
                                          <m:ctrlP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eqAr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b="0">
                                                  <a:latin typeface="Cambria Math" panose="02040503050406030204" pitchFamily="18" charset="0"/>
                                                </a:rPr>
                                                <m:t>Θ</m:t>
                                              </m:r>
                                            </m:sub>
                                          </m:sSub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&gt;</m:t>
                                      </m:r>
                                      <m:sSub>
                                        <m:sSubPr>
                                          <m:ctrlP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b="0">
                                                  <a:latin typeface="Cambria Math" panose="02040503050406030204" pitchFamily="18" charset="0"/>
                                                </a:rPr>
                                                <m:t>Θ</m:t>
                                              </m:r>
                                            </m:sub>
                                          </m:sSub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𝒦</m:t>
                                      </m:r>
                                    </m:e>
                                  </m:d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101" name="Espace réservé du contenu 3">
                <a:extLst>
                  <a:ext uri="{FF2B5EF4-FFF2-40B4-BE49-F238E27FC236}">
                    <a16:creationId xmlns:a16="http://schemas.microsoft.com/office/drawing/2014/main" id="{AC04CB64-1017-49F6-BC4C-FA6B0804A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06" y="2498653"/>
                <a:ext cx="7720195" cy="14283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15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2DC9C695-E5E1-46FB-9665-84FBBFF3A73B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1526175" y="626182"/>
            <a:ext cx="9085119" cy="111755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fr-FR" sz="4400" b="1" dirty="0" err="1">
                <a:latin typeface="Calibri Light (En-têtes)"/>
              </a:rPr>
              <a:t>Ranking</a:t>
            </a:r>
            <a:r>
              <a:rPr lang="fr-FR" sz="4400" b="1" dirty="0">
                <a:latin typeface="Calibri Light (En-têtes)"/>
              </a:rPr>
              <a:t> </a:t>
            </a:r>
            <a:r>
              <a:rPr lang="fr-FR" sz="4400" b="1" dirty="0" err="1">
                <a:latin typeface="Calibri Light (En-têtes)"/>
              </a:rPr>
              <a:t>Loss</a:t>
            </a:r>
            <a:r>
              <a:rPr lang="fr-FR" sz="4400" b="1" dirty="0">
                <a:latin typeface="Calibri Light (En-têtes)"/>
              </a:rPr>
              <a:t>: Maximisation du taux de succès d’une attaque</a:t>
            </a:r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id="{8AAD2591-74C3-4C2F-A26C-E03902965F3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43" y="1829013"/>
            <a:ext cx="3242103" cy="2402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Espace réservé du contenu 3">
                <a:extLst>
                  <a:ext uri="{FF2B5EF4-FFF2-40B4-BE49-F238E27FC236}">
                    <a16:creationId xmlns:a16="http://schemas.microsoft.com/office/drawing/2014/main" id="{A85B0A01-A979-4603-84DD-FE94FB810E75}"/>
                  </a:ext>
                </a:extLst>
              </p:cNvPr>
              <p:cNvSpPr txBox="1">
                <a:spLocks/>
              </p:cNvSpPr>
              <p:nvPr>
                <p:custDataLst>
                  <p:tags r:id="rId10"/>
                </p:custDataLst>
              </p:nvPr>
            </p:nvSpPr>
            <p:spPr>
              <a:xfrm>
                <a:off x="269032" y="1832272"/>
                <a:ext cx="7224334" cy="84713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fr-FR" u="sng" dirty="0"/>
                  <a:t>Objectif</a:t>
                </a:r>
                <a:r>
                  <a:rPr lang="fr-FR" dirty="0"/>
                  <a:t> : </a:t>
                </a:r>
                <a:r>
                  <a:rPr lang="fr-FR" b="0" dirty="0"/>
                  <a:t>Trouver un modèle qui </a:t>
                </a:r>
                <a:r>
                  <a:rPr lang="fr-FR" dirty="0"/>
                  <a:t>maximise</a:t>
                </a:r>
                <a:r>
                  <a:rPr lang="fr-FR" b="0" dirty="0"/>
                  <a:t> le SR en un minimum de traces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fr-FR" b="0" dirty="0"/>
              </a:p>
            </p:txBody>
          </p:sp>
        </mc:Choice>
        <mc:Fallback xmlns="">
          <p:sp>
            <p:nvSpPr>
              <p:cNvPr id="81" name="Espace réservé du contenu 3">
                <a:extLst>
                  <a:ext uri="{FF2B5EF4-FFF2-40B4-BE49-F238E27FC236}">
                    <a16:creationId xmlns:a16="http://schemas.microsoft.com/office/drawing/2014/main" id="{A85B0A01-A979-4603-84DD-FE94FB810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2" y="1832272"/>
                <a:ext cx="7224334" cy="847133"/>
              </a:xfrm>
              <a:prstGeom prst="rect">
                <a:avLst/>
              </a:prstGeom>
              <a:blipFill>
                <a:blip r:embed="rId21"/>
                <a:stretch>
                  <a:fillRect l="-1266" r="-1350" b="-165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Connecteur droit avec flèche 30">
            <a:extLst>
              <a:ext uri="{FF2B5EF4-FFF2-40B4-BE49-F238E27FC236}">
                <a16:creationId xmlns:a16="http://schemas.microsoft.com/office/drawing/2014/main" id="{C1177631-FB2C-4519-99CD-593198C1074B}"/>
              </a:ext>
            </a:extLst>
          </p:cNvPr>
          <p:cNvCxnSpPr>
            <a:cxnSpLocks/>
            <a:endCxn id="107" idx="0"/>
          </p:cNvCxnSpPr>
          <p:nvPr>
            <p:custDataLst>
              <p:tags r:id="rId11"/>
            </p:custDataLst>
          </p:nvPr>
        </p:nvCxnSpPr>
        <p:spPr>
          <a:xfrm rot="5400000">
            <a:off x="3746620" y="3895144"/>
            <a:ext cx="1637395" cy="84337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>
            <a:extLst>
              <a:ext uri="{FF2B5EF4-FFF2-40B4-BE49-F238E27FC236}">
                <a16:creationId xmlns:a16="http://schemas.microsoft.com/office/drawing/2014/main" id="{792A1724-C847-41F1-BDF7-FA04B426D03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032021" y="3756070"/>
            <a:ext cx="198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B9BD5"/>
                </a:solidFill>
              </a:rPr>
              <a:t>Estimation [QLL10]</a:t>
            </a:r>
          </a:p>
        </p:txBody>
      </p:sp>
      <p:sp>
        <p:nvSpPr>
          <p:cNvPr id="84" name="Rectangle : coins arrondis 83">
            <a:extLst>
              <a:ext uri="{FF2B5EF4-FFF2-40B4-BE49-F238E27FC236}">
                <a16:creationId xmlns:a16="http://schemas.microsoft.com/office/drawing/2014/main" id="{0D61EF44-C1BC-434A-AD2A-F2627C0A462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605102" y="2912433"/>
            <a:ext cx="2763800" cy="58569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5" name="Image 84">
            <a:extLst>
              <a:ext uri="{FF2B5EF4-FFF2-40B4-BE49-F238E27FC236}">
                <a16:creationId xmlns:a16="http://schemas.microsoft.com/office/drawing/2014/main" id="{E6764FBF-B19C-49CB-9D35-E6EB5B3FB93F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65" y="4379134"/>
            <a:ext cx="3129462" cy="2319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Espace réservé du contenu 3">
                <a:extLst>
                  <a:ext uri="{FF2B5EF4-FFF2-40B4-BE49-F238E27FC236}">
                    <a16:creationId xmlns:a16="http://schemas.microsoft.com/office/drawing/2014/main" id="{B5977DE8-3DFD-4789-9C1B-73563D300609}"/>
                  </a:ext>
                </a:extLst>
              </p:cNvPr>
              <p:cNvSpPr txBox="1">
                <a:spLocks/>
              </p:cNvSpPr>
              <p:nvPr>
                <p:custDataLst>
                  <p:tags r:id="rId15"/>
                </p:custDataLst>
              </p:nvPr>
            </p:nvSpPr>
            <p:spPr>
              <a:xfrm>
                <a:off x="0" y="5135527"/>
                <a:ext cx="8287264" cy="92149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b="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sub>
                                  </m:sSub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⊳</m:t>
                              </m:r>
                              <m:sSub>
                                <m:sSubPr>
                                  <m:ctrlP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b="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sub>
                                  </m:sSub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b="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sub>
                                      </m:sSub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b="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sub>
                                      </m:sSub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107" name="Espace réservé du contenu 3">
                <a:extLst>
                  <a:ext uri="{FF2B5EF4-FFF2-40B4-BE49-F238E27FC236}">
                    <a16:creationId xmlns:a16="http://schemas.microsoft.com/office/drawing/2014/main" id="{B5977DE8-3DFD-4789-9C1B-73563D300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0" y="5135527"/>
                <a:ext cx="8287264" cy="92149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EE8726B7-403B-41B1-9114-FB1BD14EEF7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621485" y="1843315"/>
            <a:ext cx="1204687" cy="246221"/>
          </a:xfrm>
          <a:prstGeom prst="rect">
            <a:avLst/>
          </a:prstGeom>
          <a:solidFill>
            <a:srgbClr val="08141E"/>
          </a:solidFill>
        </p:spPr>
        <p:txBody>
          <a:bodyPr wrap="square" rtlCol="0">
            <a:spAutoFit/>
          </a:bodyPr>
          <a:lstStyle/>
          <a:p>
            <a:r>
              <a:rPr lang="fr-FR" sz="1000" dirty="0"/>
              <a:t>Fonction indicatrice</a:t>
            </a:r>
          </a:p>
        </p:txBody>
      </p:sp>
    </p:spTree>
    <p:extLst>
      <p:ext uri="{BB962C8B-B14F-4D97-AF65-F5344CB8AC3E}">
        <p14:creationId xmlns:p14="http://schemas.microsoft.com/office/powerpoint/2010/main" val="30007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83" grpId="0"/>
      <p:bldP spid="84" grpId="0" animBg="1"/>
      <p:bldP spid="84" grpId="1" animBg="1"/>
      <p:bldP spid="107" grpId="0"/>
      <p:bldP spid="107" grpId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16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Espace réservé du contenu 3">
                <a:extLst>
                  <a:ext uri="{FF2B5EF4-FFF2-40B4-BE49-F238E27FC236}">
                    <a16:creationId xmlns:a16="http://schemas.microsoft.com/office/drawing/2014/main" id="{968E6232-B80A-4B20-A7F6-F36D635C4B4A}"/>
                  </a:ext>
                </a:extLst>
              </p:cNvPr>
              <p:cNvSpPr txBox="1">
                <a:spLocks/>
              </p:cNvSpPr>
              <p:nvPr>
                <p:custDataLst>
                  <p:tags r:id="rId7"/>
                </p:custDataLst>
              </p:nvPr>
            </p:nvSpPr>
            <p:spPr>
              <a:xfrm>
                <a:off x="269031" y="67263"/>
                <a:ext cx="11599507" cy="108235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fr-FR" sz="2600" u="sng" dirty="0"/>
                  <a:t>Ranking </a:t>
                </a:r>
                <a:r>
                  <a:rPr lang="fr-FR" sz="2600" u="sng" dirty="0" err="1"/>
                  <a:t>Loss</a:t>
                </a:r>
                <a:endParaRPr lang="fr-FR" sz="2600" u="sng" dirty="0"/>
              </a:p>
              <a:p>
                <a:pPr algn="just"/>
                <a:r>
                  <a:rPr lang="fr-FR" b="0" dirty="0"/>
                  <a:t>Nous souhaitons </a:t>
                </a:r>
                <a:r>
                  <a:rPr lang="fr-FR" dirty="0"/>
                  <a:t>pénaliser</a:t>
                </a:r>
                <a:r>
                  <a:rPr lang="fr-FR" b="0" dirty="0"/>
                  <a:t> le processus d’apprentissage lorsque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  <m:sSub>
                      <m:sSubPr>
                        <m:ctrlPr>
                          <a:rPr lang="fr-FR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fr-FR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fr-FR" b="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fr-FR" b="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0" dirty="0"/>
                  <a:t> n’est pas respectée:</a:t>
                </a:r>
              </a:p>
            </p:txBody>
          </p:sp>
        </mc:Choice>
        <mc:Fallback xmlns="">
          <p:sp>
            <p:nvSpPr>
              <p:cNvPr id="35" name="Espace réservé du contenu 3">
                <a:extLst>
                  <a:ext uri="{FF2B5EF4-FFF2-40B4-BE49-F238E27FC236}">
                    <a16:creationId xmlns:a16="http://schemas.microsoft.com/office/drawing/2014/main" id="{968E6232-B80A-4B20-A7F6-F36D635C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1" y="67263"/>
                <a:ext cx="11599507" cy="1082351"/>
              </a:xfrm>
              <a:prstGeom prst="rect">
                <a:avLst/>
              </a:prstGeom>
              <a:blipFill>
                <a:blip r:embed="rId20"/>
                <a:stretch>
                  <a:fillRect l="-788" t="-10112" r="-683" b="-112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Espace réservé du contenu 3">
                <a:extLst>
                  <a:ext uri="{FF2B5EF4-FFF2-40B4-BE49-F238E27FC236}">
                    <a16:creationId xmlns:a16="http://schemas.microsoft.com/office/drawing/2014/main" id="{31E169F7-0A0F-4CF7-A4FE-EBCB55C972D9}"/>
                  </a:ext>
                </a:extLst>
              </p:cNvPr>
              <p:cNvSpPr txBox="1">
                <a:spLocks/>
              </p:cNvSpPr>
              <p:nvPr>
                <p:custDataLst>
                  <p:tags r:id="rId8"/>
                </p:custDataLst>
              </p:nvPr>
            </p:nvSpPr>
            <p:spPr>
              <a:xfrm>
                <a:off x="269031" y="2990666"/>
                <a:ext cx="11599507" cy="108235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fr-FR" b="0" dirty="0"/>
                  <a:t>Sachant un ensemble de traces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fr-FR" dirty="0"/>
                  <a:t> </a:t>
                </a:r>
                <a:r>
                  <a:rPr lang="fr-FR" b="0" dirty="0"/>
                  <a:t>composé par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b="0" dirty="0"/>
                  <a:t>paires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dirty="0"/>
                  <a:t>, </a:t>
                </a:r>
                <a:r>
                  <a:rPr lang="fr-FR" b="0" dirty="0"/>
                  <a:t>un modèle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b="0" dirty="0"/>
                  <a:t>et un nombre de traces d’attaque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b="0" dirty="0"/>
                  <a:t>tel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:r>
                  <a:rPr lang="fr-FR" b="0" dirty="0"/>
                  <a:t>nous définissons la </a:t>
                </a:r>
                <a:r>
                  <a:rPr lang="fr-FR" dirty="0" err="1"/>
                  <a:t>Ranking</a:t>
                </a:r>
                <a:r>
                  <a:rPr lang="fr-FR" dirty="0"/>
                  <a:t> </a:t>
                </a:r>
                <a:r>
                  <a:rPr lang="fr-FR" dirty="0" err="1"/>
                  <a:t>Loss</a:t>
                </a:r>
                <a:r>
                  <a:rPr lang="fr-FR" dirty="0"/>
                  <a:t> </a:t>
                </a:r>
                <a:r>
                  <a:rPr lang="fr-FR" b="0" dirty="0"/>
                  <a:t>par</a:t>
                </a:r>
                <a:r>
                  <a:rPr lang="fr-FR" dirty="0"/>
                  <a:t>:</a:t>
                </a:r>
              </a:p>
            </p:txBody>
          </p:sp>
        </mc:Choice>
        <mc:Fallback xmlns="">
          <p:sp>
            <p:nvSpPr>
              <p:cNvPr id="38" name="Espace réservé du contenu 3">
                <a:extLst>
                  <a:ext uri="{FF2B5EF4-FFF2-40B4-BE49-F238E27FC236}">
                    <a16:creationId xmlns:a16="http://schemas.microsoft.com/office/drawing/2014/main" id="{31E169F7-0A0F-4CF7-A4FE-EBCB55C97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1" y="2990666"/>
                <a:ext cx="11599507" cy="1082351"/>
              </a:xfrm>
              <a:prstGeom prst="rect">
                <a:avLst/>
              </a:prstGeom>
              <a:blipFill>
                <a:blip r:embed="rId21"/>
                <a:stretch>
                  <a:fillRect l="-788" r="-841" b="-107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Espace réservé du contenu 3">
            <a:extLst>
              <a:ext uri="{FF2B5EF4-FFF2-40B4-BE49-F238E27FC236}">
                <a16:creationId xmlns:a16="http://schemas.microsoft.com/office/drawing/2014/main" id="{7627FA8A-2D49-4F44-8B8E-6FEB67DB78C5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92493" y="5936374"/>
            <a:ext cx="6180447" cy="4411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dirty="0"/>
              <a:t>où</a:t>
            </a:r>
          </a:p>
        </p:txBody>
      </p:sp>
      <p:sp>
        <p:nvSpPr>
          <p:cNvPr id="45" name="Rectangle à coins arrondis 14">
            <a:extLst>
              <a:ext uri="{FF2B5EF4-FFF2-40B4-BE49-F238E27FC236}">
                <a16:creationId xmlns:a16="http://schemas.microsoft.com/office/drawing/2014/main" id="{B22746F0-11CF-4792-8F06-AE1BBE8ECB0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756075" y="388324"/>
            <a:ext cx="2922148" cy="603956"/>
          </a:xfrm>
          <a:prstGeom prst="round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Espace réservé du contenu 3">
                <a:extLst>
                  <a:ext uri="{FF2B5EF4-FFF2-40B4-BE49-F238E27FC236}">
                    <a16:creationId xmlns:a16="http://schemas.microsoft.com/office/drawing/2014/main" id="{86ABAC66-EB0C-49C2-9033-97135D6A0B9F}"/>
                  </a:ext>
                </a:extLst>
              </p:cNvPr>
              <p:cNvSpPr txBox="1">
                <a:spLocks/>
              </p:cNvSpPr>
              <p:nvPr>
                <p:custDataLst>
                  <p:tags r:id="rId11"/>
                </p:custDataLst>
              </p:nvPr>
            </p:nvSpPr>
            <p:spPr>
              <a:xfrm>
                <a:off x="0" y="1158948"/>
                <a:ext cx="11057861" cy="68757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fr-FR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b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sub>
                              </m:sSub>
                              <m:r>
                                <a:rPr lang="fr-FR" b="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fr-FR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b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sub>
                              </m:sSub>
                              <m:r>
                                <a:rPr lang="fr-FR" b="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  <m:sub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50" name="Espace réservé du contenu 3">
                <a:extLst>
                  <a:ext uri="{FF2B5EF4-FFF2-40B4-BE49-F238E27FC236}">
                    <a16:creationId xmlns:a16="http://schemas.microsoft.com/office/drawing/2014/main" id="{86ABAC66-EB0C-49C2-9033-97135D6A0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58948"/>
                <a:ext cx="11057861" cy="6875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Espace réservé du contenu 3">
                <a:extLst>
                  <a:ext uri="{FF2B5EF4-FFF2-40B4-BE49-F238E27FC236}">
                    <a16:creationId xmlns:a16="http://schemas.microsoft.com/office/drawing/2014/main" id="{22ADC513-80C4-426D-83D1-A43887C7A9DD}"/>
                  </a:ext>
                </a:extLst>
              </p:cNvPr>
              <p:cNvSpPr txBox="1">
                <a:spLocks/>
              </p:cNvSpPr>
              <p:nvPr>
                <p:custDataLst>
                  <p:tags r:id="rId12"/>
                </p:custDataLst>
              </p:nvPr>
            </p:nvSpPr>
            <p:spPr>
              <a:xfrm>
                <a:off x="765544" y="1917407"/>
                <a:ext cx="11057861" cy="68757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b="0">
                                                  <a:latin typeface="Cambria Math" panose="02040503050406030204" pitchFamily="18" charset="0"/>
                                                </a:rPr>
                                                <m:t>Θ</m:t>
                                              </m:r>
                                            </m:sub>
                                          </m:sSub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sSub>
                                        <m:sSubPr>
                                          <m:ctrlP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b="0">
                                                  <a:latin typeface="Cambria Math" panose="02040503050406030204" pitchFamily="18" charset="0"/>
                                                </a:rPr>
                                                <m:t>Θ</m:t>
                                              </m:r>
                                            </m:sub>
                                          </m:sSub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51" name="Espace réservé du contenu 3">
                <a:extLst>
                  <a:ext uri="{FF2B5EF4-FFF2-40B4-BE49-F238E27FC236}">
                    <a16:creationId xmlns:a16="http://schemas.microsoft.com/office/drawing/2014/main" id="{22ADC513-80C4-426D-83D1-A43887C7A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44" y="1917407"/>
                <a:ext cx="11057861" cy="6875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ZoneTexte 51">
            <a:extLst>
              <a:ext uri="{FF2B5EF4-FFF2-40B4-BE49-F238E27FC236}">
                <a16:creationId xmlns:a16="http://schemas.microsoft.com/office/drawing/2014/main" id="{E485EEDD-E839-4C4A-9EE0-01183542B90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011632" y="2040087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5B9BD5"/>
                </a:solidFill>
              </a:rPr>
              <a:t>Ranking</a:t>
            </a:r>
            <a:r>
              <a:rPr lang="fr-FR" sz="2400" dirty="0">
                <a:solidFill>
                  <a:srgbClr val="5B9BD5"/>
                </a:solidFill>
              </a:rPr>
              <a:t> </a:t>
            </a:r>
            <a:r>
              <a:rPr lang="fr-FR" sz="2400" dirty="0" err="1">
                <a:solidFill>
                  <a:srgbClr val="5B9BD5"/>
                </a:solidFill>
              </a:rPr>
              <a:t>Loss</a:t>
            </a:r>
            <a:r>
              <a:rPr lang="fr-FR" sz="2400" dirty="0">
                <a:solidFill>
                  <a:srgbClr val="5B9BD5"/>
                </a:solidFill>
              </a:rPr>
              <a:t> partielle</a:t>
            </a:r>
          </a:p>
        </p:txBody>
      </p:sp>
      <p:sp>
        <p:nvSpPr>
          <p:cNvPr id="53" name="Rectangle à coins arrondis 15">
            <a:extLst>
              <a:ext uri="{FF2B5EF4-FFF2-40B4-BE49-F238E27FC236}">
                <a16:creationId xmlns:a16="http://schemas.microsoft.com/office/drawing/2014/main" id="{75D35F63-604D-4F4B-97E7-D5B2CF48E56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050448" y="1906944"/>
            <a:ext cx="4849003" cy="73855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Espace réservé du contenu 3">
                <a:extLst>
                  <a:ext uri="{FF2B5EF4-FFF2-40B4-BE49-F238E27FC236}">
                    <a16:creationId xmlns:a16="http://schemas.microsoft.com/office/drawing/2014/main" id="{94705E67-EA87-4019-8E77-8796F448217D}"/>
                  </a:ext>
                </a:extLst>
              </p:cNvPr>
              <p:cNvSpPr txBox="1">
                <a:spLocks/>
              </p:cNvSpPr>
              <p:nvPr>
                <p:custDataLst>
                  <p:tags r:id="rId15"/>
                </p:custDataLst>
              </p:nvPr>
            </p:nvSpPr>
            <p:spPr>
              <a:xfrm>
                <a:off x="-145311" y="4284920"/>
                <a:ext cx="12585405" cy="131843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𝒯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𝒴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𝒦</m:t>
                                  </m:r>
                                </m:e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eqAr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fr-FR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fr-FR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FR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FR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fr-F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fr-F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fr-FR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fr-FR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FR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𝐹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fr-FR" b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Θ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fr-FR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fr-FR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fr-FR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fr-FR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  <m: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fr-FR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fr-FR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FR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FR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fr-F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fr-F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fr-FR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fr-FR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FR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𝐹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fr-FR" b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Θ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fr-FR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fr-FR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fr-FR" b="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54" name="Espace réservé du contenu 3">
                <a:extLst>
                  <a:ext uri="{FF2B5EF4-FFF2-40B4-BE49-F238E27FC236}">
                    <a16:creationId xmlns:a16="http://schemas.microsoft.com/office/drawing/2014/main" id="{94705E67-EA87-4019-8E77-8796F4482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311" y="4284920"/>
                <a:ext cx="12585405" cy="131843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Espace réservé du contenu 3">
                <a:extLst>
                  <a:ext uri="{FF2B5EF4-FFF2-40B4-BE49-F238E27FC236}">
                    <a16:creationId xmlns:a16="http://schemas.microsoft.com/office/drawing/2014/main" id="{BC3BA435-A96A-44FF-AEE2-FFF402E3EC2C}"/>
                  </a:ext>
                </a:extLst>
              </p:cNvPr>
              <p:cNvSpPr txBox="1">
                <a:spLocks/>
              </p:cNvSpPr>
              <p:nvPr>
                <p:custDataLst>
                  <p:tags r:id="rId16"/>
                </p:custDataLst>
              </p:nvPr>
            </p:nvSpPr>
            <p:spPr>
              <a:xfrm>
                <a:off x="467832" y="5645888"/>
                <a:ext cx="6655981" cy="95161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fr-FR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fr-FR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fr-FR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b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sub>
                          </m:sSub>
                          <m:r>
                            <a:rPr lang="fr-FR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fr-FR" sz="2000" b="0" dirty="0"/>
              </a:p>
            </p:txBody>
          </p:sp>
        </mc:Choice>
        <mc:Fallback xmlns="">
          <p:sp>
            <p:nvSpPr>
              <p:cNvPr id="55" name="Espace réservé du contenu 3">
                <a:extLst>
                  <a:ext uri="{FF2B5EF4-FFF2-40B4-BE49-F238E27FC236}">
                    <a16:creationId xmlns:a16="http://schemas.microsoft.com/office/drawing/2014/main" id="{BC3BA435-A96A-44FF-AEE2-FFF402E3E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32" y="5645888"/>
                <a:ext cx="6655981" cy="95161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49ABCF0B-E1E4-4EE0-A9F5-AE20BBF2722B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0" y="4086471"/>
            <a:ext cx="3082595" cy="1419225"/>
          </a:xfrm>
          <a:prstGeom prst="rect">
            <a:avLst/>
          </a:prstGeom>
          <a:solidFill>
            <a:srgbClr val="0814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5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43" grpId="0" build="p"/>
      <p:bldP spid="45" grpId="0" animBg="1"/>
      <p:bldP spid="45" grpId="1" animBg="1"/>
      <p:bldP spid="50" grpId="0"/>
      <p:bldP spid="51" grpId="0"/>
      <p:bldP spid="52" grpId="0"/>
      <p:bldP spid="52" grpId="1"/>
      <p:bldP spid="53" grpId="0" animBg="1"/>
      <p:bldP spid="53" grpId="1" animBg="1"/>
      <p:bldP spid="54" grpId="0"/>
      <p:bldP spid="55" grpId="0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17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50" name="Espace réservé du contenu 3">
            <a:extLst>
              <a:ext uri="{FF2B5EF4-FFF2-40B4-BE49-F238E27FC236}">
                <a16:creationId xmlns:a16="http://schemas.microsoft.com/office/drawing/2014/main" id="{31D55BBC-F467-4A0C-942B-B1A488CB0C1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69031" y="31894"/>
            <a:ext cx="11599507" cy="5222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 err="1"/>
              <a:t>Ranking</a:t>
            </a:r>
            <a:r>
              <a:rPr lang="fr-FR" u="sng" dirty="0"/>
              <a:t> </a:t>
            </a:r>
            <a:r>
              <a:rPr lang="fr-FR" u="sng" dirty="0" err="1"/>
              <a:t>Loss</a:t>
            </a:r>
            <a:r>
              <a:rPr lang="fr-FR" u="sng" dirty="0"/>
              <a:t> vs. NLL (</a:t>
            </a:r>
            <a:r>
              <a:rPr lang="fr-FR" u="sng" dirty="0" err="1"/>
              <a:t>softmax</a:t>
            </a:r>
            <a:r>
              <a:rPr lang="fr-FR" u="sng" dirty="0"/>
              <a:t>)</a:t>
            </a:r>
          </a:p>
        </p:txBody>
      </p:sp>
      <p:sp>
        <p:nvSpPr>
          <p:cNvPr id="51" name="Espace réservé du contenu 3">
            <a:extLst>
              <a:ext uri="{FF2B5EF4-FFF2-40B4-BE49-F238E27FC236}">
                <a16:creationId xmlns:a16="http://schemas.microsoft.com/office/drawing/2014/main" id="{6E35E493-7AFA-425E-BC95-BAA2DA348CFD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68024" y="616017"/>
            <a:ext cx="11580675" cy="1414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/>
              <a:t>Exemple</a:t>
            </a:r>
            <a:r>
              <a:rPr lang="fr-FR" dirty="0"/>
              <a:t> :</a:t>
            </a:r>
            <a:r>
              <a:rPr lang="fr-FR" b="0" dirty="0"/>
              <a:t> ASCAD-v1 [BPS</a:t>
            </a:r>
            <a:r>
              <a:rPr lang="fr-FR" b="0" baseline="30000" dirty="0"/>
              <a:t>+</a:t>
            </a:r>
            <a:r>
              <a:rPr lang="fr-FR" b="0" dirty="0"/>
              <a:t>20] avec clé fixe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/>
              <a:t>Masquage booléen à l’ordre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/>
              <a:t>Désynchronisation statique: trois niveaux {0, 50, 100} 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BCC36B6F-2C04-48C7-9F18-06B9646132B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28" y="3126800"/>
            <a:ext cx="3901108" cy="2711746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347A5881-8372-4335-BEC2-AF226237410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7943" y="3156823"/>
            <a:ext cx="3899347" cy="2710522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0BB6777E-6E03-4C65-B650-73D1910003D2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1980" y="3156823"/>
            <a:ext cx="3899348" cy="2710522"/>
          </a:xfrm>
          <a:prstGeom prst="rect">
            <a:avLst/>
          </a:prstGeom>
        </p:spPr>
      </p:pic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C327B745-41F7-4E41-9FD8-835FCE8B5625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1987415" y="5166350"/>
            <a:ext cx="3238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EB201BE1-03C5-4BE3-8601-EF0666E5CDFF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6429795" y="5183795"/>
            <a:ext cx="497586" cy="11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EE84519C-8F5B-411D-8827-D910CCBB5795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10488127" y="5185603"/>
            <a:ext cx="4320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786351A3-0560-487D-BA15-18A1F70FFD94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 flipV="1">
            <a:off x="1714766" y="4651722"/>
            <a:ext cx="1860" cy="1939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E5A73656-4A29-49F2-A796-E5E56CAE5390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 flipH="1" flipV="1">
            <a:off x="5749206" y="3849862"/>
            <a:ext cx="1160" cy="2949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F2E3DCC1-A898-460C-B91E-67EB9E657B28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 flipV="1">
            <a:off x="10099835" y="3995140"/>
            <a:ext cx="2465" cy="4841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96DB305-BA7E-43BA-A6E6-55F42736E81C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629762" y="2425565"/>
            <a:ext cx="3003082" cy="5967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Désynchronisation 50</a:t>
            </a:r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CBB88EB8-C291-4303-A9EC-795E5D22FD3B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52914" y="2423961"/>
            <a:ext cx="3003082" cy="5967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Sans désynchronisation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54174173-698F-4580-A920-6F6198DBC84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8805533" y="2414336"/>
            <a:ext cx="3003082" cy="5967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Désynchronisation 100</a:t>
            </a:r>
          </a:p>
        </p:txBody>
      </p:sp>
      <p:sp>
        <p:nvSpPr>
          <p:cNvPr id="66" name="Rectangle à coins arrondis 20">
            <a:extLst>
              <a:ext uri="{FF2B5EF4-FFF2-40B4-BE49-F238E27FC236}">
                <a16:creationId xmlns:a16="http://schemas.microsoft.com/office/drawing/2014/main" id="{C26E62F5-CB47-46F0-B95E-894F1C815DB1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0" y="2114820"/>
            <a:ext cx="12192000" cy="4099291"/>
          </a:xfrm>
          <a:prstGeom prst="roundRect">
            <a:avLst/>
          </a:prstGeom>
          <a:solidFill>
            <a:srgbClr val="0814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26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18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2372D1A-9C04-4657-8D49-476E3F02211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26862" y="3336076"/>
            <a:ext cx="5315138" cy="516048"/>
          </a:xfrm>
          <a:prstGeom prst="round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Avantages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51FEBFF-1381-4FAA-B80E-8BBC0FEDD4F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68862" y="3336076"/>
            <a:ext cx="5315138" cy="516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Limitations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FF095BE-9328-49E1-8F94-3D12DBE9F74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16" y="4063492"/>
            <a:ext cx="343408" cy="343408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30FA1A8D-B55F-4663-B1CF-62DF4608959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933163" y="3978805"/>
            <a:ext cx="494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Construction complexe des architectures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14A0F63D-4AEA-4355-949A-D38F552130C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4073608"/>
            <a:ext cx="383143" cy="310896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0F6C65D5-6438-4069-8B8E-9CD057C70A9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64163" y="3996317"/>
            <a:ext cx="492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Sélection automatique des </a:t>
            </a:r>
            <a:r>
              <a:rPr lang="fr-FR" sz="2400" dirty="0" err="1"/>
              <a:t>PoIs</a:t>
            </a:r>
            <a:endParaRPr lang="fr-FR" sz="240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1FBD683-B483-439F-BE72-28C8C1FE4E8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51463" y="4529717"/>
            <a:ext cx="5106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Réduit l’impact de la désynchronisation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B8ABE51-4051-420F-91E3-0B46516DBD2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51463" y="5050417"/>
            <a:ext cx="494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Attaque d’ordre supérieur sans phase de recombinaison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54E942FB-31D0-47F0-A0BC-56B61E5DE29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4607008"/>
            <a:ext cx="383143" cy="310896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55C99AD1-19B0-43BF-82A0-1CC896E55BF5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5140408"/>
            <a:ext cx="383143" cy="31089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70F26CE-32C4-4179-B04F-1FF578BE105B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12" y="120032"/>
            <a:ext cx="6779044" cy="3108776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8E70E6D1-9D2F-4438-A7CF-DCC115DB89D9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312347" y="1240254"/>
            <a:ext cx="2382370" cy="1213027"/>
            <a:chOff x="2908973" y="1017863"/>
            <a:chExt cx="3410732" cy="1344383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1AEE774F-ABB4-48F5-A516-79BC7B182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162F2629-C4D3-4169-B6F2-183287C73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5D458927-2B40-4E8D-8342-769607822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077E4998-F76C-43A7-9A76-39AE2965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A9BC2469-0269-47AC-A30F-6C0FEF84E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pic>
        <p:nvPicPr>
          <p:cNvPr id="55" name="Image 56">
            <a:extLst>
              <a:ext uri="{FF2B5EF4-FFF2-40B4-BE49-F238E27FC236}">
                <a16:creationId xmlns:a16="http://schemas.microsoft.com/office/drawing/2014/main" id="{381AC95E-AEA0-4707-BAFD-115A02052392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10360694" y="878305"/>
            <a:ext cx="733424" cy="733424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531DEC22-C648-45EA-9E55-10790F861544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17055">
            <a:off x="10434671" y="1706980"/>
            <a:ext cx="798770" cy="723899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4ECC2B15-8758-4763-B84F-3C9C7969E37E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22" y="5017999"/>
            <a:ext cx="343408" cy="343408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F2B01E20-0220-4D66-963E-A2A0D3EEB3B6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6973269" y="4949354"/>
            <a:ext cx="494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Interprétabilité &amp; Explicabilité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1B60FAC1-F772-40D2-A377-37B7E341058D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362700" y="3962400"/>
            <a:ext cx="5461000" cy="149497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20AD0CF-79D5-4C0B-B9AE-84B57E07C7BF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6884603" y="5593826"/>
            <a:ext cx="494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trike="sngStrike" dirty="0"/>
              <a:t>Peu de cohérence avec le paradigme SCA [PHJ</a:t>
            </a:r>
            <a:r>
              <a:rPr lang="fr-FR" sz="2400" strike="sngStrike" baseline="30000" dirty="0"/>
              <a:t>+</a:t>
            </a:r>
            <a:r>
              <a:rPr lang="fr-FR" sz="2400" strike="sngStrike" dirty="0"/>
              <a:t>18]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4ECC2B15-8758-4763-B84F-3C9C7969E37E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62" y="5689560"/>
            <a:ext cx="343408" cy="3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7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39" name="Image 38">
            <a:extLst>
              <a:ext uri="{FF2B5EF4-FFF2-40B4-BE49-F238E27FC236}">
                <a16:creationId xmlns:a16="http://schemas.microsoft.com/office/drawing/2014/main" id="{69A7B28B-23D2-4D23-9EC7-EAC1DB9158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038" y="1377380"/>
            <a:ext cx="5984340" cy="4028408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EFC36ACB-8A1E-4A22-9A9E-667B3EEF98B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582" y="1366818"/>
            <a:ext cx="5984339" cy="402840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9C54395-2F0C-4857-94BC-1B08787B5C3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6476" y="1361925"/>
            <a:ext cx="5984340" cy="4028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Espace réservé du contenu 3">
                <a:extLst>
                  <a:ext uri="{FF2B5EF4-FFF2-40B4-BE49-F238E27FC236}">
                    <a16:creationId xmlns:a16="http://schemas.microsoft.com/office/drawing/2014/main" id="{F648E931-2187-4273-AEE3-1EB8E26A0830}"/>
                  </a:ext>
                </a:extLst>
              </p:cNvPr>
              <p:cNvSpPr txBox="1">
                <a:spLocks/>
              </p:cNvSpPr>
              <p:nvPr>
                <p:custDataLst>
                  <p:tags r:id="rId6"/>
                </p:custDataLst>
              </p:nvPr>
            </p:nvSpPr>
            <p:spPr>
              <a:xfrm>
                <a:off x="0" y="618782"/>
                <a:ext cx="5255394" cy="24929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2400" b="1" dirty="0"/>
                  <a:t>Discriminative</a:t>
                </a:r>
              </a:p>
              <a:p>
                <a:pPr algn="just"/>
                <a:r>
                  <a:rPr lang="fr-FR" sz="2200" dirty="0"/>
                  <a:t>Estimation de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2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fr-FR" sz="2200" dirty="0"/>
                  <a:t> via la définition d’une frontière de décision </a:t>
                </a:r>
              </a:p>
              <a:p>
                <a:pPr lvl="1" algn="just"/>
                <a:r>
                  <a:rPr lang="fr-FR" sz="2000" dirty="0"/>
                  <a:t>Approche classique en DLSCA [MPP16, CDP17, MDP20, BPS</a:t>
                </a:r>
                <a:r>
                  <a:rPr lang="fr-FR" sz="2000" baseline="30000" dirty="0"/>
                  <a:t>+</a:t>
                </a:r>
                <a:r>
                  <a:rPr lang="fr-FR" sz="2000" dirty="0"/>
                  <a:t>20]</a:t>
                </a:r>
              </a:p>
              <a:p>
                <a:pPr lvl="1" algn="just"/>
                <a:r>
                  <a:rPr lang="fr-FR" sz="2000" dirty="0"/>
                  <a:t>Difficile à interpréter et à expliquer ses prises de décision</a:t>
                </a:r>
              </a:p>
            </p:txBody>
          </p:sp>
        </mc:Choice>
        <mc:Fallback xmlns="">
          <p:sp>
            <p:nvSpPr>
              <p:cNvPr id="68" name="Espace réservé du contenu 3">
                <a:extLst>
                  <a:ext uri="{FF2B5EF4-FFF2-40B4-BE49-F238E27FC236}">
                    <a16:creationId xmlns:a16="http://schemas.microsoft.com/office/drawing/2014/main" id="{F648E931-2187-4273-AEE3-1EB8E26A0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0" y="618782"/>
                <a:ext cx="5255394" cy="2492942"/>
              </a:xfrm>
              <a:prstGeom prst="rect">
                <a:avLst/>
              </a:prstGeom>
              <a:blipFill>
                <a:blip r:embed="rId21"/>
                <a:stretch>
                  <a:fillRect l="-1740" t="-3431" r="-15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19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Espace réservé du contenu 3">
                <a:extLst>
                  <a:ext uri="{FF2B5EF4-FFF2-40B4-BE49-F238E27FC236}">
                    <a16:creationId xmlns:a16="http://schemas.microsoft.com/office/drawing/2014/main" id="{CB15BAFE-0D50-4D2E-AEF6-55BC0D353B94}"/>
                  </a:ext>
                </a:extLst>
              </p:cNvPr>
              <p:cNvSpPr>
                <a:spLocks noGrp="1"/>
              </p:cNvSpPr>
              <p:nvPr>
                <p:ph sz="half" idx="2"/>
                <p:custDataLst>
                  <p:tags r:id="rId11"/>
                </p:custDataLst>
              </p:nvPr>
            </p:nvSpPr>
            <p:spPr>
              <a:xfrm>
                <a:off x="0" y="3174145"/>
                <a:ext cx="5207267" cy="3566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b="1" dirty="0"/>
                  <a:t>Générative</a:t>
                </a:r>
              </a:p>
              <a:p>
                <a:pPr marL="342900" indent="-342900" algn="just"/>
                <a:r>
                  <a:rPr lang="fr-FR" sz="2200" dirty="0"/>
                  <a:t>Estimation de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2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</m:oMath>
                </a14:m>
                <a:r>
                  <a:rPr lang="fr-FR" sz="2200" dirty="0"/>
                  <a:t> pour ensuite déduire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200">
                        <a:latin typeface="Cambria Math" panose="02040503050406030204" pitchFamily="18" charset="0"/>
                      </a:rPr>
                      <m:t>Pr</m:t>
                    </m:r>
                    <m:r>
                      <a:rPr lang="fr-FR" sz="2200" i="1">
                        <a:latin typeface="Cambria Math" panose="02040503050406030204" pitchFamily="18" charset="0"/>
                      </a:rPr>
                      <m:t>⁡[</m:t>
                    </m:r>
                    <m:r>
                      <a:rPr lang="fr-FR" sz="22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22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2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200" dirty="0"/>
                  <a:t> (théorème de Bayes) </a:t>
                </a:r>
              </a:p>
              <a:p>
                <a:pPr marL="800100" lvl="1" indent="-342900" algn="just"/>
                <a:r>
                  <a:rPr lang="fr-FR" sz="2000" dirty="0"/>
                  <a:t>Approche classique des attaques profilées [CRR03, SLP05]</a:t>
                </a:r>
              </a:p>
              <a:p>
                <a:pPr marL="800100" lvl="1" indent="-342900" algn="just"/>
                <a:r>
                  <a:rPr lang="fr-FR" sz="2000" dirty="0"/>
                  <a:t>Nouvelle architecture</a:t>
                </a:r>
                <a:r>
                  <a:rPr lang="fr-FR" sz="2000" b="1" dirty="0"/>
                  <a:t> </a:t>
                </a:r>
                <a:r>
                  <a:rPr lang="fr-FR" sz="2000" dirty="0"/>
                  <a:t>basée sur</a:t>
                </a:r>
                <a:r>
                  <a:rPr lang="fr-FR" sz="2000" b="1" dirty="0"/>
                  <a:t> les attaques stochastiques </a:t>
                </a:r>
                <a:r>
                  <a:rPr lang="fr-FR" sz="2000" dirty="0"/>
                  <a:t>et</a:t>
                </a:r>
                <a:r>
                  <a:rPr lang="fr-FR" sz="2000" b="1" dirty="0"/>
                  <a:t> les </a:t>
                </a:r>
                <a:r>
                  <a:rPr lang="fr-FR" sz="2000" b="1" dirty="0" err="1"/>
                  <a:t>autoencoder</a:t>
                </a:r>
                <a:r>
                  <a:rPr lang="fr-FR" sz="2000" b="1" dirty="0"/>
                  <a:t> </a:t>
                </a:r>
                <a:r>
                  <a:rPr lang="fr-FR" sz="2000" b="1" dirty="0" err="1"/>
                  <a:t>variationnels</a:t>
                </a:r>
                <a:r>
                  <a:rPr lang="fr-FR" sz="2000" dirty="0"/>
                  <a:t> </a:t>
                </a:r>
                <a:r>
                  <a:rPr lang="fr-FR" sz="2000" dirty="0">
                    <a:solidFill>
                      <a:srgbClr val="92D050"/>
                    </a:solidFill>
                  </a:rPr>
                  <a:t>(en cours de soumission à </a:t>
                </a:r>
                <a:r>
                  <a:rPr lang="fr-FR" sz="2000" dirty="0" err="1">
                    <a:solidFill>
                      <a:srgbClr val="92D050"/>
                    </a:solidFill>
                  </a:rPr>
                  <a:t>Eurocrypt</a:t>
                </a:r>
                <a:r>
                  <a:rPr lang="fr-FR" sz="2000" dirty="0">
                    <a:solidFill>
                      <a:srgbClr val="92D05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6" name="Espace réservé du contenu 3">
                <a:extLst>
                  <a:ext uri="{FF2B5EF4-FFF2-40B4-BE49-F238E27FC236}">
                    <a16:creationId xmlns:a16="http://schemas.microsoft.com/office/drawing/2014/main" id="{CB15BAFE-0D50-4D2E-AEF6-55BC0D353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  <p:custDataLst>
                  <p:tags r:id="rId22"/>
                </p:custDataLst>
              </p:nvPr>
            </p:nvSpPr>
            <p:spPr>
              <a:xfrm>
                <a:off x="0" y="3174145"/>
                <a:ext cx="5207267" cy="3566160"/>
              </a:xfrm>
              <a:blipFill>
                <a:blip r:embed="rId23"/>
                <a:stretch>
                  <a:fillRect l="-1756" t="-2393" r="-1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Image 37">
            <a:extLst>
              <a:ext uri="{FF2B5EF4-FFF2-40B4-BE49-F238E27FC236}">
                <a16:creationId xmlns:a16="http://schemas.microsoft.com/office/drawing/2014/main" id="{18A244FF-A4E8-4EF6-BD78-10C342F3DE7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8260" y="1360385"/>
            <a:ext cx="5712574" cy="3808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031E99DC-8DB6-4A77-9C2E-E9033D0B0BC9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8309575" y="5123421"/>
                <a:ext cx="13792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𝐷𝑖𝑚𝑒𝑛𝑠𝑖𝑜𝑛</m:t>
                      </m:r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031E99DC-8DB6-4A77-9C2E-E9033D0B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575" y="5123421"/>
                <a:ext cx="1379224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044AC2CE-FEB6-40C5-B147-2E0737C56D5F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 rot="16200000">
                <a:off x="5215188" y="3066772"/>
                <a:ext cx="13792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𝐷𝑖𝑚𝑒𝑛𝑠𝑖𝑜𝑛</m:t>
                      </m:r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044AC2CE-FEB6-40C5-B147-2E0737C56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15188" y="3066772"/>
                <a:ext cx="1379224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90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6" grpId="0" uiExpand="1" build="p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/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</a:t>
            </a:fld>
            <a:r>
              <a:rPr lang="en-US" dirty="0">
                <a:solidFill>
                  <a:schemeClr val="bg1"/>
                </a:solidFill>
              </a:rPr>
              <a:t> /33</a:t>
            </a: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E845CD40-F62A-4359-BD12-7AC902C2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175" y="3070622"/>
            <a:ext cx="9085119" cy="731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b="1" dirty="0" err="1">
                <a:latin typeface="Calibri Light (En-têtes)"/>
                <a:sym typeface="Wingdings" pitchFamily="2" charset="2"/>
              </a:rPr>
              <a:t>Qu’est-ce</a:t>
            </a:r>
            <a:r>
              <a:rPr lang="en-US" sz="4400" b="1" dirty="0">
                <a:latin typeface="Calibri Light (En-têtes)"/>
                <a:sym typeface="Wingdings" pitchFamily="2" charset="2"/>
              </a:rPr>
              <a:t> que la </a:t>
            </a:r>
            <a:r>
              <a:rPr lang="en-US" sz="4400" b="1" dirty="0" err="1">
                <a:latin typeface="Calibri Light (En-têtes)"/>
                <a:sym typeface="Wingdings" pitchFamily="2" charset="2"/>
              </a:rPr>
              <a:t>cryptographie</a:t>
            </a:r>
            <a:r>
              <a:rPr lang="en-US" sz="4400" b="1" dirty="0">
                <a:latin typeface="Calibri Light (En-têtes)"/>
                <a:sym typeface="Wingdings" pitchFamily="2" charset="2"/>
              </a:rPr>
              <a:t> ?</a:t>
            </a:r>
            <a:endParaRPr lang="fr-FR" sz="4400" b="1" dirty="0">
              <a:latin typeface="Calibri Light (En-têtes)"/>
            </a:endParaRPr>
          </a:p>
        </p:txBody>
      </p:sp>
    </p:spTree>
    <p:extLst>
      <p:ext uri="{BB962C8B-B14F-4D97-AF65-F5344CB8AC3E}">
        <p14:creationId xmlns:p14="http://schemas.microsoft.com/office/powerpoint/2010/main" val="3528798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20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6A83A5D-E29B-4CAF-9AE2-E025BC9819F5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540279" y="4559301"/>
            <a:ext cx="2893692" cy="1473376"/>
            <a:chOff x="2908973" y="1017863"/>
            <a:chExt cx="3410732" cy="1344383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11D19C33-1C1B-4AB6-AAC7-1C4F3E653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EF0184B8-76DD-46C9-9BE0-49E1532FD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A00CE67C-AAA4-4B13-B6C7-674D61A5F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CF513B4B-C64C-4FB2-9FF1-445839881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11384017-4745-4420-82C5-5427C72A7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sp>
        <p:nvSpPr>
          <p:cNvPr id="3" name="Organigramme : Opération manuelle 2">
            <a:extLst>
              <a:ext uri="{FF2B5EF4-FFF2-40B4-BE49-F238E27FC236}">
                <a16:creationId xmlns:a16="http://schemas.microsoft.com/office/drawing/2014/main" id="{3654656C-E866-4DC1-B77F-FD139C96B56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6200000">
            <a:off x="3692525" y="4359275"/>
            <a:ext cx="1689100" cy="1771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Organigramme : Opération manuelle 44">
            <a:extLst>
              <a:ext uri="{FF2B5EF4-FFF2-40B4-BE49-F238E27FC236}">
                <a16:creationId xmlns:a16="http://schemas.microsoft.com/office/drawing/2014/main" id="{AC3A42D1-4B8F-49CE-A211-4F4057A0836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6200000" flipH="1" flipV="1">
            <a:off x="7146925" y="4346575"/>
            <a:ext cx="1689100" cy="1771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4B4B4130-964C-4F82-83DB-87B1B62B30CC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73566" y="4104655"/>
                <a:ext cx="445955" cy="47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sz="2400" b="0" i="1" smtClean="0">
                              <a:solidFill>
                                <a:srgbClr val="DC6E98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solidFill>
                                <a:srgbClr val="DC6E98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4B4B4130-964C-4F82-83DB-87B1B62B3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566" y="4104655"/>
                <a:ext cx="445955" cy="470835"/>
              </a:xfrm>
              <a:prstGeom prst="rect">
                <a:avLst/>
              </a:prstGeom>
              <a:blipFill>
                <a:blip r:embed="rId33"/>
                <a:stretch>
                  <a:fillRect t="-6410" r="-82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 : coins arrondis 3">
                <a:extLst>
                  <a:ext uri="{FF2B5EF4-FFF2-40B4-BE49-F238E27FC236}">
                    <a16:creationId xmlns:a16="http://schemas.microsoft.com/office/drawing/2014/main" id="{2EA3A169-A677-4342-99D5-D7C42ABF9FD2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477000" y="4211717"/>
                <a:ext cx="304800" cy="11049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" name="Rectangle : coins arrondis 3">
                <a:extLst>
                  <a:ext uri="{FF2B5EF4-FFF2-40B4-BE49-F238E27FC236}">
                    <a16:creationId xmlns:a16="http://schemas.microsoft.com/office/drawing/2014/main" id="{2EA3A169-A677-4342-99D5-D7C42ABF9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6477000" y="4211717"/>
                <a:ext cx="304800" cy="1104900"/>
              </a:xfrm>
              <a:prstGeom prst="roundRect">
                <a:avLst/>
              </a:prstGeom>
              <a:blipFill>
                <a:blip r:embed="rId35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 : coins arrondis 56">
                <a:extLst>
                  <a:ext uri="{FF2B5EF4-FFF2-40B4-BE49-F238E27FC236}">
                    <a16:creationId xmlns:a16="http://schemas.microsoft.com/office/drawing/2014/main" id="{C510D843-7E11-421B-8996-D504F88BCD9B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5626100" y="5372100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7" name="Rectangle : coins arrondis 56">
                <a:extLst>
                  <a:ext uri="{FF2B5EF4-FFF2-40B4-BE49-F238E27FC236}">
                    <a16:creationId xmlns:a16="http://schemas.microsoft.com/office/drawing/2014/main" id="{C510D843-7E11-421B-8996-D504F88BC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00" y="5372100"/>
                <a:ext cx="292100" cy="584200"/>
              </a:xfrm>
              <a:prstGeom prst="roundRect">
                <a:avLst/>
              </a:prstGeom>
              <a:blipFill>
                <a:blip r:embed="rId36"/>
                <a:stretch>
                  <a:fillRect l="-2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 : coins arrondis 57">
                <a:extLst>
                  <a:ext uri="{FF2B5EF4-FFF2-40B4-BE49-F238E27FC236}">
                    <a16:creationId xmlns:a16="http://schemas.microsoft.com/office/drawing/2014/main" id="{4D06390C-1E17-45AF-83C7-A4B82AEDCCEA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5626100" y="4521200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8" name="Rectangle : coins arrondis 57">
                <a:extLst>
                  <a:ext uri="{FF2B5EF4-FFF2-40B4-BE49-F238E27FC236}">
                    <a16:creationId xmlns:a16="http://schemas.microsoft.com/office/drawing/2014/main" id="{4D06390C-1E17-45AF-83C7-A4B82AEDC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00" y="4521200"/>
                <a:ext cx="292100" cy="584200"/>
              </a:xfrm>
              <a:prstGeom prst="roundRect">
                <a:avLst/>
              </a:prstGeom>
              <a:blipFill>
                <a:blip r:embed="rId37"/>
                <a:stretch>
                  <a:fillRect l="-30000" r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5E0AF8F-7B56-48F0-88A9-1D2AACBE1379}"/>
              </a:ext>
            </a:extLst>
          </p:cNvPr>
          <p:cNvCxnSpPr>
            <a:stCxn id="57" idx="3"/>
            <a:endCxn id="4" idx="1"/>
          </p:cNvCxnSpPr>
          <p:nvPr>
            <p:custDataLst>
              <p:tags r:id="rId14"/>
            </p:custDataLst>
          </p:nvPr>
        </p:nvCxnSpPr>
        <p:spPr>
          <a:xfrm flipV="1">
            <a:off x="5918200" y="4764167"/>
            <a:ext cx="558800" cy="9000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994CF401-2810-48C1-86DE-20E4CA6F152E}"/>
              </a:ext>
            </a:extLst>
          </p:cNvPr>
          <p:cNvCxnSpPr>
            <a:cxnSpLocks/>
            <a:stCxn id="58" idx="3"/>
            <a:endCxn id="4" idx="1"/>
          </p:cNvCxnSpPr>
          <p:nvPr>
            <p:custDataLst>
              <p:tags r:id="rId15"/>
            </p:custDataLst>
          </p:nvPr>
        </p:nvCxnSpPr>
        <p:spPr>
          <a:xfrm flipV="1">
            <a:off x="5918200" y="4764167"/>
            <a:ext cx="558800" cy="49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 : coins arrondis 66">
                <a:extLst>
                  <a:ext uri="{FF2B5EF4-FFF2-40B4-BE49-F238E27FC236}">
                    <a16:creationId xmlns:a16="http://schemas.microsoft.com/office/drawing/2014/main" id="{A0A551DD-7672-4D77-A296-4AE09F080AEF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769009" y="5846097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7" name="Rectangle : coins arrondis 66">
                <a:extLst>
                  <a:ext uri="{FF2B5EF4-FFF2-40B4-BE49-F238E27FC236}">
                    <a16:creationId xmlns:a16="http://schemas.microsoft.com/office/drawing/2014/main" id="{A0A551DD-7672-4D77-A296-4AE09F080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2769009" y="5846097"/>
                <a:ext cx="292100" cy="584200"/>
              </a:xfrm>
              <a:prstGeom prst="roundRect">
                <a:avLst/>
              </a:prstGeom>
              <a:blipFill>
                <a:blip r:embed="rId42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 : coins arrondis 67">
                <a:extLst>
                  <a:ext uri="{FF2B5EF4-FFF2-40B4-BE49-F238E27FC236}">
                    <a16:creationId xmlns:a16="http://schemas.microsoft.com/office/drawing/2014/main" id="{588B351A-FF6C-403E-8A8A-12932D16AEA8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550751" y="629966"/>
                <a:ext cx="11262511" cy="2659334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fr-FR" sz="2400" dirty="0">
                    <a:latin typeface="Calibri (Corps)"/>
                  </a:rPr>
                  <a:t>Un </a:t>
                </a:r>
                <a:r>
                  <a:rPr lang="fr-FR" sz="2400" dirty="0" err="1">
                    <a:latin typeface="Calibri (Corps)"/>
                  </a:rPr>
                  <a:t>Autoencoder</a:t>
                </a:r>
                <a:r>
                  <a:rPr lang="fr-FR" sz="2400" dirty="0">
                    <a:latin typeface="Calibri (Corps)"/>
                  </a:rPr>
                  <a:t> </a:t>
                </a:r>
                <a:r>
                  <a:rPr lang="fr-FR" sz="2400" dirty="0" err="1">
                    <a:latin typeface="Calibri (Corps)"/>
                  </a:rPr>
                  <a:t>Variationnel</a:t>
                </a:r>
                <a:r>
                  <a:rPr lang="fr-FR" sz="2400" dirty="0">
                    <a:latin typeface="Calibri (Corps)"/>
                  </a:rPr>
                  <a:t> Conditionnel est un modèle génératif, retournant une distribution de probabilité conditionnelle et paramétrique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i="1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fr-FR" sz="240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400" dirty="0">
                    <a:latin typeface="Calibri (Corps)"/>
                  </a:rPr>
                  <a:t>, où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i="1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240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40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400" dirty="0">
                    <a:latin typeface="Calibri (Corps)"/>
                  </a:rPr>
                  <a:t> est modélisée à partir d’une représentation « </a:t>
                </a:r>
                <a:r>
                  <a:rPr lang="fr-FR" sz="2400" b="1" i="1" dirty="0">
                    <a:latin typeface="Calibri (Corps)"/>
                  </a:rPr>
                  <a:t>compressée</a:t>
                </a:r>
                <a:r>
                  <a:rPr lang="fr-FR" sz="2400" dirty="0">
                    <a:latin typeface="Calibri (Corps)"/>
                  </a:rPr>
                  <a:t> » de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fr-FR" sz="2400" dirty="0">
                    <a:latin typeface="Calibri (Corps)"/>
                  </a:rPr>
                  <a:t>, notée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r-FR" sz="2400" dirty="0">
                    <a:latin typeface="Calibri (Corps)"/>
                  </a:rPr>
                  <a:t> et appelée représentation latente, tel que :</a:t>
                </a:r>
                <a:endParaRPr lang="fr-FR" sz="2400" b="0" dirty="0">
                  <a:latin typeface="Calibri (Corps)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𝒱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func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8" name="Rectangle : coins arrondis 67">
                <a:extLst>
                  <a:ext uri="{FF2B5EF4-FFF2-40B4-BE49-F238E27FC236}">
                    <a16:creationId xmlns:a16="http://schemas.microsoft.com/office/drawing/2014/main" id="{588B351A-FF6C-403E-8A8A-12932D16A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550751" y="629966"/>
                <a:ext cx="11262511" cy="2659334"/>
              </a:xfrm>
              <a:prstGeom prst="roundRect">
                <a:avLst/>
              </a:prstGeom>
              <a:blipFill>
                <a:blip r:embed="rId4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C9B0FE75-AE63-4CD5-855E-B49988636619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52262" y="97325"/>
            <a:ext cx="11271564" cy="516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err="1"/>
              <a:t>Autoencoder</a:t>
            </a:r>
            <a:r>
              <a:rPr lang="fr-FR" sz="2400" b="1" dirty="0"/>
              <a:t> </a:t>
            </a:r>
            <a:r>
              <a:rPr lang="fr-FR" sz="2400" b="1" dirty="0" err="1"/>
              <a:t>Variationnel</a:t>
            </a:r>
            <a:r>
              <a:rPr lang="fr-FR" sz="2400" b="1" dirty="0"/>
              <a:t> Conditionnel [KW14, SLY15]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014123A2-2BF4-4879-8C87-142187B92C47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1708966" y="4041155"/>
                <a:ext cx="445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014123A2-2BF4-4879-8C87-142187B92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966" y="4041155"/>
                <a:ext cx="445955" cy="461665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e 72">
            <a:extLst>
              <a:ext uri="{FF2B5EF4-FFF2-40B4-BE49-F238E27FC236}">
                <a16:creationId xmlns:a16="http://schemas.microsoft.com/office/drawing/2014/main" id="{70B9EC38-BE72-46C5-9257-4BC90F01CECF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9188840" y="4660900"/>
            <a:ext cx="2901560" cy="1291439"/>
            <a:chOff x="-5328" y="4338320"/>
            <a:chExt cx="3772427" cy="1470866"/>
          </a:xfrm>
        </p:grpSpPr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DB166B8D-D794-451D-ACF4-254870CFD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8320"/>
              <a:ext cx="3767099" cy="1470866"/>
            </a:xfrm>
            <a:prstGeom prst="rect">
              <a:avLst/>
            </a:prstGeom>
          </p:spPr>
        </p:pic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461924CE-47DB-44ED-9CAF-137E8EBA5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2" y="4338320"/>
              <a:ext cx="3767099" cy="1470866"/>
            </a:xfrm>
            <a:prstGeom prst="rect">
              <a:avLst/>
            </a:prstGeom>
          </p:spPr>
        </p:pic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698EF53B-850D-40E8-8454-74CFA7F1A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4" y="4338320"/>
              <a:ext cx="3767099" cy="1470866"/>
            </a:xfrm>
            <a:prstGeom prst="rect">
              <a:avLst/>
            </a:prstGeom>
          </p:spPr>
        </p:pic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DEC9F33D-63E5-4C80-8BB0-7E1E43822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96" y="4338320"/>
              <a:ext cx="3767099" cy="1470866"/>
            </a:xfrm>
            <a:prstGeom prst="rect">
              <a:avLst/>
            </a:prstGeom>
          </p:spPr>
        </p:pic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050BCFEE-AF56-4DAD-8687-0BAE4A252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8" y="4338320"/>
              <a:ext cx="3767099" cy="1470866"/>
            </a:xfrm>
            <a:prstGeom prst="rect">
              <a:avLst/>
            </a:prstGeom>
          </p:spPr>
        </p:pic>
      </p:grpSp>
      <p:cxnSp>
        <p:nvCxnSpPr>
          <p:cNvPr id="8" name="Connecteur : en angle 7">
            <a:extLst>
              <a:ext uri="{FF2B5EF4-FFF2-40B4-BE49-F238E27FC236}">
                <a16:creationId xmlns:a16="http://schemas.microsoft.com/office/drawing/2014/main" id="{45244F4E-55A1-4512-A791-C0CEE1AFB08E}"/>
              </a:ext>
            </a:extLst>
          </p:cNvPr>
          <p:cNvCxnSpPr>
            <a:cxnSpLocks/>
          </p:cNvCxnSpPr>
          <p:nvPr/>
        </p:nvCxnSpPr>
        <p:spPr>
          <a:xfrm flipV="1">
            <a:off x="3061109" y="5544614"/>
            <a:ext cx="4067278" cy="602636"/>
          </a:xfrm>
          <a:prstGeom prst="bentConnector3">
            <a:avLst>
              <a:gd name="adj1" fmla="val 8432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 : en angle 45">
            <a:extLst>
              <a:ext uri="{FF2B5EF4-FFF2-40B4-BE49-F238E27FC236}">
                <a16:creationId xmlns:a16="http://schemas.microsoft.com/office/drawing/2014/main" id="{E7067221-CC11-490D-BDCC-48DCD68CA2A3}"/>
              </a:ext>
            </a:extLst>
          </p:cNvPr>
          <p:cNvCxnSpPr>
            <a:cxnSpLocks/>
            <a:stCxn id="67" idx="3"/>
          </p:cNvCxnSpPr>
          <p:nvPr/>
        </p:nvCxnSpPr>
        <p:spPr>
          <a:xfrm flipV="1">
            <a:off x="3061109" y="5761703"/>
            <a:ext cx="576826" cy="37649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30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54" grpId="0"/>
      <p:bldP spid="4" grpId="0" animBg="1"/>
      <p:bldP spid="57" grpId="0" animBg="1"/>
      <p:bldP spid="58" grpId="0" animBg="1"/>
      <p:bldP spid="67" grpId="0" animBg="1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21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 : coins arrondis 62">
                <a:extLst>
                  <a:ext uri="{FF2B5EF4-FFF2-40B4-BE49-F238E27FC236}">
                    <a16:creationId xmlns:a16="http://schemas.microsoft.com/office/drawing/2014/main" id="{FC33D314-B8E6-42F0-8D38-C5BBD1A4F117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381000" y="3720974"/>
                <a:ext cx="5530913" cy="2590926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200" b="1" dirty="0"/>
                  <a:t>Entrée</a:t>
                </a:r>
                <a:r>
                  <a:rPr lang="fr-FR" sz="2200" dirty="0"/>
                  <a:t> :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fr-FR" sz="2200" dirty="0"/>
                  <a:t>,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fr-FR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200" b="1" dirty="0"/>
                  <a:t>Processus</a:t>
                </a:r>
                <a:r>
                  <a:rPr lang="fr-FR" sz="2200" dirty="0"/>
                  <a:t> :</a:t>
                </a:r>
              </a:p>
              <a:p>
                <a:pPr marL="914400" lvl="1" indent="-457200">
                  <a:buAutoNum type="arabicParenR"/>
                </a:pPr>
                <a:r>
                  <a:rPr lang="fr-FR" sz="2200" dirty="0"/>
                  <a:t>Estimation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fr-FR" sz="2200" dirty="0"/>
              </a:p>
              <a:p>
                <a:pPr marL="914400" lvl="1" indent="-457200">
                  <a:buAutoNum type="arabicParenR"/>
                </a:pPr>
                <a:r>
                  <a:rPr lang="fr-FR" sz="2200" dirty="0"/>
                  <a:t>Approximation de </a:t>
                </a:r>
                <a14:m>
                  <m:oMath xmlns:m="http://schemas.openxmlformats.org/officeDocument/2006/math">
                    <m:r>
                      <a:rPr lang="fr-FR" sz="22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fr-FR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200" b="1" dirty="0"/>
                  <a:t>Sortie</a:t>
                </a:r>
                <a:r>
                  <a:rPr lang="fr-FR" sz="2200" dirty="0"/>
                  <a:t> : Paramètres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fr-FR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fr-FR" sz="2200" dirty="0"/>
                  <a:t> tel que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fr-F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fr-F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F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F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63" name="Rectangle : coins arrondis 62">
                <a:extLst>
                  <a:ext uri="{FF2B5EF4-FFF2-40B4-BE49-F238E27FC236}">
                    <a16:creationId xmlns:a16="http://schemas.microsoft.com/office/drawing/2014/main" id="{FC33D314-B8E6-42F0-8D38-C5BBD1A4F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381000" y="3720974"/>
                <a:ext cx="5530913" cy="2590926"/>
              </a:xfrm>
              <a:prstGeom prst="roundRect">
                <a:avLst/>
              </a:prstGeom>
              <a:blipFill>
                <a:blip r:embed="rId30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 : coins arrondis 68">
                <a:extLst>
                  <a:ext uri="{FF2B5EF4-FFF2-40B4-BE49-F238E27FC236}">
                    <a16:creationId xmlns:a16="http://schemas.microsoft.com/office/drawing/2014/main" id="{BFF1FD46-EA95-4E8D-AB65-30ECE45CFCFF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330200" y="2806699"/>
                <a:ext cx="5630031" cy="796579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u="sng" dirty="0"/>
                  <a:t>Encodeur</a:t>
                </a:r>
                <a:r>
                  <a:rPr lang="fr-FR" sz="2400" dirty="0"/>
                  <a:t> : Caractérisation de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fr-FR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fr-FR" sz="2400" dirty="0"/>
                  <a:t> [SLP05]</a:t>
                </a:r>
              </a:p>
            </p:txBody>
          </p:sp>
        </mc:Choice>
        <mc:Fallback xmlns="">
          <p:sp>
            <p:nvSpPr>
              <p:cNvPr id="69" name="Rectangle : coins arrondis 68">
                <a:extLst>
                  <a:ext uri="{FF2B5EF4-FFF2-40B4-BE49-F238E27FC236}">
                    <a16:creationId xmlns:a16="http://schemas.microsoft.com/office/drawing/2014/main" id="{BFF1FD46-EA95-4E8D-AB65-30ECE45CFC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330200" y="2806699"/>
                <a:ext cx="5630031" cy="796579"/>
              </a:xfrm>
              <a:prstGeom prst="roundRect">
                <a:avLst/>
              </a:prstGeom>
              <a:blipFill>
                <a:blip r:embed="rId32"/>
                <a:stretch>
                  <a:fillRect t="-5109" b="-16058"/>
                </a:stretch>
              </a:blipFill>
              <a:ln w="38100"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76BDAE52-DDFA-4BC7-92BA-C263BE608864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540279" y="910753"/>
            <a:ext cx="2893692" cy="1473376"/>
            <a:chOff x="2908973" y="1017863"/>
            <a:chExt cx="3410732" cy="1344383"/>
          </a:xfrm>
        </p:grpSpPr>
        <p:pic>
          <p:nvPicPr>
            <p:cNvPr id="134" name="Image 133">
              <a:extLst>
                <a:ext uri="{FF2B5EF4-FFF2-40B4-BE49-F238E27FC236}">
                  <a16:creationId xmlns:a16="http://schemas.microsoft.com/office/drawing/2014/main" id="{D6A36C2F-40FC-4E6D-8489-E9A547D81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135" name="Image 134">
              <a:extLst>
                <a:ext uri="{FF2B5EF4-FFF2-40B4-BE49-F238E27FC236}">
                  <a16:creationId xmlns:a16="http://schemas.microsoft.com/office/drawing/2014/main" id="{C0067517-441A-4EF4-8D25-3794F60C9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id="{5CC03858-BF1A-4710-876E-8A35C83EB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137" name="Image 136">
              <a:extLst>
                <a:ext uri="{FF2B5EF4-FFF2-40B4-BE49-F238E27FC236}">
                  <a16:creationId xmlns:a16="http://schemas.microsoft.com/office/drawing/2014/main" id="{01E93736-6F9D-403D-B3E1-B8E98081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138" name="Image 137">
              <a:extLst>
                <a:ext uri="{FF2B5EF4-FFF2-40B4-BE49-F238E27FC236}">
                  <a16:creationId xmlns:a16="http://schemas.microsoft.com/office/drawing/2014/main" id="{F9E488B9-8991-433B-A8C2-25C749BDB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sp>
        <p:nvSpPr>
          <p:cNvPr id="139" name="Organigramme : Opération manuelle 138">
            <a:extLst>
              <a:ext uri="{FF2B5EF4-FFF2-40B4-BE49-F238E27FC236}">
                <a16:creationId xmlns:a16="http://schemas.microsoft.com/office/drawing/2014/main" id="{2C5C0628-69D3-473A-B2EC-C1AF0F7A0F1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6200000">
            <a:off x="3692525" y="710727"/>
            <a:ext cx="1689100" cy="1771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Organigramme : Opération manuelle 139">
            <a:extLst>
              <a:ext uri="{FF2B5EF4-FFF2-40B4-BE49-F238E27FC236}">
                <a16:creationId xmlns:a16="http://schemas.microsoft.com/office/drawing/2014/main" id="{0430E25A-CCD2-4DCD-89DF-7EBD95471C2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6200000" flipH="1" flipV="1">
            <a:off x="7146925" y="698027"/>
            <a:ext cx="1689100" cy="1771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>
                <a:extLst>
                  <a:ext uri="{FF2B5EF4-FFF2-40B4-BE49-F238E27FC236}">
                    <a16:creationId xmlns:a16="http://schemas.microsoft.com/office/drawing/2014/main" id="{C0DAAF7A-7831-4FC4-B9EA-1B42F5EACD39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0573566" y="456107"/>
                <a:ext cx="445955" cy="47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sz="2400" b="0" i="1" smtClean="0">
                              <a:solidFill>
                                <a:srgbClr val="DC6E98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solidFill>
                                <a:srgbClr val="DC6E98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41" name="ZoneTexte 140">
                <a:extLst>
                  <a:ext uri="{FF2B5EF4-FFF2-40B4-BE49-F238E27FC236}">
                    <a16:creationId xmlns:a16="http://schemas.microsoft.com/office/drawing/2014/main" id="{C0DAAF7A-7831-4FC4-B9EA-1B42F5EAC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10573566" y="456107"/>
                <a:ext cx="445955" cy="470835"/>
              </a:xfrm>
              <a:prstGeom prst="rect">
                <a:avLst/>
              </a:prstGeom>
              <a:blipFill>
                <a:blip r:embed="rId35"/>
                <a:stretch>
                  <a:fillRect t="-6494" r="-82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 : coins arrondis 141">
                <a:extLst>
                  <a:ext uri="{FF2B5EF4-FFF2-40B4-BE49-F238E27FC236}">
                    <a16:creationId xmlns:a16="http://schemas.microsoft.com/office/drawing/2014/main" id="{EAEAE905-51A7-4BB5-9E22-C343F5542EC0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6477000" y="563169"/>
                <a:ext cx="304800" cy="11049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2" name="Rectangle : coins arrondis 141">
                <a:extLst>
                  <a:ext uri="{FF2B5EF4-FFF2-40B4-BE49-F238E27FC236}">
                    <a16:creationId xmlns:a16="http://schemas.microsoft.com/office/drawing/2014/main" id="{EAEAE905-51A7-4BB5-9E22-C343F5542E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6477000" y="563169"/>
                <a:ext cx="304800" cy="1104900"/>
              </a:xfrm>
              <a:prstGeom prst="roundRect">
                <a:avLst/>
              </a:prstGeom>
              <a:blipFill>
                <a:blip r:embed="rId37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 : coins arrondis 142">
                <a:extLst>
                  <a:ext uri="{FF2B5EF4-FFF2-40B4-BE49-F238E27FC236}">
                    <a16:creationId xmlns:a16="http://schemas.microsoft.com/office/drawing/2014/main" id="{EEB63969-5F78-4299-9C91-B3C3F2F1D82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5626100" y="1723552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3" name="Rectangle : coins arrondis 142">
                <a:extLst>
                  <a:ext uri="{FF2B5EF4-FFF2-40B4-BE49-F238E27FC236}">
                    <a16:creationId xmlns:a16="http://schemas.microsoft.com/office/drawing/2014/main" id="{EEB63969-5F78-4299-9C91-B3C3F2F1D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5626100" y="1723552"/>
                <a:ext cx="292100" cy="584200"/>
              </a:xfrm>
              <a:prstGeom prst="roundRect">
                <a:avLst/>
              </a:prstGeom>
              <a:blipFill>
                <a:blip r:embed="rId39"/>
                <a:stretch>
                  <a:fillRect l="-2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 : coins arrondis 143">
                <a:extLst>
                  <a:ext uri="{FF2B5EF4-FFF2-40B4-BE49-F238E27FC236}">
                    <a16:creationId xmlns:a16="http://schemas.microsoft.com/office/drawing/2014/main" id="{E68E820B-14C4-41C5-800C-52B118F154D2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5626100" y="872652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4" name="Rectangle : coins arrondis 143">
                <a:extLst>
                  <a:ext uri="{FF2B5EF4-FFF2-40B4-BE49-F238E27FC236}">
                    <a16:creationId xmlns:a16="http://schemas.microsoft.com/office/drawing/2014/main" id="{E68E820B-14C4-41C5-800C-52B118F15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5626100" y="872652"/>
                <a:ext cx="292100" cy="584200"/>
              </a:xfrm>
              <a:prstGeom prst="roundRect">
                <a:avLst/>
              </a:prstGeom>
              <a:blipFill>
                <a:blip r:embed="rId41"/>
                <a:stretch>
                  <a:fillRect l="-30000" r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Connecteur droit avec flèche 144">
            <a:extLst>
              <a:ext uri="{FF2B5EF4-FFF2-40B4-BE49-F238E27FC236}">
                <a16:creationId xmlns:a16="http://schemas.microsoft.com/office/drawing/2014/main" id="{F21ABBB0-2C4E-4365-8196-4449C3E464C9}"/>
              </a:ext>
            </a:extLst>
          </p:cNvPr>
          <p:cNvCxnSpPr>
            <a:stCxn id="143" idx="3"/>
            <a:endCxn id="142" idx="1"/>
          </p:cNvCxnSpPr>
          <p:nvPr>
            <p:custDataLst>
              <p:tags r:id="rId16"/>
            </p:custDataLst>
          </p:nvPr>
        </p:nvCxnSpPr>
        <p:spPr>
          <a:xfrm flipV="1">
            <a:off x="5918200" y="1115619"/>
            <a:ext cx="558800" cy="9000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avec flèche 145">
            <a:extLst>
              <a:ext uri="{FF2B5EF4-FFF2-40B4-BE49-F238E27FC236}">
                <a16:creationId xmlns:a16="http://schemas.microsoft.com/office/drawing/2014/main" id="{0F26A532-9DD3-4178-94A5-7EBB96919243}"/>
              </a:ext>
            </a:extLst>
          </p:cNvPr>
          <p:cNvCxnSpPr>
            <a:cxnSpLocks/>
            <a:stCxn id="144" idx="3"/>
            <a:endCxn id="142" idx="1"/>
          </p:cNvCxnSpPr>
          <p:nvPr>
            <p:custDataLst>
              <p:tags r:id="rId17"/>
            </p:custDataLst>
          </p:nvPr>
        </p:nvCxnSpPr>
        <p:spPr>
          <a:xfrm flipV="1">
            <a:off x="5918200" y="1115619"/>
            <a:ext cx="558800" cy="49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ZoneTexte 148">
                <a:extLst>
                  <a:ext uri="{FF2B5EF4-FFF2-40B4-BE49-F238E27FC236}">
                    <a16:creationId xmlns:a16="http://schemas.microsoft.com/office/drawing/2014/main" id="{CF2B0724-E1C0-4040-9B55-20AC3B557B8D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169466" y="666"/>
                <a:ext cx="3248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/>
                  <a:t>Encodeur</a:t>
                </a:r>
                <a:r>
                  <a:rPr lang="fr-FR" sz="2000" dirty="0"/>
                  <a:t> (estime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000" dirty="0"/>
                  <a:t>)</a:t>
                </a:r>
              </a:p>
            </p:txBody>
          </p:sp>
        </mc:Choice>
        <mc:Fallback xmlns="">
          <p:sp>
            <p:nvSpPr>
              <p:cNvPr id="149" name="ZoneTexte 148">
                <a:extLst>
                  <a:ext uri="{FF2B5EF4-FFF2-40B4-BE49-F238E27FC236}">
                    <a16:creationId xmlns:a16="http://schemas.microsoft.com/office/drawing/2014/main" id="{CF2B0724-E1C0-4040-9B55-20AC3B557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3169466" y="666"/>
                <a:ext cx="3248903" cy="400110"/>
              </a:xfrm>
              <a:prstGeom prst="rect">
                <a:avLst/>
              </a:prstGeom>
              <a:blipFill>
                <a:blip r:embed="rId43"/>
                <a:stretch>
                  <a:fillRect l="-2064" t="-7576" r="-1313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 : coins arrondis 149">
                <a:extLst>
                  <a:ext uri="{FF2B5EF4-FFF2-40B4-BE49-F238E27FC236}">
                    <a16:creationId xmlns:a16="http://schemas.microsoft.com/office/drawing/2014/main" id="{4EE07040-F6C5-4D37-A452-3F825EA3E3A8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2769009" y="2197549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50" name="Rectangle : coins arrondis 149">
                <a:extLst>
                  <a:ext uri="{FF2B5EF4-FFF2-40B4-BE49-F238E27FC236}">
                    <a16:creationId xmlns:a16="http://schemas.microsoft.com/office/drawing/2014/main" id="{4EE07040-F6C5-4D37-A452-3F825EA3E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2769009" y="2197549"/>
                <a:ext cx="292100" cy="584200"/>
              </a:xfrm>
              <a:prstGeom prst="roundRect">
                <a:avLst/>
              </a:prstGeom>
              <a:blipFill>
                <a:blip r:embed="rId45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ZoneTexte 151">
                <a:extLst>
                  <a:ext uri="{FF2B5EF4-FFF2-40B4-BE49-F238E27FC236}">
                    <a16:creationId xmlns:a16="http://schemas.microsoft.com/office/drawing/2014/main" id="{A41B0B97-7067-418B-BA21-70D418D8ECFE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708966" y="392607"/>
                <a:ext cx="445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52" name="ZoneTexte 151">
                <a:extLst>
                  <a:ext uri="{FF2B5EF4-FFF2-40B4-BE49-F238E27FC236}">
                    <a16:creationId xmlns:a16="http://schemas.microsoft.com/office/drawing/2014/main" id="{A41B0B97-7067-418B-BA21-70D418D8E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1708966" y="392607"/>
                <a:ext cx="445955" cy="461665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65EDE032-B722-4BBA-A5FD-C0A10EF5F363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9188840" y="1012352"/>
            <a:ext cx="2901560" cy="1291439"/>
            <a:chOff x="-5328" y="4338320"/>
            <a:chExt cx="3772427" cy="1470866"/>
          </a:xfrm>
        </p:grpSpPr>
        <p:pic>
          <p:nvPicPr>
            <p:cNvPr id="154" name="Image 153">
              <a:extLst>
                <a:ext uri="{FF2B5EF4-FFF2-40B4-BE49-F238E27FC236}">
                  <a16:creationId xmlns:a16="http://schemas.microsoft.com/office/drawing/2014/main" id="{57011ABE-A00B-4510-BD5B-A27EE4600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8320"/>
              <a:ext cx="3767099" cy="1470866"/>
            </a:xfrm>
            <a:prstGeom prst="rect">
              <a:avLst/>
            </a:prstGeom>
          </p:spPr>
        </p:pic>
        <p:pic>
          <p:nvPicPr>
            <p:cNvPr id="155" name="Image 154">
              <a:extLst>
                <a:ext uri="{FF2B5EF4-FFF2-40B4-BE49-F238E27FC236}">
                  <a16:creationId xmlns:a16="http://schemas.microsoft.com/office/drawing/2014/main" id="{53C1F5FE-6A25-4820-8DD1-828384668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2" y="4338320"/>
              <a:ext cx="3767099" cy="1470866"/>
            </a:xfrm>
            <a:prstGeom prst="rect">
              <a:avLst/>
            </a:prstGeom>
          </p:spPr>
        </p:pic>
        <p:pic>
          <p:nvPicPr>
            <p:cNvPr id="156" name="Image 155">
              <a:extLst>
                <a:ext uri="{FF2B5EF4-FFF2-40B4-BE49-F238E27FC236}">
                  <a16:creationId xmlns:a16="http://schemas.microsoft.com/office/drawing/2014/main" id="{839ACEF3-B57C-4D15-9931-4AEE5A538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4" y="4338320"/>
              <a:ext cx="3767099" cy="1470866"/>
            </a:xfrm>
            <a:prstGeom prst="rect">
              <a:avLst/>
            </a:prstGeom>
          </p:spPr>
        </p:pic>
        <p:pic>
          <p:nvPicPr>
            <p:cNvPr id="157" name="Image 156">
              <a:extLst>
                <a:ext uri="{FF2B5EF4-FFF2-40B4-BE49-F238E27FC236}">
                  <a16:creationId xmlns:a16="http://schemas.microsoft.com/office/drawing/2014/main" id="{014BEA43-CDB1-4F1B-B5E5-0D3E21FFE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96" y="4338320"/>
              <a:ext cx="3767099" cy="1470866"/>
            </a:xfrm>
            <a:prstGeom prst="rect">
              <a:avLst/>
            </a:prstGeom>
          </p:spPr>
        </p:pic>
        <p:pic>
          <p:nvPicPr>
            <p:cNvPr id="158" name="Image 157">
              <a:extLst>
                <a:ext uri="{FF2B5EF4-FFF2-40B4-BE49-F238E27FC236}">
                  <a16:creationId xmlns:a16="http://schemas.microsoft.com/office/drawing/2014/main" id="{4DCC4327-5AD3-4039-A3BE-8CE6B6EF0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8" y="4338320"/>
              <a:ext cx="3767099" cy="1470866"/>
            </a:xfrm>
            <a:prstGeom prst="rect">
              <a:avLst/>
            </a:prstGeom>
          </p:spPr>
        </p:pic>
      </p:grpSp>
      <p:cxnSp>
        <p:nvCxnSpPr>
          <p:cNvPr id="159" name="Connecteur : en angle 158">
            <a:extLst>
              <a:ext uri="{FF2B5EF4-FFF2-40B4-BE49-F238E27FC236}">
                <a16:creationId xmlns:a16="http://schemas.microsoft.com/office/drawing/2014/main" id="{52418E38-162A-49F6-BF26-1F46BB4909DA}"/>
              </a:ext>
            </a:extLst>
          </p:cNvPr>
          <p:cNvCxnSpPr>
            <a:cxnSpLocks/>
          </p:cNvCxnSpPr>
          <p:nvPr/>
        </p:nvCxnSpPr>
        <p:spPr>
          <a:xfrm flipV="1">
            <a:off x="3061109" y="1896066"/>
            <a:ext cx="4067278" cy="602636"/>
          </a:xfrm>
          <a:prstGeom prst="bentConnector3">
            <a:avLst>
              <a:gd name="adj1" fmla="val 8432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 : en angle 159">
            <a:extLst>
              <a:ext uri="{FF2B5EF4-FFF2-40B4-BE49-F238E27FC236}">
                <a16:creationId xmlns:a16="http://schemas.microsoft.com/office/drawing/2014/main" id="{7E08A309-ED2C-4112-8038-C83EFB8886F2}"/>
              </a:ext>
            </a:extLst>
          </p:cNvPr>
          <p:cNvCxnSpPr>
            <a:cxnSpLocks/>
            <a:stCxn id="150" idx="3"/>
          </p:cNvCxnSpPr>
          <p:nvPr/>
        </p:nvCxnSpPr>
        <p:spPr>
          <a:xfrm flipV="1">
            <a:off x="3061109" y="2113155"/>
            <a:ext cx="576826" cy="37649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ZoneTexte 160">
                <a:extLst>
                  <a:ext uri="{FF2B5EF4-FFF2-40B4-BE49-F238E27FC236}">
                    <a16:creationId xmlns:a16="http://schemas.microsoft.com/office/drawing/2014/main" id="{49B2790A-F775-4CB6-AEE9-944BB5EC6161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6779540" y="0"/>
                <a:ext cx="32745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/>
                  <a:t>Décodeur</a:t>
                </a:r>
                <a:r>
                  <a:rPr lang="fr-FR" sz="2000" dirty="0"/>
                  <a:t> (estime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000" dirty="0"/>
                  <a:t>)</a:t>
                </a:r>
              </a:p>
            </p:txBody>
          </p:sp>
        </mc:Choice>
        <mc:Fallback xmlns="">
          <p:sp>
            <p:nvSpPr>
              <p:cNvPr id="161" name="ZoneTexte 160">
                <a:extLst>
                  <a:ext uri="{FF2B5EF4-FFF2-40B4-BE49-F238E27FC236}">
                    <a16:creationId xmlns:a16="http://schemas.microsoft.com/office/drawing/2014/main" id="{49B2790A-F775-4CB6-AEE9-944BB5EC6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6779540" y="0"/>
                <a:ext cx="3274551" cy="400110"/>
              </a:xfrm>
              <a:prstGeom prst="rect">
                <a:avLst/>
              </a:prstGeom>
              <a:blipFill>
                <a:blip r:embed="rId50"/>
                <a:stretch>
                  <a:fillRect l="-1862" t="-7576" r="-16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 : coins arrondis 163">
                <a:extLst>
                  <a:ext uri="{FF2B5EF4-FFF2-40B4-BE49-F238E27FC236}">
                    <a16:creationId xmlns:a16="http://schemas.microsoft.com/office/drawing/2014/main" id="{5269384E-6594-4E4A-87F7-B5C867A77757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6327631" y="3728519"/>
                <a:ext cx="5530913" cy="2590926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200" b="1" dirty="0"/>
                  <a:t>Entrée</a:t>
                </a:r>
                <a:r>
                  <a:rPr lang="fr-FR" sz="2200" dirty="0"/>
                  <a:t> :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fr-FR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200" b="1" dirty="0"/>
                  <a:t>Processus</a:t>
                </a:r>
                <a:r>
                  <a:rPr lang="fr-FR" sz="2200" dirty="0"/>
                  <a:t> :</a:t>
                </a:r>
              </a:p>
              <a:p>
                <a:pPr marL="914400" lvl="1" indent="-457200">
                  <a:buAutoNum type="arabicParenR"/>
                </a:pPr>
                <a:r>
                  <a:rPr lang="fr-FR" sz="2200" dirty="0"/>
                  <a:t>Génération de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fr-F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fr-F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fr-F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endParaRPr lang="fr-FR" sz="2200" dirty="0"/>
              </a:p>
              <a:p>
                <a:pPr marL="914400" lvl="1" indent="-457200">
                  <a:buAutoNum type="arabicParenR"/>
                </a:pPr>
                <a:r>
                  <a:rPr lang="fr-FR" sz="2200" dirty="0"/>
                  <a:t>Estimation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fr-FR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fr-FR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200" b="1" dirty="0"/>
                  <a:t>Sortie</a:t>
                </a:r>
                <a:r>
                  <a:rPr lang="fr-FR" sz="2200" dirty="0"/>
                  <a:t> : Construction de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2200" b="0" i="1" smtClean="0">
                            <a:solidFill>
                              <a:srgbClr val="DC6E98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200" b="1" i="1" smtClean="0">
                            <a:solidFill>
                              <a:srgbClr val="DC6E98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164" name="Rectangle : coins arrondis 163">
                <a:extLst>
                  <a:ext uri="{FF2B5EF4-FFF2-40B4-BE49-F238E27FC236}">
                    <a16:creationId xmlns:a16="http://schemas.microsoft.com/office/drawing/2014/main" id="{5269384E-6594-4E4A-87F7-B5C867A77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6327631" y="3728519"/>
                <a:ext cx="5530913" cy="2590926"/>
              </a:xfrm>
              <a:prstGeom prst="roundRect">
                <a:avLst/>
              </a:prstGeom>
              <a:blipFill>
                <a:blip r:embed="rId5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Rectangle : coins arrondis 164">
                <a:extLst>
                  <a:ext uri="{FF2B5EF4-FFF2-40B4-BE49-F238E27FC236}">
                    <a16:creationId xmlns:a16="http://schemas.microsoft.com/office/drawing/2014/main" id="{5EBA587F-CD04-4EF1-8BA1-75123FA187C5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6276831" y="2814244"/>
                <a:ext cx="5630031" cy="796579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u="sng" dirty="0"/>
                  <a:t>Décodeur</a:t>
                </a:r>
                <a:r>
                  <a:rPr lang="fr-FR" sz="2400" dirty="0"/>
                  <a:t> : Génération de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2400" b="1" i="1" dirty="0" smtClean="0">
                            <a:solidFill>
                              <a:srgbClr val="DC6E98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 dirty="0" smtClean="0">
                            <a:solidFill>
                              <a:srgbClr val="DC6E98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fr-FR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d>
                      <m:dPr>
                        <m:ctrlPr>
                          <a:rPr lang="fr-FR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165" name="Rectangle : coins arrondis 164">
                <a:extLst>
                  <a:ext uri="{FF2B5EF4-FFF2-40B4-BE49-F238E27FC236}">
                    <a16:creationId xmlns:a16="http://schemas.microsoft.com/office/drawing/2014/main" id="{5EBA587F-CD04-4EF1-8BA1-75123FA18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>
              <a:xfrm>
                <a:off x="6276831" y="2814244"/>
                <a:ext cx="5630031" cy="796579"/>
              </a:xfrm>
              <a:prstGeom prst="roundRect">
                <a:avLst/>
              </a:prstGeom>
              <a:blipFill>
                <a:blip r:embed="rId5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ccolade ouvrante 47">
            <a:extLst>
              <a:ext uri="{FF2B5EF4-FFF2-40B4-BE49-F238E27FC236}">
                <a16:creationId xmlns:a16="http://schemas.microsoft.com/office/drawing/2014/main" id="{75A43824-200C-4CFC-AD3C-53D3C9F7754F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 rot="5400000" flipV="1">
            <a:off x="4580295" y="-630601"/>
            <a:ext cx="380246" cy="2607397"/>
          </a:xfrm>
          <a:prstGeom prst="leftBrace">
            <a:avLst/>
          </a:prstGeom>
          <a:ln w="38100">
            <a:solidFill>
              <a:srgbClr val="27F9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Accolade ouvrante 48">
            <a:extLst>
              <a:ext uri="{FF2B5EF4-FFF2-40B4-BE49-F238E27FC236}">
                <a16:creationId xmlns:a16="http://schemas.microsoft.com/office/drawing/2014/main" id="{E6872BC3-29E0-48FF-82BE-C4FADEA5C246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 rot="5400000" flipV="1">
            <a:off x="8174395" y="-648705"/>
            <a:ext cx="380246" cy="2607397"/>
          </a:xfrm>
          <a:prstGeom prst="leftBrace">
            <a:avLst/>
          </a:prstGeom>
          <a:ln w="38100">
            <a:solidFill>
              <a:srgbClr val="27F9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5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9" grpId="0" animBg="1"/>
      <p:bldP spid="164" grpId="0" animBg="1"/>
      <p:bldP spid="1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itre 1">
                <a:extLst>
                  <a:ext uri="{FF2B5EF4-FFF2-40B4-BE49-F238E27FC236}">
                    <a16:creationId xmlns:a16="http://schemas.microsoft.com/office/drawing/2014/main" id="{ABE8FACE-D286-405A-96BB-6716DBB1FC92}"/>
                  </a:ext>
                </a:extLst>
              </p:cNvPr>
              <p:cNvSpPr txBox="1">
                <a:spLocks/>
              </p:cNvSpPr>
              <p:nvPr>
                <p:custDataLst>
                  <p:tags r:id="rId3"/>
                </p:custDataLst>
              </p:nvPr>
            </p:nvSpPr>
            <p:spPr>
              <a:xfrm>
                <a:off x="8958287" y="844249"/>
                <a:ext cx="3058510" cy="528253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400" b="1" dirty="0">
                    <a:solidFill>
                      <a:schemeClr val="tx1"/>
                    </a:solidFill>
                  </a:rPr>
                  <a:t>Calcul de la variable ciblée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" name="Titre 1">
                <a:extLst>
                  <a:ext uri="{FF2B5EF4-FFF2-40B4-BE49-F238E27FC236}">
                    <a16:creationId xmlns:a16="http://schemas.microsoft.com/office/drawing/2014/main" id="{ABE8FACE-D286-405A-96BB-6716DBB1F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8958287" y="844249"/>
                <a:ext cx="3058510" cy="528253"/>
              </a:xfrm>
              <a:prstGeom prst="rect">
                <a:avLst/>
              </a:prstGeom>
              <a:blipFill>
                <a:blip r:embed="rId38"/>
                <a:stretch>
                  <a:fillRect l="-820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itre 1">
                <a:extLst>
                  <a:ext uri="{FF2B5EF4-FFF2-40B4-BE49-F238E27FC236}">
                    <a16:creationId xmlns:a16="http://schemas.microsoft.com/office/drawing/2014/main" id="{779F2ED6-DE25-4C8C-8692-79E646B3C28F}"/>
                  </a:ext>
                </a:extLst>
              </p:cNvPr>
              <p:cNvSpPr txBox="1">
                <a:spLocks/>
              </p:cNvSpPr>
              <p:nvPr>
                <p:custDataLst>
                  <p:tags r:id="rId4"/>
                </p:custDataLst>
              </p:nvPr>
            </p:nvSpPr>
            <p:spPr>
              <a:xfrm>
                <a:off x="8989651" y="844249"/>
                <a:ext cx="3058510" cy="528253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400" b="1" dirty="0">
                    <a:solidFill>
                      <a:schemeClr val="tx1"/>
                    </a:solidFill>
                  </a:rPr>
                  <a:t>Estimation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fr-FR" sz="2400" b="1" dirty="0">
                    <a:solidFill>
                      <a:schemeClr val="tx1"/>
                    </a:solidFill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itre 1">
                <a:extLst>
                  <a:ext uri="{FF2B5EF4-FFF2-40B4-BE49-F238E27FC236}">
                    <a16:creationId xmlns:a16="http://schemas.microsoft.com/office/drawing/2014/main" id="{779F2ED6-DE25-4C8C-8692-79E646B3C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8989651" y="844249"/>
                <a:ext cx="3058510" cy="528253"/>
              </a:xfrm>
              <a:prstGeom prst="rect">
                <a:avLst/>
              </a:prstGeom>
              <a:blipFill>
                <a:blip r:embed="rId41"/>
                <a:stretch>
                  <a:fillRect l="-2367" t="-2151" b="-11828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itre 1">
                <a:extLst>
                  <a:ext uri="{FF2B5EF4-FFF2-40B4-BE49-F238E27FC236}">
                    <a16:creationId xmlns:a16="http://schemas.microsoft.com/office/drawing/2014/main" id="{11E45826-8303-4760-B359-31FE1F149DBB}"/>
                  </a:ext>
                </a:extLst>
              </p:cNvPr>
              <p:cNvSpPr txBox="1">
                <a:spLocks/>
              </p:cNvSpPr>
              <p:nvPr>
                <p:custDataLst>
                  <p:tags r:id="rId5"/>
                </p:custDataLst>
              </p:nvPr>
            </p:nvSpPr>
            <p:spPr>
              <a:xfrm>
                <a:off x="8967619" y="834919"/>
                <a:ext cx="3058510" cy="528253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400" b="1" dirty="0">
                    <a:solidFill>
                      <a:schemeClr val="tx1"/>
                    </a:solidFill>
                  </a:rPr>
                  <a:t>Génération d’une variable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4" name="Titre 1">
                <a:extLst>
                  <a:ext uri="{FF2B5EF4-FFF2-40B4-BE49-F238E27FC236}">
                    <a16:creationId xmlns:a16="http://schemas.microsoft.com/office/drawing/2014/main" id="{11E45826-8303-4760-B359-31FE1F149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8967619" y="834919"/>
                <a:ext cx="3058510" cy="528253"/>
              </a:xfrm>
              <a:prstGeom prst="rect">
                <a:avLst/>
              </a:prstGeom>
              <a:blipFill>
                <a:blip r:embed="rId42"/>
                <a:stretch>
                  <a:fillRect l="-408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itre 1">
                <a:extLst>
                  <a:ext uri="{FF2B5EF4-FFF2-40B4-BE49-F238E27FC236}">
                    <a16:creationId xmlns:a16="http://schemas.microsoft.com/office/drawing/2014/main" id="{B1D73918-D7ED-43A1-A318-0E3B2405B998}"/>
                  </a:ext>
                </a:extLst>
              </p:cNvPr>
              <p:cNvSpPr txBox="1">
                <a:spLocks/>
              </p:cNvSpPr>
              <p:nvPr>
                <p:custDataLst>
                  <p:tags r:id="rId6"/>
                </p:custDataLst>
              </p:nvPr>
            </p:nvSpPr>
            <p:spPr>
              <a:xfrm>
                <a:off x="8990421" y="831550"/>
                <a:ext cx="3058510" cy="528253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400" b="1" dirty="0">
                    <a:solidFill>
                      <a:schemeClr val="tx1"/>
                    </a:solidFill>
                  </a:rPr>
                  <a:t>Génération d’une nouvelle trace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0" name="Titre 1">
                <a:extLst>
                  <a:ext uri="{FF2B5EF4-FFF2-40B4-BE49-F238E27FC236}">
                    <a16:creationId xmlns:a16="http://schemas.microsoft.com/office/drawing/2014/main" id="{B1D73918-D7ED-43A1-A318-0E3B2405B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8990421" y="831550"/>
                <a:ext cx="3058510" cy="528253"/>
              </a:xfrm>
              <a:prstGeom prst="rect">
                <a:avLst/>
              </a:prstGeom>
              <a:blipFill>
                <a:blip r:embed="rId43"/>
                <a:stretch>
                  <a:fillRect t="-13043" b="-13043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itre 1">
            <a:extLst>
              <a:ext uri="{FF2B5EF4-FFF2-40B4-BE49-F238E27FC236}">
                <a16:creationId xmlns:a16="http://schemas.microsoft.com/office/drawing/2014/main" id="{7A17315C-D2F2-4B59-8843-9CF5E7364B6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8940398" y="840880"/>
            <a:ext cx="3058510" cy="5282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</a:rPr>
              <a:t>Estimation de la clé secrète</a:t>
            </a:r>
            <a:endParaRPr lang="fr-FR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itre 1">
                <a:extLst>
                  <a:ext uri="{FF2B5EF4-FFF2-40B4-BE49-F238E27FC236}">
                    <a16:creationId xmlns:a16="http://schemas.microsoft.com/office/drawing/2014/main" id="{8E714BFF-410C-454A-AF92-104D12E4514B}"/>
                  </a:ext>
                </a:extLst>
              </p:cNvPr>
              <p:cNvSpPr txBox="1">
                <a:spLocks/>
              </p:cNvSpPr>
              <p:nvPr>
                <p:custDataLst>
                  <p:tags r:id="rId8"/>
                </p:custDataLst>
              </p:nvPr>
            </p:nvSpPr>
            <p:spPr>
              <a:xfrm>
                <a:off x="8952904" y="844055"/>
                <a:ext cx="3058510" cy="528253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b="1" dirty="0">
                    <a:solidFill>
                      <a:schemeClr val="tx1"/>
                    </a:solidFill>
                  </a:rPr>
                  <a:t>Calcul de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fr-F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fr-F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𝜙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fr-F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itre 1">
                <a:extLst>
                  <a:ext uri="{FF2B5EF4-FFF2-40B4-BE49-F238E27FC236}">
                    <a16:creationId xmlns:a16="http://schemas.microsoft.com/office/drawing/2014/main" id="{8E714BFF-410C-454A-AF92-104D12E45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8952904" y="844055"/>
                <a:ext cx="3058510" cy="528253"/>
              </a:xfrm>
              <a:prstGeom prst="rect">
                <a:avLst/>
              </a:prstGeom>
              <a:blipFill>
                <a:blip r:embed="rId47"/>
                <a:stretch>
                  <a:fillRect b="-2151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10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1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22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309D4E3F-CC15-4F96-9CCD-A8A2113E54E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4" y="152400"/>
            <a:ext cx="1087186" cy="1151138"/>
          </a:xfrm>
          <a:prstGeom prst="rect">
            <a:avLst/>
          </a:prstGeom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B2D4DF84-5E1C-4311-BFD5-02312D263CC9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52400" y="1361259"/>
            <a:ext cx="2130764" cy="1316448"/>
            <a:chOff x="2908973" y="1017863"/>
            <a:chExt cx="3410732" cy="1344383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64CD9625-3E01-4663-A12F-EBF2F667D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C407A0FB-6569-4181-9329-2A9C08B4B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701AF568-B67B-49B4-A57B-79809A5DD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85EBB1EF-ECEB-4BC3-A29D-900724B00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26304B05-44A8-406A-9E05-EE1364E29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204F32EA-FC4D-4C56-B83E-EAA8F42C3459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8958289" y="193180"/>
            <a:ext cx="3058510" cy="5282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Etape 1</a:t>
            </a:r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CA0D2A17-4162-4F31-9ED8-93B0D6A25ADE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8970989" y="193180"/>
            <a:ext cx="3058510" cy="5282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Etape 2</a:t>
            </a:r>
          </a:p>
        </p:txBody>
      </p:sp>
      <p:sp>
        <p:nvSpPr>
          <p:cNvPr id="53" name="Titre 1">
            <a:extLst>
              <a:ext uri="{FF2B5EF4-FFF2-40B4-BE49-F238E27FC236}">
                <a16:creationId xmlns:a16="http://schemas.microsoft.com/office/drawing/2014/main" id="{4A8B3BB7-4027-4BF3-B6B3-ABB6E3349ED7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8958289" y="205880"/>
            <a:ext cx="3058510" cy="5282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Etape 3</a:t>
            </a:r>
          </a:p>
        </p:txBody>
      </p:sp>
      <p:sp>
        <p:nvSpPr>
          <p:cNvPr id="56" name="Titre 1">
            <a:extLst>
              <a:ext uri="{FF2B5EF4-FFF2-40B4-BE49-F238E27FC236}">
                <a16:creationId xmlns:a16="http://schemas.microsoft.com/office/drawing/2014/main" id="{4323A0CB-5596-439A-B7A6-85206A619864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8968390" y="193180"/>
            <a:ext cx="3058510" cy="5282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Etape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8645E242-2291-45F1-B86B-8624CB4BE28F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-254000" y="4195065"/>
                <a:ext cx="12573000" cy="1414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3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300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23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fr-FR" sz="23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2300" b="0" i="0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sz="2300" b="1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300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300" b="1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fr-FR" sz="2300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fr-FR" sz="2300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300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fr-FR" sz="2300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fr-FR" sz="23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,</m:t>
                                      </m:r>
                                      <m:r>
                                        <a:rPr lang="fr-FR" sz="23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fr-FR" sz="23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≈</m:t>
                      </m:r>
                      <m:r>
                        <a:rPr lang="fr-FR" sz="23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fr-FR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3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fr-FR" sz="2300" i="1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fr-FR" sz="2300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fr-FR" sz="2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3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3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3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23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23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fr-FR" sz="23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  <m:r>
                        <a:rPr lang="fr-FR" sz="23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fr-FR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FR" sz="23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3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3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fr-FR" sz="23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3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fr-FR" sz="23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3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23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sz="23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nary>
                                <m:naryPr>
                                  <m:chr m:val="∑"/>
                                  <m:ctrlP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fr-FR" sz="23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fr-FR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3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  <m:r>
                                            <a:rPr lang="fr-FR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fr-FR" sz="23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sz="23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sz="23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  <m: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=0</m:t>
                                              </m:r>
                                            </m:sub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lang="fr-FR" sz="23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sz="23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sz="23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fr-FR" sz="23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fr-FR" sz="23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fr-FR" sz="2300" b="1" i="1" dirty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fr-FR" sz="2300" b="1" i="1" dirty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𝒕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fr-FR" sz="23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fr-FR" sz="23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sz="23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23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  <m:r>
                        <a:rPr lang="fr-FR" sz="23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300" dirty="0"/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8645E242-2291-45F1-B86B-8624CB4BE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-254000" y="4195065"/>
                <a:ext cx="12573000" cy="1414426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itre 1">
            <a:extLst>
              <a:ext uri="{FF2B5EF4-FFF2-40B4-BE49-F238E27FC236}">
                <a16:creationId xmlns:a16="http://schemas.microsoft.com/office/drawing/2014/main" id="{0E6D7D00-B50F-47D5-AB35-68F97C927389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8977720" y="196549"/>
            <a:ext cx="3058510" cy="5282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Etape 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081156-F745-488D-B0D4-FF00F496908A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6654800" y="812800"/>
            <a:ext cx="254000" cy="48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4" name="Titre 1">
            <a:extLst>
              <a:ext uri="{FF2B5EF4-FFF2-40B4-BE49-F238E27FC236}">
                <a16:creationId xmlns:a16="http://schemas.microsoft.com/office/drawing/2014/main" id="{DBA4641A-581B-4A8E-BE8E-2878D0EEC394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8968390" y="211842"/>
            <a:ext cx="3058510" cy="52825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Etape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F9546F09-7C28-42C5-8F7B-42EF18AB4B08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2324100" y="4283965"/>
                <a:ext cx="7213600" cy="1231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3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fr-FR" sz="23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</m:acc>
                      <m:r>
                        <a:rPr lang="fr-FR" sz="23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func>
                        <m:funcPr>
                          <m:ctrlPr>
                            <a:rPr lang="fr-FR" sz="23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3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300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fr-FR" sz="23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  <m:r>
                                <a:rPr lang="fr-FR" sz="23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∈</m:t>
                              </m:r>
                              <m:r>
                                <a:rPr lang="fr-FR" sz="23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𝒦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fr-FR" sz="23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fr-FR" sz="23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z="23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  <m:r>
                                    <a:rPr lang="fr-FR" sz="23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=0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fr-FR" sz="23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3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fr-FR" sz="23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fr-FR" sz="23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−1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fr-FR" sz="23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2300" b="0" i="0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fr-FR" sz="2300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fr-FR" sz="2300" i="1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sz="230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Pr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fr-FR" sz="2300" i="1">
                                                      <a:latin typeface="Cambria Math" panose="02040503050406030204" pitchFamily="18" charset="0"/>
                                                      <a:sym typeface="Wingdings" panose="05000000000000000000" pitchFamily="2" charset="2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fr-FR" sz="2300" i="1">
                                                          <a:latin typeface="Cambria Math" panose="02040503050406030204" pitchFamily="18" charset="0"/>
                                                          <a:sym typeface="Wingdings" panose="05000000000000000000" pitchFamily="2" charset="2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FR" sz="2300" b="1" i="1">
                                                          <a:latin typeface="Cambria Math" panose="02040503050406030204" pitchFamily="18" charset="0"/>
                                                          <a:sym typeface="Wingdings" panose="05000000000000000000" pitchFamily="2" charset="2"/>
                                                        </a:rPr>
                                                        <m:t>𝒕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FR" sz="2300" i="1">
                                                          <a:latin typeface="Cambria Math" panose="02040503050406030204" pitchFamily="18" charset="0"/>
                                                          <a:sym typeface="Wingdings" panose="05000000000000000000" pitchFamily="2" charset="2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fr-FR" sz="2300" i="1">
                                                          <a:latin typeface="Cambria Math" panose="02040503050406030204" pitchFamily="18" charset="0"/>
                                                          <a:sym typeface="Wingdings" panose="05000000000000000000" pitchFamily="2" charset="2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FR" sz="2300" i="1">
                                                          <a:latin typeface="Cambria Math" panose="02040503050406030204" pitchFamily="18" charset="0"/>
                                                          <a:sym typeface="Wingdings" panose="05000000000000000000" pitchFamily="2" charset="2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FR" sz="2300" i="1">
                                                          <a:latin typeface="Cambria Math" panose="02040503050406030204" pitchFamily="18" charset="0"/>
                                                          <a:sym typeface="Wingdings" panose="05000000000000000000" pitchFamily="2" charset="2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fr-FR" sz="2300" i="1">
                                                      <a:latin typeface="Cambria Math" panose="02040503050406030204" pitchFamily="18" charset="0"/>
                                                      <a:sym typeface="Wingdings" panose="05000000000000000000" pitchFamily="2" charset="2"/>
                                                    </a:rPr>
                                                    <m:t>, </m:t>
                                                  </m:r>
                                                  <m:r>
                                                    <a:rPr lang="fr-FR" sz="2300" i="1">
                                                      <a:latin typeface="Cambria Math" panose="02040503050406030204" pitchFamily="18" charset="0"/>
                                                      <a:sym typeface="Wingdings" panose="05000000000000000000" pitchFamily="2" charset="2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fr-FR" sz="2300" dirty="0"/>
              </a:p>
            </p:txBody>
          </p:sp>
        </mc:Choice>
        <mc:Fallback xmlns=""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F9546F09-7C28-42C5-8F7B-42EF18AB4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2324100" y="4283965"/>
                <a:ext cx="7213600" cy="1231812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563C210A-F5E9-4369-885B-A54B99BB5016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0" y="5528565"/>
                <a:ext cx="12573000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300" dirty="0"/>
                  <a:t> 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3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3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3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FR" sz="23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fr-FR" sz="2300" dirty="0"/>
                  <a:t> tel que </a:t>
                </a:r>
                <a14:m>
                  <m:oMath xmlns:m="http://schemas.openxmlformats.org/officeDocument/2006/math">
                    <m:r>
                      <a:rPr lang="fr-FR" sz="23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fr-FR" sz="23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23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fr-FR" sz="2300" dirty="0"/>
              </a:p>
            </p:txBody>
          </p:sp>
        </mc:Choice>
        <mc:Fallback xmlns="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563C210A-F5E9-4369-885B-A54B99BB5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0" y="5528565"/>
                <a:ext cx="12573000" cy="446276"/>
              </a:xfrm>
              <a:prstGeom prst="rect">
                <a:avLst/>
              </a:prstGeom>
              <a:blipFill>
                <a:blip r:embed="rId55"/>
                <a:stretch>
                  <a:fillRect l="-145" t="-10959" b="-301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Bulle ronde 32">
                <a:extLst>
                  <a:ext uri="{FF2B5EF4-FFF2-40B4-BE49-F238E27FC236}">
                    <a16:creationId xmlns:a16="http://schemas.microsoft.com/office/drawing/2014/main" id="{A208A9C6-5C0E-4D97-95FA-DAC96F9B80ED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1754365" y="127000"/>
                <a:ext cx="1814335" cy="977900"/>
              </a:xfrm>
              <a:prstGeom prst="wedgeEllipseCallou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="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="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fr-FR" b="1" dirty="0">
                    <a:solidFill>
                      <a:schemeClr val="tx1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80" name="Bulle ronde 32">
                <a:extLst>
                  <a:ext uri="{FF2B5EF4-FFF2-40B4-BE49-F238E27FC236}">
                    <a16:creationId xmlns:a16="http://schemas.microsoft.com/office/drawing/2014/main" id="{A208A9C6-5C0E-4D97-95FA-DAC96F9B8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1754365" y="127000"/>
                <a:ext cx="1814335" cy="977900"/>
              </a:xfrm>
              <a:prstGeom prst="wedgeEllipseCallout">
                <a:avLst/>
              </a:prstGeom>
              <a:blipFill>
                <a:blip r:embed="rId5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rganigramme : Opération manuelle 68">
            <a:extLst>
              <a:ext uri="{FF2B5EF4-FFF2-40B4-BE49-F238E27FC236}">
                <a16:creationId xmlns:a16="http://schemas.microsoft.com/office/drawing/2014/main" id="{13DD9161-3F75-4DF1-9D16-7555653062C1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 rot="16200000">
            <a:off x="3692525" y="1842404"/>
            <a:ext cx="1689100" cy="1771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Organigramme : Opération manuelle 72">
            <a:extLst>
              <a:ext uri="{FF2B5EF4-FFF2-40B4-BE49-F238E27FC236}">
                <a16:creationId xmlns:a16="http://schemas.microsoft.com/office/drawing/2014/main" id="{8B742993-C91E-4149-A8AA-DACD414E7B3D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 rot="16200000" flipH="1" flipV="1">
            <a:off x="7146925" y="1829704"/>
            <a:ext cx="1689100" cy="1771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F4F11F2B-4181-47CB-B8CE-3EF0CDAE13BD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0573566" y="1587784"/>
                <a:ext cx="445955" cy="47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sz="2400" b="0" i="1" smtClean="0">
                              <a:solidFill>
                                <a:srgbClr val="DC6E98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solidFill>
                                <a:srgbClr val="DC6E98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F4F11F2B-4181-47CB-B8CE-3EF0CDAE1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10573566" y="1587784"/>
                <a:ext cx="445955" cy="470835"/>
              </a:xfrm>
              <a:prstGeom prst="rect">
                <a:avLst/>
              </a:prstGeom>
              <a:blipFill>
                <a:blip r:embed="rId59"/>
                <a:stretch>
                  <a:fillRect t="-6410" r="-82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 : coins arrondis 80">
                <a:extLst>
                  <a:ext uri="{FF2B5EF4-FFF2-40B4-BE49-F238E27FC236}">
                    <a16:creationId xmlns:a16="http://schemas.microsoft.com/office/drawing/2014/main" id="{C8A8E86F-15B6-462A-8B80-41E8D0334AE5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6477000" y="1694846"/>
                <a:ext cx="304800" cy="11049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1" name="Rectangle : coins arrondis 80">
                <a:extLst>
                  <a:ext uri="{FF2B5EF4-FFF2-40B4-BE49-F238E27FC236}">
                    <a16:creationId xmlns:a16="http://schemas.microsoft.com/office/drawing/2014/main" id="{C8A8E86F-15B6-462A-8B80-41E8D0334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>
              <a:xfrm>
                <a:off x="6477000" y="1694846"/>
                <a:ext cx="304800" cy="1104900"/>
              </a:xfrm>
              <a:prstGeom prst="roundRect">
                <a:avLst/>
              </a:prstGeom>
              <a:blipFill>
                <a:blip r:embed="rId61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 : coins arrondis 81">
                <a:extLst>
                  <a:ext uri="{FF2B5EF4-FFF2-40B4-BE49-F238E27FC236}">
                    <a16:creationId xmlns:a16="http://schemas.microsoft.com/office/drawing/2014/main" id="{6158C4F4-BF02-448F-A7E2-88CD5FABCDC3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5626100" y="2855229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2" name="Rectangle : coins arrondis 81">
                <a:extLst>
                  <a:ext uri="{FF2B5EF4-FFF2-40B4-BE49-F238E27FC236}">
                    <a16:creationId xmlns:a16="http://schemas.microsoft.com/office/drawing/2014/main" id="{6158C4F4-BF02-448F-A7E2-88CD5FABC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2"/>
                </p:custDataLst>
              </p:nvPr>
            </p:nvSpPr>
            <p:spPr>
              <a:xfrm>
                <a:off x="5626100" y="2855229"/>
                <a:ext cx="292100" cy="584200"/>
              </a:xfrm>
              <a:prstGeom prst="roundRect">
                <a:avLst/>
              </a:prstGeom>
              <a:blipFill>
                <a:blip r:embed="rId63"/>
                <a:stretch>
                  <a:fillRect l="-2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 : coins arrondis 82">
                <a:extLst>
                  <a:ext uri="{FF2B5EF4-FFF2-40B4-BE49-F238E27FC236}">
                    <a16:creationId xmlns:a16="http://schemas.microsoft.com/office/drawing/2014/main" id="{B376B727-5DC5-474A-A354-1DAA45FC5667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5626100" y="2004329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3" name="Rectangle : coins arrondis 82">
                <a:extLst>
                  <a:ext uri="{FF2B5EF4-FFF2-40B4-BE49-F238E27FC236}">
                    <a16:creationId xmlns:a16="http://schemas.microsoft.com/office/drawing/2014/main" id="{B376B727-5DC5-474A-A354-1DAA45FC5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4"/>
                </p:custDataLst>
              </p:nvPr>
            </p:nvSpPr>
            <p:spPr>
              <a:xfrm>
                <a:off x="5626100" y="2004329"/>
                <a:ext cx="292100" cy="584200"/>
              </a:xfrm>
              <a:prstGeom prst="roundRect">
                <a:avLst/>
              </a:prstGeom>
              <a:blipFill>
                <a:blip r:embed="rId65"/>
                <a:stretch>
                  <a:fillRect l="-30000" r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0BA6E47D-56B4-4DBF-AC81-73E05587C05F}"/>
              </a:ext>
            </a:extLst>
          </p:cNvPr>
          <p:cNvCxnSpPr>
            <a:cxnSpLocks/>
            <a:stCxn id="82" idx="3"/>
            <a:endCxn id="81" idx="1"/>
          </p:cNvCxnSpPr>
          <p:nvPr>
            <p:custDataLst>
              <p:tags r:id="rId32"/>
            </p:custDataLst>
          </p:nvPr>
        </p:nvCxnSpPr>
        <p:spPr>
          <a:xfrm flipV="1">
            <a:off x="5918200" y="2247296"/>
            <a:ext cx="558800" cy="9000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8DF4EE61-B4AC-4440-A399-B03F1CAE7A48}"/>
              </a:ext>
            </a:extLst>
          </p:cNvPr>
          <p:cNvCxnSpPr>
            <a:cxnSpLocks/>
            <a:stCxn id="83" idx="3"/>
            <a:endCxn id="81" idx="1"/>
          </p:cNvCxnSpPr>
          <p:nvPr>
            <p:custDataLst>
              <p:tags r:id="rId33"/>
            </p:custDataLst>
          </p:nvPr>
        </p:nvCxnSpPr>
        <p:spPr>
          <a:xfrm flipV="1">
            <a:off x="5918200" y="2247296"/>
            <a:ext cx="558800" cy="49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 : coins arrondis 85">
                <a:extLst>
                  <a:ext uri="{FF2B5EF4-FFF2-40B4-BE49-F238E27FC236}">
                    <a16:creationId xmlns:a16="http://schemas.microsoft.com/office/drawing/2014/main" id="{8762B035-B005-4013-9945-70D479EF5BB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1586204" y="3329226"/>
                <a:ext cx="1474905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6" name="Rectangle : coins arrondis 85">
                <a:extLst>
                  <a:ext uri="{FF2B5EF4-FFF2-40B4-BE49-F238E27FC236}">
                    <a16:creationId xmlns:a16="http://schemas.microsoft.com/office/drawing/2014/main" id="{8762B035-B005-4013-9945-70D479EF5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6"/>
                </p:custDataLst>
              </p:nvPr>
            </p:nvSpPr>
            <p:spPr>
              <a:xfrm>
                <a:off x="1586204" y="3329226"/>
                <a:ext cx="1474905" cy="584200"/>
              </a:xfrm>
              <a:prstGeom prst="roundRect">
                <a:avLst/>
              </a:prstGeom>
              <a:blipFill>
                <a:blip r:embed="rId6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e 86">
            <a:extLst>
              <a:ext uri="{FF2B5EF4-FFF2-40B4-BE49-F238E27FC236}">
                <a16:creationId xmlns:a16="http://schemas.microsoft.com/office/drawing/2014/main" id="{A170CACB-820A-45AB-A5FA-3F54D9351185}"/>
              </a:ext>
            </a:extLst>
          </p:cNvPr>
          <p:cNvGrpSpPr/>
          <p:nvPr>
            <p:custDataLst>
              <p:tags r:id="rId35"/>
            </p:custDataLst>
          </p:nvPr>
        </p:nvGrpSpPr>
        <p:grpSpPr>
          <a:xfrm>
            <a:off x="9188840" y="2144029"/>
            <a:ext cx="2901560" cy="1291439"/>
            <a:chOff x="-5328" y="4338320"/>
            <a:chExt cx="3772427" cy="1470866"/>
          </a:xfrm>
        </p:grpSpPr>
        <p:pic>
          <p:nvPicPr>
            <p:cNvPr id="88" name="Image 87">
              <a:extLst>
                <a:ext uri="{FF2B5EF4-FFF2-40B4-BE49-F238E27FC236}">
                  <a16:creationId xmlns:a16="http://schemas.microsoft.com/office/drawing/2014/main" id="{CA6F6C7C-4B93-4402-9B2C-B8A75C3A5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8320"/>
              <a:ext cx="3767099" cy="1470866"/>
            </a:xfrm>
            <a:prstGeom prst="rect">
              <a:avLst/>
            </a:prstGeom>
          </p:spPr>
        </p:pic>
        <p:pic>
          <p:nvPicPr>
            <p:cNvPr id="89" name="Image 88">
              <a:extLst>
                <a:ext uri="{FF2B5EF4-FFF2-40B4-BE49-F238E27FC236}">
                  <a16:creationId xmlns:a16="http://schemas.microsoft.com/office/drawing/2014/main" id="{3B01CA72-EA04-4AD3-BE0B-4B6EADC7C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2" y="4338320"/>
              <a:ext cx="3767099" cy="1470866"/>
            </a:xfrm>
            <a:prstGeom prst="rect">
              <a:avLst/>
            </a:prstGeom>
          </p:spPr>
        </p:pic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B5185770-7A76-4484-AA01-389B57B7B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4" y="4338320"/>
              <a:ext cx="3767099" cy="1470866"/>
            </a:xfrm>
            <a:prstGeom prst="rect">
              <a:avLst/>
            </a:prstGeom>
          </p:spPr>
        </p:pic>
        <p:pic>
          <p:nvPicPr>
            <p:cNvPr id="91" name="Image 90">
              <a:extLst>
                <a:ext uri="{FF2B5EF4-FFF2-40B4-BE49-F238E27FC236}">
                  <a16:creationId xmlns:a16="http://schemas.microsoft.com/office/drawing/2014/main" id="{B563919B-150F-4721-801D-0A59B3D7F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96" y="4338320"/>
              <a:ext cx="3767099" cy="1470866"/>
            </a:xfrm>
            <a:prstGeom prst="rect">
              <a:avLst/>
            </a:prstGeom>
          </p:spPr>
        </p:pic>
        <p:pic>
          <p:nvPicPr>
            <p:cNvPr id="92" name="Image 91">
              <a:extLst>
                <a:ext uri="{FF2B5EF4-FFF2-40B4-BE49-F238E27FC236}">
                  <a16:creationId xmlns:a16="http://schemas.microsoft.com/office/drawing/2014/main" id="{73ED3187-9C73-4820-870F-DE5C29D0F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8" y="4338320"/>
              <a:ext cx="3767099" cy="1470866"/>
            </a:xfrm>
            <a:prstGeom prst="rect">
              <a:avLst/>
            </a:prstGeom>
          </p:spPr>
        </p:pic>
      </p:grpSp>
      <p:cxnSp>
        <p:nvCxnSpPr>
          <p:cNvPr id="93" name="Connecteur : en angle 92">
            <a:extLst>
              <a:ext uri="{FF2B5EF4-FFF2-40B4-BE49-F238E27FC236}">
                <a16:creationId xmlns:a16="http://schemas.microsoft.com/office/drawing/2014/main" id="{026F3A99-B1B9-4F54-A528-BA3CD17F41AC}"/>
              </a:ext>
            </a:extLst>
          </p:cNvPr>
          <p:cNvCxnSpPr>
            <a:cxnSpLocks/>
          </p:cNvCxnSpPr>
          <p:nvPr/>
        </p:nvCxnSpPr>
        <p:spPr>
          <a:xfrm flipV="1">
            <a:off x="3061109" y="3027743"/>
            <a:ext cx="4067278" cy="602636"/>
          </a:xfrm>
          <a:prstGeom prst="bentConnector3">
            <a:avLst>
              <a:gd name="adj1" fmla="val 8432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 : en angle 93">
            <a:extLst>
              <a:ext uri="{FF2B5EF4-FFF2-40B4-BE49-F238E27FC236}">
                <a16:creationId xmlns:a16="http://schemas.microsoft.com/office/drawing/2014/main" id="{1A073CB9-610E-41A1-ABD2-92E964909E84}"/>
              </a:ext>
            </a:extLst>
          </p:cNvPr>
          <p:cNvCxnSpPr>
            <a:cxnSpLocks/>
            <a:stCxn id="86" idx="3"/>
          </p:cNvCxnSpPr>
          <p:nvPr/>
        </p:nvCxnSpPr>
        <p:spPr>
          <a:xfrm flipV="1">
            <a:off x="3061109" y="3244832"/>
            <a:ext cx="576826" cy="37649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74 L 0.10443 0.09746 " pathEditMode="relative" rAng="0" ptsTypes="AA">
                                      <p:cBhvr>
                                        <p:cTn id="20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51" grpId="0" animBg="1"/>
      <p:bldP spid="51" grpId="1" animBg="1"/>
      <p:bldP spid="54" grpId="0" animBg="1"/>
      <p:bldP spid="54" grpId="1" animBg="1"/>
      <p:bldP spid="60" grpId="0" animBg="1"/>
      <p:bldP spid="60" grpId="1" animBg="1"/>
      <p:bldP spid="75" grpId="0" animBg="1"/>
      <p:bldP spid="68" grpId="0" animBg="1"/>
      <p:bldP spid="68" grpId="1" animBg="1"/>
      <p:bldP spid="44" grpId="0" animBg="1"/>
      <p:bldP spid="44" grpId="1" animBg="1"/>
      <p:bldP spid="50" grpId="0" animBg="1"/>
      <p:bldP spid="50" grpId="1" animBg="1"/>
      <p:bldP spid="53" grpId="0" animBg="1"/>
      <p:bldP spid="53" grpId="1" animBg="1"/>
      <p:bldP spid="56" grpId="0" animBg="1"/>
      <p:bldP spid="56" grpId="1" animBg="1"/>
      <p:bldP spid="66" grpId="0"/>
      <p:bldP spid="66" grpId="1"/>
      <p:bldP spid="67" grpId="0" animBg="1"/>
      <p:bldP spid="67" grpId="1" animBg="1"/>
      <p:bldP spid="74" grpId="0" animBg="1"/>
      <p:bldP spid="76" grpId="0"/>
      <p:bldP spid="77" grpId="0"/>
      <p:bldP spid="80" grpId="0" animBg="1"/>
      <p:bldP spid="80" grpId="1" animBg="1"/>
      <p:bldP spid="69" grpId="0" animBg="1"/>
      <p:bldP spid="73" grpId="0" animBg="1"/>
      <p:bldP spid="78" grpId="0"/>
      <p:bldP spid="81" grpId="0" animBg="1"/>
      <p:bldP spid="82" grpId="0" animBg="1"/>
      <p:bldP spid="83" grpId="0" animBg="1"/>
      <p:bldP spid="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23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21A4EDE-AE78-4D5D-9723-A6B117FD3A1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26862" y="3182175"/>
            <a:ext cx="5315138" cy="516048"/>
          </a:xfrm>
          <a:prstGeom prst="round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Avantages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3F5968A7-AEEE-412F-BDD4-23B49F8A14A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68862" y="3182175"/>
            <a:ext cx="5315138" cy="516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Limitations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EE33F967-541F-422A-8C86-048FC6E341F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3924921"/>
            <a:ext cx="383143" cy="310896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41003448-832F-4CF3-BB67-A8F2C0D7561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64163" y="3847630"/>
            <a:ext cx="494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Interprétabilité &amp; Explicabilité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EB3709DC-CE88-419A-B311-29670FB5F78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4432921"/>
            <a:ext cx="383143" cy="310896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F298D085-239D-4CE2-AACF-84B3470F5A5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64163" y="4907890"/>
            <a:ext cx="492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Sélection automatique des </a:t>
            </a:r>
            <a:r>
              <a:rPr lang="fr-FR" sz="2400" dirty="0" err="1"/>
              <a:t>PoIs</a:t>
            </a:r>
            <a:endParaRPr lang="fr-FR" sz="2400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739328A9-8E9D-4E0E-9CB3-E19209C2E7E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6" y="4940921"/>
            <a:ext cx="383143" cy="310896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556C07CF-BDFC-4DA9-956E-5555DF814E6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76863" y="4356636"/>
            <a:ext cx="513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Construction de l’architecture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7F17F4D6-0AED-4C0A-A9E8-AD6E7D2C6908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16" y="3896773"/>
            <a:ext cx="343408" cy="343408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2BC74DD9-2EA8-439E-AA91-507A6684A56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882363" y="3847512"/>
            <a:ext cx="494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Attaque d’ordre supérieur sans phase de recombinaison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772CDCE6-534E-49D6-BEDC-AE76B09FAA27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540279" y="910753"/>
            <a:ext cx="2893692" cy="1473376"/>
            <a:chOff x="2908973" y="1017863"/>
            <a:chExt cx="3410732" cy="1344383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D8BB1C2D-BFEF-44E4-AC75-B0491FC03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6FE7E9E7-1DBD-415A-9BE8-42920ABB6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F6599E22-0C26-4FEF-BE37-A4EC11BA2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A1630ECF-6E7B-4DFD-A9CD-CFD7DBCC1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0C98DE32-543B-48F8-BD3F-BAFC51856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sp>
        <p:nvSpPr>
          <p:cNvPr id="55" name="Organigramme : Opération manuelle 54">
            <a:extLst>
              <a:ext uri="{FF2B5EF4-FFF2-40B4-BE49-F238E27FC236}">
                <a16:creationId xmlns:a16="http://schemas.microsoft.com/office/drawing/2014/main" id="{5E54D13B-A69A-4CED-9291-67BCE66FB35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 rot="16200000">
            <a:off x="3692525" y="710727"/>
            <a:ext cx="1689100" cy="1771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Organigramme : Opération manuelle 55">
            <a:extLst>
              <a:ext uri="{FF2B5EF4-FFF2-40B4-BE49-F238E27FC236}">
                <a16:creationId xmlns:a16="http://schemas.microsoft.com/office/drawing/2014/main" id="{E3A882A3-6FA9-459B-BC7C-A20D5E2F41BD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 rot="16200000" flipH="1" flipV="1">
            <a:off x="7146925" y="698027"/>
            <a:ext cx="1689100" cy="177165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14AEEF6-8ED4-4CC3-9B47-435E5974C494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0573566" y="456107"/>
                <a:ext cx="445955" cy="47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sz="2400" b="0" i="1" smtClean="0">
                              <a:solidFill>
                                <a:srgbClr val="DC6E98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solidFill>
                                <a:srgbClr val="DC6E98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14AEEF6-8ED4-4CC3-9B47-435E5974C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10573566" y="456107"/>
                <a:ext cx="445955" cy="470835"/>
              </a:xfrm>
              <a:prstGeom prst="rect">
                <a:avLst/>
              </a:prstGeom>
              <a:blipFill>
                <a:blip r:embed="rId41"/>
                <a:stretch>
                  <a:fillRect t="-6494" r="-82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 : coins arrondis 57">
                <a:extLst>
                  <a:ext uri="{FF2B5EF4-FFF2-40B4-BE49-F238E27FC236}">
                    <a16:creationId xmlns:a16="http://schemas.microsoft.com/office/drawing/2014/main" id="{0E188C70-9641-4BC3-9127-C5193F2FC465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6477000" y="563169"/>
                <a:ext cx="304800" cy="11049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8" name="Rectangle : coins arrondis 57">
                <a:extLst>
                  <a:ext uri="{FF2B5EF4-FFF2-40B4-BE49-F238E27FC236}">
                    <a16:creationId xmlns:a16="http://schemas.microsoft.com/office/drawing/2014/main" id="{0E188C70-9641-4BC3-9127-C5193F2FC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6477000" y="563169"/>
                <a:ext cx="304800" cy="1104900"/>
              </a:xfrm>
              <a:prstGeom prst="roundRect">
                <a:avLst/>
              </a:prstGeom>
              <a:blipFill>
                <a:blip r:embed="rId43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 : coins arrondis 58">
                <a:extLst>
                  <a:ext uri="{FF2B5EF4-FFF2-40B4-BE49-F238E27FC236}">
                    <a16:creationId xmlns:a16="http://schemas.microsoft.com/office/drawing/2014/main" id="{6FE19BAD-2A9C-439E-B9EB-7B0B407260D8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5626100" y="1723552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9" name="Rectangle : coins arrondis 58">
                <a:extLst>
                  <a:ext uri="{FF2B5EF4-FFF2-40B4-BE49-F238E27FC236}">
                    <a16:creationId xmlns:a16="http://schemas.microsoft.com/office/drawing/2014/main" id="{6FE19BAD-2A9C-439E-B9EB-7B0B40726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5626100" y="1723552"/>
                <a:ext cx="292100" cy="584200"/>
              </a:xfrm>
              <a:prstGeom prst="roundRect">
                <a:avLst/>
              </a:prstGeom>
              <a:blipFill>
                <a:blip r:embed="rId45"/>
                <a:stretch>
                  <a:fillRect l="-2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 : coins arrondis 59">
                <a:extLst>
                  <a:ext uri="{FF2B5EF4-FFF2-40B4-BE49-F238E27FC236}">
                    <a16:creationId xmlns:a16="http://schemas.microsoft.com/office/drawing/2014/main" id="{C22B6C14-DCD5-4B58-9686-993075268587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5626100" y="872652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0" name="Rectangle : coins arrondis 59">
                <a:extLst>
                  <a:ext uri="{FF2B5EF4-FFF2-40B4-BE49-F238E27FC236}">
                    <a16:creationId xmlns:a16="http://schemas.microsoft.com/office/drawing/2014/main" id="{C22B6C14-DCD5-4B58-9686-993075268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5626100" y="872652"/>
                <a:ext cx="292100" cy="584200"/>
              </a:xfrm>
              <a:prstGeom prst="roundRect">
                <a:avLst/>
              </a:prstGeom>
              <a:blipFill>
                <a:blip r:embed="rId47"/>
                <a:stretch>
                  <a:fillRect l="-30000" r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2851AE1C-F3E6-4694-B9AC-036F12EA713B}"/>
              </a:ext>
            </a:extLst>
          </p:cNvPr>
          <p:cNvCxnSpPr>
            <a:stCxn id="59" idx="3"/>
            <a:endCxn id="58" idx="1"/>
          </p:cNvCxnSpPr>
          <p:nvPr>
            <p:custDataLst>
              <p:tags r:id="rId24"/>
            </p:custDataLst>
          </p:nvPr>
        </p:nvCxnSpPr>
        <p:spPr>
          <a:xfrm flipV="1">
            <a:off x="5918200" y="1115619"/>
            <a:ext cx="558800" cy="9000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AD413C00-30A7-4FF6-8BD2-32B910CF385C}"/>
              </a:ext>
            </a:extLst>
          </p:cNvPr>
          <p:cNvCxnSpPr>
            <a:cxnSpLocks/>
            <a:stCxn id="60" idx="3"/>
            <a:endCxn id="58" idx="1"/>
          </p:cNvCxnSpPr>
          <p:nvPr>
            <p:custDataLst>
              <p:tags r:id="rId25"/>
            </p:custDataLst>
          </p:nvPr>
        </p:nvCxnSpPr>
        <p:spPr>
          <a:xfrm flipV="1">
            <a:off x="5918200" y="1115619"/>
            <a:ext cx="558800" cy="49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8D156EEA-60EF-405F-B569-C5045C5DCF33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3169466" y="666"/>
                <a:ext cx="32489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/>
                  <a:t>Encodeur</a:t>
                </a:r>
                <a:r>
                  <a:rPr lang="fr-FR" sz="2000" dirty="0"/>
                  <a:t> (estime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000" dirty="0"/>
                  <a:t>)</a:t>
                </a:r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8D156EEA-60EF-405F-B569-C5045C5DC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3169466" y="666"/>
                <a:ext cx="3248903" cy="400110"/>
              </a:xfrm>
              <a:prstGeom prst="rect">
                <a:avLst/>
              </a:prstGeom>
              <a:blipFill>
                <a:blip r:embed="rId49"/>
                <a:stretch>
                  <a:fillRect l="-2064" t="-7576" r="-1313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 : coins arrondis 65">
                <a:extLst>
                  <a:ext uri="{FF2B5EF4-FFF2-40B4-BE49-F238E27FC236}">
                    <a16:creationId xmlns:a16="http://schemas.microsoft.com/office/drawing/2014/main" id="{C9EC7228-D86B-4060-8C7B-8440861D85E2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2769009" y="2197549"/>
                <a:ext cx="292100" cy="58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6" name="Rectangle : coins arrondis 65">
                <a:extLst>
                  <a:ext uri="{FF2B5EF4-FFF2-40B4-BE49-F238E27FC236}">
                    <a16:creationId xmlns:a16="http://schemas.microsoft.com/office/drawing/2014/main" id="{C9EC7228-D86B-4060-8C7B-8440861D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2769009" y="2197549"/>
                <a:ext cx="292100" cy="584200"/>
              </a:xfrm>
              <a:prstGeom prst="roundRect">
                <a:avLst/>
              </a:prstGeom>
              <a:blipFill>
                <a:blip r:embed="rId51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A4BF6DFB-8791-4367-823F-A358771617FA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708966" y="392607"/>
                <a:ext cx="445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A4BF6DFB-8791-4367-823F-A35877161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1708966" y="392607"/>
                <a:ext cx="445955" cy="461665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e 67">
            <a:extLst>
              <a:ext uri="{FF2B5EF4-FFF2-40B4-BE49-F238E27FC236}">
                <a16:creationId xmlns:a16="http://schemas.microsoft.com/office/drawing/2014/main" id="{26B7E51A-8A31-4095-BDAE-1827680F8FDC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9188840" y="1012352"/>
            <a:ext cx="2901560" cy="1291439"/>
            <a:chOff x="-5328" y="4338320"/>
            <a:chExt cx="3772427" cy="1470866"/>
          </a:xfrm>
        </p:grpSpPr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075D31DA-F227-44D9-89CF-5D51C592A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8320"/>
              <a:ext cx="3767099" cy="1470866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1AC84E77-8FAF-4FAD-8726-EF1B3C410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2" y="4338320"/>
              <a:ext cx="3767099" cy="1470866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7F43F2FC-28BE-4A3C-B24F-3EED9981A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4" y="4338320"/>
              <a:ext cx="3767099" cy="1470866"/>
            </a:xfrm>
            <a:prstGeom prst="rect">
              <a:avLst/>
            </a:prstGeom>
          </p:spPr>
        </p:pic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976B1831-F084-4C64-9A30-80D5E12FD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96" y="4338320"/>
              <a:ext cx="3767099" cy="1470866"/>
            </a:xfrm>
            <a:prstGeom prst="rect">
              <a:avLst/>
            </a:prstGeom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6724065E-3EF1-445C-A5AA-BFA5F68B7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8" y="4338320"/>
              <a:ext cx="3767099" cy="1470866"/>
            </a:xfrm>
            <a:prstGeom prst="rect">
              <a:avLst/>
            </a:prstGeom>
          </p:spPr>
        </p:pic>
      </p:grpSp>
      <p:cxnSp>
        <p:nvCxnSpPr>
          <p:cNvPr id="74" name="Connecteur : en angle 73">
            <a:extLst>
              <a:ext uri="{FF2B5EF4-FFF2-40B4-BE49-F238E27FC236}">
                <a16:creationId xmlns:a16="http://schemas.microsoft.com/office/drawing/2014/main" id="{8E4234E4-6F85-4E15-8CB1-5682F9C6DBE9}"/>
              </a:ext>
            </a:extLst>
          </p:cNvPr>
          <p:cNvCxnSpPr>
            <a:cxnSpLocks/>
          </p:cNvCxnSpPr>
          <p:nvPr/>
        </p:nvCxnSpPr>
        <p:spPr>
          <a:xfrm flipV="1">
            <a:off x="3061109" y="1896066"/>
            <a:ext cx="4067278" cy="602636"/>
          </a:xfrm>
          <a:prstGeom prst="bentConnector3">
            <a:avLst>
              <a:gd name="adj1" fmla="val 8432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 : en angle 74">
            <a:extLst>
              <a:ext uri="{FF2B5EF4-FFF2-40B4-BE49-F238E27FC236}">
                <a16:creationId xmlns:a16="http://schemas.microsoft.com/office/drawing/2014/main" id="{FFEF36B2-BDCE-459B-9C73-396848C8D1D8}"/>
              </a:ext>
            </a:extLst>
          </p:cNvPr>
          <p:cNvCxnSpPr>
            <a:cxnSpLocks/>
            <a:stCxn id="66" idx="3"/>
          </p:cNvCxnSpPr>
          <p:nvPr/>
        </p:nvCxnSpPr>
        <p:spPr>
          <a:xfrm flipV="1">
            <a:off x="3061109" y="2113155"/>
            <a:ext cx="576826" cy="37649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70DE19E5-4D6E-4B86-8621-6E0BEAE7B5F6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6779540" y="0"/>
                <a:ext cx="32745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/>
                  <a:t>Décodeur</a:t>
                </a:r>
                <a:r>
                  <a:rPr lang="fr-FR" sz="2000" dirty="0"/>
                  <a:t> (estime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000" dirty="0"/>
                  <a:t>)</a:t>
                </a:r>
              </a:p>
            </p:txBody>
          </p:sp>
        </mc:Choice>
        <mc:Fallback xmlns=""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70DE19E5-4D6E-4B86-8621-6E0BEAE7B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6779540" y="0"/>
                <a:ext cx="3274551" cy="400110"/>
              </a:xfrm>
              <a:prstGeom prst="rect">
                <a:avLst/>
              </a:prstGeom>
              <a:blipFill>
                <a:blip r:embed="rId56"/>
                <a:stretch>
                  <a:fillRect l="-1862" t="-7576" r="-16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ccolade ouvrante 76">
            <a:extLst>
              <a:ext uri="{FF2B5EF4-FFF2-40B4-BE49-F238E27FC236}">
                <a16:creationId xmlns:a16="http://schemas.microsoft.com/office/drawing/2014/main" id="{F2703055-831F-4B84-8BA1-AFD7B55F59F0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 rot="5400000" flipV="1">
            <a:off x="4580295" y="-648018"/>
            <a:ext cx="380246" cy="2607397"/>
          </a:xfrm>
          <a:prstGeom prst="leftBrace">
            <a:avLst/>
          </a:prstGeom>
          <a:ln w="38100">
            <a:solidFill>
              <a:srgbClr val="27F9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Accolade ouvrante 77">
            <a:extLst>
              <a:ext uri="{FF2B5EF4-FFF2-40B4-BE49-F238E27FC236}">
                <a16:creationId xmlns:a16="http://schemas.microsoft.com/office/drawing/2014/main" id="{2B0DD051-39DB-438C-B27B-A0D1914A667D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 rot="5400000" flipV="1">
            <a:off x="8174395" y="-666123"/>
            <a:ext cx="380246" cy="2607397"/>
          </a:xfrm>
          <a:prstGeom prst="leftBrace">
            <a:avLst/>
          </a:prstGeom>
          <a:ln w="38100">
            <a:solidFill>
              <a:srgbClr val="27F9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2BC74DD9-2EA8-439E-AA91-507A6684A566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6856963" y="4791694"/>
            <a:ext cx="494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Perte d’interprétation avec des couches de convolution ?</a:t>
            </a:r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0E94BDFC-9FCB-445A-BFCA-9D990C86F583}"/>
              </a:ext>
            </a:extLst>
          </p:cNvPr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0016" y="4805419"/>
            <a:ext cx="265682" cy="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9" grpId="0"/>
      <p:bldP spid="41" grpId="0"/>
      <p:bldP spid="47" grpId="0"/>
      <p:bldP spid="52" grpId="0"/>
      <p:bldP spid="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Espace réservé du contenu 3">
                <a:extLst>
                  <a:ext uri="{FF2B5EF4-FFF2-40B4-BE49-F238E27FC236}">
                    <a16:creationId xmlns:a16="http://schemas.microsoft.com/office/drawing/2014/main" id="{F648E931-2187-4273-AEE3-1EB8E26A0830}"/>
                  </a:ext>
                </a:extLst>
              </p:cNvPr>
              <p:cNvSpPr txBox="1">
                <a:spLocks/>
              </p:cNvSpPr>
              <p:nvPr>
                <p:custDataLst>
                  <p:tags r:id="rId3"/>
                </p:custDataLst>
              </p:nvPr>
            </p:nvSpPr>
            <p:spPr>
              <a:xfrm>
                <a:off x="0" y="1975476"/>
                <a:ext cx="5399773" cy="19555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2400" b="1" dirty="0"/>
                  <a:t>Générative</a:t>
                </a:r>
                <a:endParaRPr lang="fr-FR" b="1" dirty="0"/>
              </a:p>
              <a:p>
                <a:pPr marL="342900" indent="-342900" algn="just"/>
                <a:r>
                  <a:rPr lang="fr-FR" sz="2200" dirty="0"/>
                  <a:t>Estimation de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2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</m:oMath>
                </a14:m>
                <a:r>
                  <a:rPr lang="fr-FR" sz="2200" dirty="0"/>
                  <a:t> pour ensuite déduire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2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22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200" dirty="0"/>
                  <a:t> </a:t>
                </a:r>
                <a:r>
                  <a:rPr lang="fr-FR" sz="1800" dirty="0"/>
                  <a:t>(théorème de Bayes)</a:t>
                </a:r>
                <a:r>
                  <a:rPr lang="fr-FR" sz="2400" dirty="0"/>
                  <a:t> </a:t>
                </a:r>
                <a:endParaRPr lang="fr-FR" sz="2200" dirty="0"/>
              </a:p>
              <a:p>
                <a:pPr marL="800100" lvl="1" indent="-342900" algn="just"/>
                <a:r>
                  <a:rPr lang="fr-FR" sz="2000" dirty="0"/>
                  <a:t>Approche classique des attaques profilées [CRR03, SLP05]</a:t>
                </a:r>
              </a:p>
            </p:txBody>
          </p:sp>
        </mc:Choice>
        <mc:Fallback xmlns="">
          <p:sp>
            <p:nvSpPr>
              <p:cNvPr id="68" name="Espace réservé du contenu 3">
                <a:extLst>
                  <a:ext uri="{FF2B5EF4-FFF2-40B4-BE49-F238E27FC236}">
                    <a16:creationId xmlns:a16="http://schemas.microsoft.com/office/drawing/2014/main" id="{F648E931-2187-4273-AEE3-1EB8E26A0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0" y="1975476"/>
                <a:ext cx="5399773" cy="1955539"/>
              </a:xfrm>
              <a:prstGeom prst="rect">
                <a:avLst/>
              </a:prstGeom>
              <a:blipFill>
                <a:blip r:embed="rId16"/>
                <a:stretch>
                  <a:fillRect l="-1693" t="-4361" r="-14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24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E845CD40-F62A-4359-BD12-7AC902C25818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1526175" y="106419"/>
            <a:ext cx="9085119" cy="7318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fr-FR" sz="3600" b="1" dirty="0">
                <a:latin typeface="Calibri Light (En-têtes)"/>
              </a:rPr>
              <a:t>Générative vs. Discriminative : Quelle approche à privilégier pour la mise en place d’attaques par canaux auxiliaires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Espace réservé du contenu 3">
                <a:extLst>
                  <a:ext uri="{FF2B5EF4-FFF2-40B4-BE49-F238E27FC236}">
                    <a16:creationId xmlns:a16="http://schemas.microsoft.com/office/drawing/2014/main" id="{CB15BAFE-0D50-4D2E-AEF6-55BC0D353B94}"/>
                  </a:ext>
                </a:extLst>
              </p:cNvPr>
              <p:cNvSpPr>
                <a:spLocks noGrp="1"/>
              </p:cNvSpPr>
              <p:nvPr>
                <p:ph sz="half" idx="2"/>
                <p:custDataLst>
                  <p:tags r:id="rId9"/>
                </p:custDataLst>
              </p:nvPr>
            </p:nvSpPr>
            <p:spPr>
              <a:xfrm>
                <a:off x="0" y="4280925"/>
                <a:ext cx="5361272" cy="19315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b="1" dirty="0"/>
                  <a:t>Discriminative</a:t>
                </a:r>
              </a:p>
              <a:p>
                <a:pPr algn="just"/>
                <a:r>
                  <a:rPr lang="fr-FR" sz="2200" dirty="0"/>
                  <a:t>Estimation de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2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22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fr-FR" sz="2200" dirty="0"/>
                  <a:t> via la définition d’une frontière de décision </a:t>
                </a:r>
              </a:p>
              <a:p>
                <a:pPr lvl="1" algn="just"/>
                <a:r>
                  <a:rPr lang="fr-FR" sz="2000" dirty="0"/>
                  <a:t>Approche classique en DLSCA [MPP16, CDP17, MDP20, BPS</a:t>
                </a:r>
                <a:r>
                  <a:rPr lang="fr-FR" sz="2000" baseline="30000" dirty="0"/>
                  <a:t>+</a:t>
                </a:r>
                <a:r>
                  <a:rPr lang="fr-FR" sz="2000" dirty="0"/>
                  <a:t>20]</a:t>
                </a:r>
              </a:p>
            </p:txBody>
          </p:sp>
        </mc:Choice>
        <mc:Fallback xmlns="">
          <p:sp>
            <p:nvSpPr>
              <p:cNvPr id="56" name="Espace réservé du contenu 3">
                <a:extLst>
                  <a:ext uri="{FF2B5EF4-FFF2-40B4-BE49-F238E27FC236}">
                    <a16:creationId xmlns:a16="http://schemas.microsoft.com/office/drawing/2014/main" id="{CB15BAFE-0D50-4D2E-AEF6-55BC0D353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  <p:custDataLst>
                  <p:tags r:id="rId17"/>
                </p:custDataLst>
              </p:nvPr>
            </p:nvSpPr>
            <p:spPr>
              <a:xfrm>
                <a:off x="0" y="4280925"/>
                <a:ext cx="5361272" cy="1931564"/>
              </a:xfrm>
              <a:blipFill>
                <a:blip r:embed="rId18"/>
                <a:stretch>
                  <a:fillRect l="-1706" t="-4416" r="-14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Image 38">
            <a:extLst>
              <a:ext uri="{FF2B5EF4-FFF2-40B4-BE49-F238E27FC236}">
                <a16:creationId xmlns:a16="http://schemas.microsoft.com/office/drawing/2014/main" id="{69A7B28B-23D2-4D23-9EC7-EAC1DB91581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038" y="2311032"/>
            <a:ext cx="5984340" cy="4028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031E99DC-8DB6-4A77-9C2E-E9033D0B0BC9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309575" y="6057073"/>
                <a:ext cx="13792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𝐷𝑖𝑚𝑒𝑛𝑠𝑖𝑜𝑛</m:t>
                      </m:r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031E99DC-8DB6-4A77-9C2E-E9033D0B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575" y="6057073"/>
                <a:ext cx="1379224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044AC2CE-FEB6-40C5-B147-2E0737C56D5F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 rot="16200000">
                <a:off x="5215188" y="4000424"/>
                <a:ext cx="13792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𝐷𝑖𝑚𝑒𝑛𝑠𝑖𝑜𝑛</m:t>
                      </m:r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044AC2CE-FEB6-40C5-B147-2E0737C56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15188" y="4000424"/>
                <a:ext cx="1379224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9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6" grpId="0" uiExpand="1" build="p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25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B00B23D7-FA44-4A55-BBFF-7628F7197C8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4173" y="3822008"/>
            <a:ext cx="5650029" cy="2455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Espace réservé du contenu 2">
                <a:extLst>
                  <a:ext uri="{FF2B5EF4-FFF2-40B4-BE49-F238E27FC236}">
                    <a16:creationId xmlns:a16="http://schemas.microsoft.com/office/drawing/2014/main" id="{925209ED-8C9B-4308-98BA-DA9B6FBFD844}"/>
                  </a:ext>
                </a:extLst>
              </p:cNvPr>
              <p:cNvSpPr txBox="1">
                <a:spLocks/>
              </p:cNvSpPr>
              <p:nvPr>
                <p:custDataLst>
                  <p:tags r:id="rId8"/>
                </p:custDataLst>
              </p:nvPr>
            </p:nvSpPr>
            <p:spPr>
              <a:xfrm>
                <a:off x="1" y="1299410"/>
                <a:ext cx="5559552" cy="202756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/>
                  <a:t>AES_HD*</a:t>
                </a:r>
                <a:r>
                  <a:rPr lang="fr-FR" baseline="30000" dirty="0"/>
                  <a:t>1</a:t>
                </a:r>
                <a:r>
                  <a:rPr lang="fr-FR" dirty="0"/>
                  <a:t> (AES-128) [PHJ</a:t>
                </a:r>
                <a:r>
                  <a:rPr lang="fr-FR" baseline="30000" dirty="0"/>
                  <a:t>+</a:t>
                </a:r>
                <a:r>
                  <a:rPr lang="fr-FR" dirty="0"/>
                  <a:t>18]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b="0" dirty="0" err="1"/>
                  <a:t>Xilinx</a:t>
                </a:r>
                <a:r>
                  <a:rPr lang="fr-FR" sz="2000" b="0" dirty="0"/>
                  <a:t> Virtex-5 FPGA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b="0" dirty="0"/>
                  <a:t>Variable ciblée: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𝑆𝑏𝑜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d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sSup>
                            <m:s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fr-FR" sz="2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b="0" dirty="0"/>
                  <a:t>Non protégée</a:t>
                </a:r>
              </a:p>
            </p:txBody>
          </p:sp>
        </mc:Choice>
        <mc:Fallback xmlns="">
          <p:sp>
            <p:nvSpPr>
              <p:cNvPr id="30" name="Espace réservé du contenu 2">
                <a:extLst>
                  <a:ext uri="{FF2B5EF4-FFF2-40B4-BE49-F238E27FC236}">
                    <a16:creationId xmlns:a16="http://schemas.microsoft.com/office/drawing/2014/main" id="{925209ED-8C9B-4308-98BA-DA9B6FBFD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299410"/>
                <a:ext cx="5559552" cy="2027562"/>
              </a:xfrm>
              <a:prstGeom prst="rect">
                <a:avLst/>
              </a:prstGeom>
              <a:blipFill>
                <a:blip r:embed="rId24"/>
                <a:stretch>
                  <a:fillRect l="-1645" b="-54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Espace réservé du contenu 2">
                <a:extLst>
                  <a:ext uri="{FF2B5EF4-FFF2-40B4-BE49-F238E27FC236}">
                    <a16:creationId xmlns:a16="http://schemas.microsoft.com/office/drawing/2014/main" id="{130E48E7-E5A1-4134-8DB5-B338B8AC9AB0}"/>
                  </a:ext>
                </a:extLst>
              </p:cNvPr>
              <p:cNvSpPr txBox="1">
                <a:spLocks/>
              </p:cNvSpPr>
              <p:nvPr>
                <p:custDataLst>
                  <p:tags r:id="rId9"/>
                </p:custDataLst>
              </p:nvPr>
            </p:nvSpPr>
            <p:spPr>
              <a:xfrm>
                <a:off x="1" y="3877056"/>
                <a:ext cx="5629656" cy="2651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2400" b="1" dirty="0"/>
                  <a:t>ASCAD-v1*</a:t>
                </a:r>
                <a:r>
                  <a:rPr lang="fr-FR" sz="2400" b="1" baseline="30000" dirty="0"/>
                  <a:t>2</a:t>
                </a:r>
                <a:r>
                  <a:rPr lang="fr-FR" sz="2400" b="1" dirty="0"/>
                  <a:t> (AES-128) [BPS+20]</a:t>
                </a:r>
              </a:p>
              <a:p>
                <a:r>
                  <a:rPr lang="fr-FR" sz="2000" dirty="0"/>
                  <a:t>Microcontrôleur AVR (8-bit)</a:t>
                </a:r>
              </a:p>
              <a:p>
                <a:r>
                  <a:rPr lang="fr-FR" sz="2000" dirty="0"/>
                  <a:t>Variable ciblée: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i="1" smtClean="0">
                          <a:latin typeface="Cambria Math" panose="02040503050406030204" pitchFamily="18" charset="0"/>
                        </a:rPr>
                        <m:t>𝑆𝑏𝑜𝑥</m:t>
                      </m:r>
                      <m:r>
                        <a:rPr lang="fr-FR" sz="20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fr-F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 </m:t>
                      </m:r>
                      <m:sSup>
                        <m:sSupPr>
                          <m:ctrlP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sz="2000" dirty="0"/>
              </a:p>
              <a:p>
                <a:r>
                  <a:rPr lang="fr-FR" sz="2000" dirty="0"/>
                  <a:t>Contremesure: masquage booléen ordre 1</a:t>
                </a:r>
              </a:p>
            </p:txBody>
          </p:sp>
        </mc:Choice>
        <mc:Fallback xmlns="">
          <p:sp>
            <p:nvSpPr>
              <p:cNvPr id="34" name="Espace réservé du contenu 2">
                <a:extLst>
                  <a:ext uri="{FF2B5EF4-FFF2-40B4-BE49-F238E27FC236}">
                    <a16:creationId xmlns:a16="http://schemas.microsoft.com/office/drawing/2014/main" id="{130E48E7-E5A1-4134-8DB5-B338B8AC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877056"/>
                <a:ext cx="5629656" cy="2651760"/>
              </a:xfrm>
              <a:prstGeom prst="rect">
                <a:avLst/>
              </a:prstGeom>
              <a:blipFill>
                <a:blip r:embed="rId25"/>
                <a:stretch>
                  <a:fillRect l="-1623" t="-32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Image 36">
            <a:extLst>
              <a:ext uri="{FF2B5EF4-FFF2-40B4-BE49-F238E27FC236}">
                <a16:creationId xmlns:a16="http://schemas.microsoft.com/office/drawing/2014/main" id="{AED026A0-8EAA-421C-A40E-0CC38BEAFED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5525" y="1258775"/>
            <a:ext cx="5869051" cy="2322232"/>
          </a:xfrm>
          <a:prstGeom prst="rect">
            <a:avLst/>
          </a:prstGeom>
        </p:spPr>
      </p:pic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55422FE8-2493-4A37-9EAD-5792E73100FD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87073" y="6431300"/>
            <a:ext cx="5542583" cy="32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dirty="0"/>
              <a:t>*</a:t>
            </a:r>
            <a:r>
              <a:rPr lang="fr-FR" sz="1600" baseline="30000" dirty="0"/>
              <a:t>1 </a:t>
            </a:r>
            <a:r>
              <a:rPr lang="fr-FR" sz="1600" dirty="0"/>
              <a:t>https://github.com/AESHD/AES_HD_Dataset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AFA653D7-4437-42A2-850D-377C3D030E57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8434703" y="3535253"/>
                <a:ext cx="18169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𝑃𝑜𝑖𝑛𝑡𝑠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𝑡𝑒𝑚𝑝𝑜𝑟𝑒𝑙𝑠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AFA653D7-4437-42A2-850D-377C3D030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703" y="3535253"/>
                <a:ext cx="1816972" cy="338554"/>
              </a:xfrm>
              <a:prstGeom prst="rect">
                <a:avLst/>
              </a:prstGeom>
              <a:blipFill>
                <a:blip r:embed="rId2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C8F1799E-91AB-4E47-8B3E-4FCF41EC6A01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 rot="16200000">
                <a:off x="5542518" y="2238999"/>
                <a:ext cx="628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𝑆𝑁𝑅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C8F1799E-91AB-4E47-8B3E-4FCF41EC6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42518" y="2238999"/>
                <a:ext cx="628313" cy="33855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415CF2F3-CAFC-4AB6-933B-9F60ED428BF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811473" y="6448947"/>
            <a:ext cx="5542583" cy="32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dirty="0"/>
              <a:t>*</a:t>
            </a:r>
            <a:r>
              <a:rPr lang="fr-FR" sz="1600" baseline="30000" dirty="0"/>
              <a:t>2 </a:t>
            </a:r>
            <a:r>
              <a:rPr lang="fr-FR" sz="1600" dirty="0"/>
              <a:t>https://github.com/ANSSI-FR/ASCAD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D90F56B-7B7F-418F-B79A-00B7BFC72D41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 rot="16200000">
                <a:off x="5550540" y="4788095"/>
                <a:ext cx="628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𝑆𝑁𝑅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8D90F56B-7B7F-418F-B79A-00B7BFC7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50540" y="4788095"/>
                <a:ext cx="628313" cy="33855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06841F0D-E13E-43F1-B839-C84DAB1F2CD9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8423474" y="6199853"/>
                <a:ext cx="18169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𝑃𝑜𝑖𝑛𝑡𝑠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𝑡𝑒𝑚𝑝𝑜𝑟𝑒𝑙𝑠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06841F0D-E13E-43F1-B839-C84DAB1F2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474" y="6199853"/>
                <a:ext cx="1816972" cy="338554"/>
              </a:xfrm>
              <a:prstGeom prst="rect">
                <a:avLst/>
              </a:prstGeom>
              <a:blipFill>
                <a:blip r:embed="rId3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4621B70-1118-4143-86A2-52BC5BA57532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785811" y="4292867"/>
                <a:ext cx="13601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𝑆𝑏𝑜𝑥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sSup>
                            <m:sSup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4621B70-1118-4143-86A2-52BC5BA57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811" y="4292867"/>
                <a:ext cx="1360116" cy="27699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18B28189-1550-4441-92CE-D169C4E6BA86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6793832" y="4069881"/>
                <a:ext cx="4910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18B28189-1550-4441-92CE-D169C4E6B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832" y="4069881"/>
                <a:ext cx="491032" cy="276999"/>
              </a:xfrm>
              <a:prstGeom prst="rect">
                <a:avLst/>
              </a:prstGeom>
              <a:blipFill>
                <a:blip r:embed="rId3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4D95DD9C-AECE-448D-B6E7-357B41ABFA3A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6782603" y="3846895"/>
                <a:ext cx="18031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</a:rPr>
                        <m:t>𝑆𝑏𝑜𝑥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p>
                            <m:sSup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4D95DD9C-AECE-448D-B6E7-357B41ABF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603" y="3846895"/>
                <a:ext cx="1803132" cy="276999"/>
              </a:xfrm>
              <a:prstGeom prst="rect">
                <a:avLst/>
              </a:prstGeom>
              <a:blipFill>
                <a:blip r:embed="rId3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itre 1">
            <a:extLst>
              <a:ext uri="{FF2B5EF4-FFF2-40B4-BE49-F238E27FC236}">
                <a16:creationId xmlns:a16="http://schemas.microsoft.com/office/drawing/2014/main" id="{B925D865-DBF3-4199-9D59-B45570ABA365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1526175" y="236886"/>
            <a:ext cx="9085119" cy="731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/>
              <a:t>Bases de données</a:t>
            </a:r>
            <a:endParaRPr lang="fr-FR" b="1" dirty="0">
              <a:latin typeface="Calibri Light (En-têtes)"/>
            </a:endParaRPr>
          </a:p>
        </p:txBody>
      </p:sp>
    </p:spTree>
    <p:extLst>
      <p:ext uri="{BB962C8B-B14F-4D97-AF65-F5344CB8AC3E}">
        <p14:creationId xmlns:p14="http://schemas.microsoft.com/office/powerpoint/2010/main" val="2016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2" grpId="0"/>
      <p:bldP spid="43" grpId="0"/>
      <p:bldP spid="44" grpId="0"/>
      <p:bldP spid="4" grpId="0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Image 10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D9C69BF4-A3A8-4436-9B1B-7ADF7D5F152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2" y="4417994"/>
            <a:ext cx="3829211" cy="1540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3948CE9-DA7E-4ED8-837D-84653E4CDC4E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032300" y="5939970"/>
                <a:ext cx="1409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dirty="0" smtClean="0">
                          <a:latin typeface="Cambria Math" panose="02040503050406030204" pitchFamily="18" charset="0"/>
                        </a:rPr>
                        <m:t>𝑃𝑜𝑖𝑛𝑡𝑠</m:t>
                      </m:r>
                      <m:r>
                        <a:rPr lang="fr-FR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200" b="0" i="1" dirty="0" smtClean="0">
                          <a:latin typeface="Cambria Math" panose="02040503050406030204" pitchFamily="18" charset="0"/>
                        </a:rPr>
                        <m:t>𝑡𝑒𝑚𝑝𝑜𝑟𝑒𝑙𝑠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3948CE9-DA7E-4ED8-837D-84653E4CD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8"/>
                </p:custDataLst>
              </p:nvPr>
            </p:nvSpPr>
            <p:spPr>
              <a:xfrm>
                <a:off x="2032300" y="5939970"/>
                <a:ext cx="1409232" cy="276999"/>
              </a:xfrm>
              <a:prstGeom prst="rect">
                <a:avLst/>
              </a:prstGeom>
              <a:blipFill>
                <a:blip r:embed="rId89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Image 69">
            <a:extLst>
              <a:ext uri="{FF2B5EF4-FFF2-40B4-BE49-F238E27FC236}">
                <a16:creationId xmlns:a16="http://schemas.microsoft.com/office/drawing/2014/main" id="{59788E4A-AC50-4801-BB6C-F02890C87BE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492" y="4321744"/>
            <a:ext cx="278744" cy="278744"/>
          </a:xfrm>
          <a:prstGeom prst="rect">
            <a:avLst/>
          </a:prstGeom>
        </p:spPr>
      </p:pic>
      <p:sp>
        <p:nvSpPr>
          <p:cNvPr id="80" name="Rectangle : coins arrondis 79">
            <a:extLst>
              <a:ext uri="{FF2B5EF4-FFF2-40B4-BE49-F238E27FC236}">
                <a16:creationId xmlns:a16="http://schemas.microsoft.com/office/drawing/2014/main" id="{DD5582D3-7848-4E20-B6F1-C0C4364AAD3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444817" y="4831883"/>
            <a:ext cx="1435067" cy="654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/>
              <a:t>cVAE</a:t>
            </a:r>
            <a:r>
              <a:rPr lang="fr-FR" sz="2800" b="1" dirty="0"/>
              <a:t>-ST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 : coins arrondis 80">
                <a:extLst>
                  <a:ext uri="{FF2B5EF4-FFF2-40B4-BE49-F238E27FC236}">
                    <a16:creationId xmlns:a16="http://schemas.microsoft.com/office/drawing/2014/main" id="{B01DC1D2-C9FB-46BA-99ED-D2B301782ACD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569606" y="5253791"/>
                <a:ext cx="1952214" cy="6545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81" name="Rectangle : coins arrondis 80">
                <a:extLst>
                  <a:ext uri="{FF2B5EF4-FFF2-40B4-BE49-F238E27FC236}">
                    <a16:creationId xmlns:a16="http://schemas.microsoft.com/office/drawing/2014/main" id="{B01DC1D2-C9FB-46BA-99ED-D2B301782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1"/>
                </p:custDataLst>
              </p:nvPr>
            </p:nvSpPr>
            <p:spPr>
              <a:xfrm>
                <a:off x="569606" y="5253791"/>
                <a:ext cx="1952214" cy="654518"/>
              </a:xfrm>
              <a:prstGeom prst="roundRect">
                <a:avLst/>
              </a:prstGeom>
              <a:blipFill>
                <a:blip r:embed="rId9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Flèche droite 63">
            <a:extLst>
              <a:ext uri="{FF2B5EF4-FFF2-40B4-BE49-F238E27FC236}">
                <a16:creationId xmlns:a16="http://schemas.microsoft.com/office/drawing/2014/main" id="{C9A8B5B4-4336-4A12-9C8B-8B25C15B7AD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997194" y="5008576"/>
            <a:ext cx="517056" cy="36232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ZoneTexte 101">
                <a:extLst>
                  <a:ext uri="{FF2B5EF4-FFF2-40B4-BE49-F238E27FC236}">
                    <a16:creationId xmlns:a16="http://schemas.microsoft.com/office/drawing/2014/main" id="{BBCD3044-F6C2-400D-BA15-764FFF391FA8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 rot="16200000">
                <a:off x="978603" y="5244635"/>
                <a:ext cx="654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𝑅𝑎𝑛𝑔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02" name="ZoneTexte 101">
                <a:extLst>
                  <a:ext uri="{FF2B5EF4-FFF2-40B4-BE49-F238E27FC236}">
                    <a16:creationId xmlns:a16="http://schemas.microsoft.com/office/drawing/2014/main" id="{BBCD3044-F6C2-400D-BA15-764FFF39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3"/>
                </p:custDataLst>
              </p:nvPr>
            </p:nvSpPr>
            <p:spPr>
              <a:xfrm rot="16200000">
                <a:off x="978603" y="5244635"/>
                <a:ext cx="654218" cy="307777"/>
              </a:xfrm>
              <a:prstGeom prst="rect">
                <a:avLst/>
              </a:prstGeom>
              <a:blipFill>
                <a:blip r:embed="rId94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153A682-62C4-41C0-A85B-B4A18125A9B7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flipV="1">
            <a:off x="4167738" y="4562375"/>
            <a:ext cx="298383" cy="77002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03C40D8-5CD6-4950-B1BF-DC1B315F8546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628724" y="4494998"/>
                <a:ext cx="617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[5]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03C40D8-5CD6-4950-B1BF-DC1B315F8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5"/>
                </p:custDataLst>
              </p:nvPr>
            </p:nvSpPr>
            <p:spPr>
              <a:xfrm>
                <a:off x="3628724" y="4494998"/>
                <a:ext cx="617669" cy="338554"/>
              </a:xfrm>
              <a:prstGeom prst="rect">
                <a:avLst/>
              </a:prstGeom>
              <a:blipFill>
                <a:blip r:embed="rId9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6EBE0866-E1F9-45F6-BAE2-01515C741C9D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 flipH="1" flipV="1">
            <a:off x="4466121" y="4687503"/>
            <a:ext cx="346510" cy="105878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>
                <a:extLst>
                  <a:ext uri="{FF2B5EF4-FFF2-40B4-BE49-F238E27FC236}">
                    <a16:creationId xmlns:a16="http://schemas.microsoft.com/office/drawing/2014/main" id="{4CB5832F-1482-423F-9634-598F433168CE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772526" y="4666649"/>
                <a:ext cx="6176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09" name="ZoneTexte 108">
                <a:extLst>
                  <a:ext uri="{FF2B5EF4-FFF2-40B4-BE49-F238E27FC236}">
                    <a16:creationId xmlns:a16="http://schemas.microsoft.com/office/drawing/2014/main" id="{4CB5832F-1482-423F-9634-598F43316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7"/>
                </p:custDataLst>
              </p:nvPr>
            </p:nvSpPr>
            <p:spPr>
              <a:xfrm>
                <a:off x="4772526" y="4666649"/>
                <a:ext cx="617670" cy="338554"/>
              </a:xfrm>
              <a:prstGeom prst="rect">
                <a:avLst/>
              </a:prstGeom>
              <a:blipFill>
                <a:blip r:embed="rId9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5F08EC89-A982-4B64-817C-30653C003A3B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4195009" y="5070909"/>
            <a:ext cx="271112" cy="88232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id="{CC06B118-0BB5-4F41-B54C-AED858A44174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3615890" y="4828674"/>
                <a:ext cx="6176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id="{CC06B118-0BB5-4F41-B54C-AED858A44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9"/>
                </p:custDataLst>
              </p:nvPr>
            </p:nvSpPr>
            <p:spPr>
              <a:xfrm>
                <a:off x="3615890" y="4828674"/>
                <a:ext cx="617670" cy="338554"/>
              </a:xfrm>
              <a:prstGeom prst="rect">
                <a:avLst/>
              </a:prstGeom>
              <a:blipFill>
                <a:blip r:embed="rId10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Image 105">
            <a:extLst>
              <a:ext uri="{FF2B5EF4-FFF2-40B4-BE49-F238E27FC236}">
                <a16:creationId xmlns:a16="http://schemas.microsoft.com/office/drawing/2014/main" id="{C0EC5141-E8B5-4ED0-A112-46721D9D08CA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080" y="4464772"/>
            <a:ext cx="5106187" cy="2029747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B31B794F-4EB8-4649-9532-CFB6821BF876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371" y="4309121"/>
            <a:ext cx="2992287" cy="2238674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B962B1AB-1ADE-417A-995B-F36A85879F63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9585" y="4282934"/>
            <a:ext cx="5280220" cy="2291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ED4D98DA-471F-4D0C-BA53-E5B8FC67B84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6052684" y="4936391"/>
                <a:ext cx="6136105" cy="1063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𝒦</m:t>
                                  </m:r>
                                </m:e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eqAr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𝐹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fr-FR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Θ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F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𝐹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fr-FR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Θ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ED4D98DA-471F-4D0C-BA53-E5B8FC67B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684" y="4936391"/>
                <a:ext cx="6136105" cy="1063368"/>
              </a:xfrm>
              <a:prstGeom prst="rect">
                <a:avLst/>
              </a:prstGeom>
              <a:blipFill>
                <a:blip r:embed="rId10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D2263C6F-EB11-4C10-8E36-1FAD1B89A4AC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129" y="4327050"/>
            <a:ext cx="2992288" cy="223867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B86A4F8-FAC0-4063-B5C2-C532C4DF6E35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94" y="4366579"/>
            <a:ext cx="5268215" cy="1984114"/>
          </a:xfrm>
          <a:prstGeom prst="rect">
            <a:avLst/>
          </a:prstGeom>
        </p:spPr>
      </p:pic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9B430D97-1D59-4707-B421-633D1F4DB7C8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206099" y="850425"/>
            <a:ext cx="4918524" cy="20179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Générative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Construit</a:t>
            </a:r>
            <a:r>
              <a:rPr lang="en-US" dirty="0"/>
              <a:t> à </a:t>
            </a:r>
            <a:r>
              <a:rPr lang="en-US" dirty="0" err="1"/>
              <a:t>partir</a:t>
            </a:r>
            <a:r>
              <a:rPr lang="en-US" dirty="0"/>
              <a:t> de [SLP05]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Discriminative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Utilisation</a:t>
            </a:r>
            <a:r>
              <a:rPr lang="en-US" dirty="0"/>
              <a:t> de </a:t>
            </a:r>
            <a:r>
              <a:rPr lang="en-US" dirty="0" err="1"/>
              <a:t>l’état</a:t>
            </a:r>
            <a:r>
              <a:rPr lang="en-US" dirty="0"/>
              <a:t> de </a:t>
            </a:r>
            <a:r>
              <a:rPr lang="en-US" dirty="0" err="1"/>
              <a:t>l’art</a:t>
            </a:r>
            <a:r>
              <a:rPr lang="en-US" dirty="0"/>
              <a:t> [KPH</a:t>
            </a:r>
            <a:r>
              <a:rPr lang="en-US" baseline="30000" dirty="0"/>
              <a:t>+</a:t>
            </a:r>
            <a:r>
              <a:rPr lang="en-US" dirty="0"/>
              <a:t>19, ZBHV20, BPS</a:t>
            </a:r>
            <a:r>
              <a:rPr lang="en-US" baseline="30000" dirty="0"/>
              <a:t>+</a:t>
            </a:r>
            <a:r>
              <a:rPr lang="en-US" dirty="0"/>
              <a:t>20, WAGP20]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Recherche </a:t>
            </a:r>
            <a:r>
              <a:rPr lang="en-US" dirty="0" err="1"/>
              <a:t>automatique</a:t>
            </a:r>
            <a:r>
              <a:rPr lang="en-US" dirty="0"/>
              <a:t> </a:t>
            </a:r>
            <a:r>
              <a:rPr lang="en-US" dirty="0" err="1"/>
              <a:t>d’hyperparamètres</a:t>
            </a:r>
            <a:r>
              <a:rPr lang="en-US" dirty="0"/>
              <a:t> [WPP20, RWPP21]</a:t>
            </a: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23F2D172-BFCB-4D5A-8666-91342953D1F1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7204650" y="874459"/>
            <a:ext cx="4918524" cy="20179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Générative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ELBO [ZBC</a:t>
            </a:r>
            <a:r>
              <a:rPr lang="en-US" sz="2000" baseline="30000" dirty="0"/>
              <a:t>+</a:t>
            </a:r>
            <a:r>
              <a:rPr lang="en-US" sz="2000" dirty="0"/>
              <a:t>21]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Discriminative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Ranking Loss [ZBD</a:t>
            </a:r>
            <a:r>
              <a:rPr lang="en-US" baseline="30000" dirty="0"/>
              <a:t>+</a:t>
            </a:r>
            <a:r>
              <a:rPr lang="en-US" dirty="0"/>
              <a:t>20]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NLL [MDP20]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 : coins arrondis 75">
                <a:extLst>
                  <a:ext uri="{FF2B5EF4-FFF2-40B4-BE49-F238E27FC236}">
                    <a16:creationId xmlns:a16="http://schemas.microsoft.com/office/drawing/2014/main" id="{7F3630B4-D839-46EB-992D-4508986D1CAE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205473" y="844394"/>
                <a:ext cx="4918524" cy="2017934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Générative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trace </a:t>
                </a:r>
                <a:r>
                  <a:rPr lang="en-US" sz="20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ym typeface="Wingdings" panose="05000000000000000000" pitchFamily="2" charset="2"/>
                  </a:rPr>
                  <a:t>probabilité</a:t>
                </a:r>
                <a:endParaRPr lang="en-US" sz="2000" dirty="0"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𝒦</m:t>
                        </m:r>
                      </m:e>
                    </m:d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ym typeface="Wingdings" panose="05000000000000000000" pitchFamily="2" charset="2"/>
                  </a:rPr>
                  <a:t>itérations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Discriminative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trace </a:t>
                </a:r>
                <a:r>
                  <a:rPr lang="en-US" sz="20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𝒦</m:t>
                        </m:r>
                      </m:e>
                    </m:d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probabilités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itération</a:t>
                </a:r>
              </a:p>
            </p:txBody>
          </p:sp>
        </mc:Choice>
        <mc:Fallback xmlns="">
          <p:sp>
            <p:nvSpPr>
              <p:cNvPr id="76" name="Rectangle : coins arrondis 75">
                <a:extLst>
                  <a:ext uri="{FF2B5EF4-FFF2-40B4-BE49-F238E27FC236}">
                    <a16:creationId xmlns:a16="http://schemas.microsoft.com/office/drawing/2014/main" id="{7F3630B4-D839-46EB-992D-4508986D1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7"/>
                </p:custDataLst>
              </p:nvPr>
            </p:nvSpPr>
            <p:spPr>
              <a:xfrm>
                <a:off x="7205473" y="844394"/>
                <a:ext cx="4918524" cy="2017934"/>
              </a:xfrm>
              <a:prstGeom prst="roundRect">
                <a:avLst/>
              </a:prstGeom>
              <a:blipFill>
                <a:blip r:embed="rId108"/>
                <a:stretch>
                  <a:fillRect b="-207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 : coins arrondis 90">
            <a:extLst>
              <a:ext uri="{FF2B5EF4-FFF2-40B4-BE49-F238E27FC236}">
                <a16:creationId xmlns:a16="http://schemas.microsoft.com/office/drawing/2014/main" id="{AB22F0B3-79C8-4E5C-817B-0818D348DA4F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7196473" y="868995"/>
            <a:ext cx="4918524" cy="20179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Générative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Similarité</a:t>
            </a:r>
            <a:r>
              <a:rPr lang="en-US" sz="2000" dirty="0"/>
              <a:t> avec [SLP05]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Modèle</a:t>
            </a:r>
            <a:r>
              <a:rPr lang="en-US" sz="2000" dirty="0"/>
              <a:t> de </a:t>
            </a:r>
            <a:r>
              <a:rPr lang="en-US" sz="2000" dirty="0" err="1"/>
              <a:t>fuite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Points de </a:t>
            </a:r>
            <a:r>
              <a:rPr lang="en-US" sz="2000" dirty="0" err="1"/>
              <a:t>fuite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Discriminative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Points de </a:t>
            </a:r>
            <a:r>
              <a:rPr lang="en-US" sz="2000" dirty="0" err="1"/>
              <a:t>fuite</a:t>
            </a:r>
            <a:r>
              <a:rPr lang="en-US" sz="2000" dirty="0"/>
              <a:t> [MDP20, ZBHV20]</a:t>
            </a:r>
          </a:p>
        </p:txBody>
      </p: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26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213147F0-F11D-4280-8742-E3169D3CAF8D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1535801" y="241172"/>
            <a:ext cx="9085119" cy="731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/>
              <a:t>Base de données : AES_HD</a:t>
            </a:r>
            <a:endParaRPr lang="fr-FR" b="1" dirty="0">
              <a:latin typeface="Calibri Light (En-têtes)"/>
            </a:endParaRP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A68409B5-5B2F-4F52-82C6-2422D20B69B6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67377" y="3351889"/>
            <a:ext cx="5255394" cy="54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b="1" dirty="0"/>
              <a:t>Générative </a:t>
            </a:r>
            <a:r>
              <a:rPr lang="fr-FR" b="1" dirty="0"/>
              <a:t>(</a:t>
            </a:r>
            <a:r>
              <a:rPr lang="fr-FR" b="1" dirty="0" err="1"/>
              <a:t>cVAE</a:t>
            </a:r>
            <a:r>
              <a:rPr lang="fr-FR" b="1" dirty="0"/>
              <a:t>-ST)</a:t>
            </a:r>
          </a:p>
        </p:txBody>
      </p:sp>
      <p:sp>
        <p:nvSpPr>
          <p:cNvPr id="34" name="Espace réservé du contenu 3">
            <a:extLst>
              <a:ext uri="{FF2B5EF4-FFF2-40B4-BE49-F238E27FC236}">
                <a16:creationId xmlns:a16="http://schemas.microsoft.com/office/drawing/2014/main" id="{78CFC172-33DF-4E8C-9A47-61D35F5DED93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6910939" y="3369536"/>
            <a:ext cx="4949037" cy="54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Discriminative</a:t>
            </a:r>
            <a:endParaRPr lang="fr-FR" b="1" dirty="0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06123196-3C9F-49D3-AC4E-C2953AC904D5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05878" y="914402"/>
            <a:ext cx="6862814" cy="200205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fr-FR" sz="2200" dirty="0"/>
              <a:t>Pré-traitement</a:t>
            </a:r>
          </a:p>
          <a:p>
            <a:pPr marL="457200" indent="-457200">
              <a:buAutoNum type="arabicParenR"/>
            </a:pPr>
            <a:r>
              <a:rPr lang="fr-FR" sz="2200" dirty="0"/>
              <a:t>Construction des architectures</a:t>
            </a:r>
          </a:p>
          <a:p>
            <a:pPr marL="457200" indent="-457200">
              <a:buAutoNum type="arabicParenR"/>
            </a:pPr>
            <a:r>
              <a:rPr lang="fr-FR" sz="2200" dirty="0"/>
              <a:t>Phase d’apprentissage</a:t>
            </a:r>
          </a:p>
          <a:p>
            <a:pPr marL="457200" indent="-457200">
              <a:buAutoNum type="arabicParenR"/>
            </a:pPr>
            <a:r>
              <a:rPr lang="fr-FR" sz="2200" dirty="0"/>
              <a:t>Phase d’attaque</a:t>
            </a:r>
          </a:p>
          <a:p>
            <a:pPr marL="457200" indent="-457200">
              <a:buAutoNum type="arabicParenR"/>
            </a:pPr>
            <a:r>
              <a:rPr lang="fr-FR" sz="2200" dirty="0"/>
              <a:t>Phase d’interprétation et d’explicabilité des résultats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16DE5C4D-69BD-4BF3-B4BD-00A78FC5992F}"/>
                  </a:ext>
                </a:extLst>
              </p:cNvPr>
              <p:cNvSpPr txBox="1"/>
              <p:nvPr>
                <p:custDataLst>
                  <p:tags r:id="rId34"/>
                </p:custDataLst>
              </p:nvPr>
            </p:nvSpPr>
            <p:spPr>
              <a:xfrm rot="16200000">
                <a:off x="180566" y="5012677"/>
                <a:ext cx="9478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𝐴𝑚𝑝𝑙𝑖𝑡𝑢𝑑𝑒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16DE5C4D-69BD-4BF3-B4BD-00A78FC59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80566" y="5012677"/>
                <a:ext cx="947887" cy="276999"/>
              </a:xfrm>
              <a:prstGeom prst="rect">
                <a:avLst/>
              </a:prstGeom>
              <a:blipFill>
                <a:blip r:embed="rId109"/>
                <a:stretch>
                  <a:fillRect r="-4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Image 43">
            <a:extLst>
              <a:ext uri="{FF2B5EF4-FFF2-40B4-BE49-F238E27FC236}">
                <a16:creationId xmlns:a16="http://schemas.microsoft.com/office/drawing/2014/main" id="{C8793710-3450-41EB-AA70-BA006CF67E58}"/>
              </a:ext>
            </a:extLst>
          </p:cNvPr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488" y="4426015"/>
            <a:ext cx="3829210" cy="1540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5A713981-C340-473F-9124-46E6314CBE7E}"/>
                  </a:ext>
                </a:extLst>
              </p:cNvPr>
              <p:cNvSpPr txBox="1"/>
              <p:nvPr>
                <p:custDataLst>
                  <p:tags r:id="rId36"/>
                </p:custDataLst>
              </p:nvPr>
            </p:nvSpPr>
            <p:spPr>
              <a:xfrm rot="16200000">
                <a:off x="6618282" y="5020698"/>
                <a:ext cx="9478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𝐴𝑚𝑝𝑙𝑖𝑡𝑢𝑑𝑒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5A713981-C340-473F-9124-46E6314CB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618282" y="5020698"/>
                <a:ext cx="947887" cy="276999"/>
              </a:xfrm>
              <a:prstGeom prst="rect">
                <a:avLst/>
              </a:prstGeom>
              <a:blipFill>
                <a:blip r:embed="rId110"/>
                <a:stretch>
                  <a:fillRect r="-4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D7803D7C-224B-477A-990C-8DAF1BF56C2C}"/>
                  </a:ext>
                </a:extLst>
              </p:cNvPr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8470016" y="5947991"/>
                <a:ext cx="1409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dirty="0" smtClean="0">
                          <a:latin typeface="Cambria Math" panose="02040503050406030204" pitchFamily="18" charset="0"/>
                        </a:rPr>
                        <m:t>𝑃𝑜𝑖𝑛𝑡𝑠</m:t>
                      </m:r>
                      <m:r>
                        <a:rPr lang="fr-FR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200" b="0" i="1" dirty="0" smtClean="0">
                          <a:latin typeface="Cambria Math" panose="02040503050406030204" pitchFamily="18" charset="0"/>
                        </a:rPr>
                        <m:t>𝑡𝑒𝑚𝑝𝑜𝑟𝑒𝑙𝑠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D7803D7C-224B-477A-990C-8DAF1BF56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016" y="5947991"/>
                <a:ext cx="1409232" cy="276999"/>
              </a:xfrm>
              <a:prstGeom prst="rect">
                <a:avLst/>
              </a:prstGeom>
              <a:blipFill>
                <a:blip r:embed="rId11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951404A6-E603-43BD-B63F-6438371A4237}"/>
              </a:ext>
            </a:extLst>
          </p:cNvPr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149" y="3767947"/>
            <a:ext cx="1405806" cy="559831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E1B0A0C-B6E7-4B98-A4AE-6F713683B10F}"/>
              </a:ext>
            </a:extLst>
          </p:cNvPr>
          <p:cNvCxnSpPr>
            <a:cxnSpLocks/>
          </p:cNvCxnSpPr>
          <p:nvPr>
            <p:custDataLst>
              <p:tags r:id="rId39"/>
            </p:custDataLst>
          </p:nvPr>
        </p:nvCxnSpPr>
        <p:spPr>
          <a:xfrm>
            <a:off x="6078361" y="3840480"/>
            <a:ext cx="0" cy="3017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6F2B1705-BAEC-4918-BC6A-B17F4C5939C9}"/>
              </a:ext>
            </a:extLst>
          </p:cNvPr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0446" y="3801649"/>
            <a:ext cx="1413826" cy="563025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42BE34B-CDF2-4529-AE8F-02D10B69D75E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2473696" y="3869356"/>
            <a:ext cx="1126157" cy="385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cVAE</a:t>
            </a:r>
            <a:r>
              <a:rPr lang="fr-FR" b="1" dirty="0"/>
              <a:t>-ST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0CAEF77B-6DC5-42E4-ABB0-398F48993C11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8718903" y="3867751"/>
            <a:ext cx="1126157" cy="385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CNN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A37309E7-FDA1-4B2B-9045-86A76ABB13C9}"/>
              </a:ext>
            </a:extLst>
          </p:cNvPr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32" y="2978377"/>
            <a:ext cx="1160727" cy="886167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245FAE2E-3C3F-4A6D-AA05-70509F3B3AA4}"/>
              </a:ext>
            </a:extLst>
          </p:cNvPr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5229" y="2978378"/>
            <a:ext cx="1160727" cy="886166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3C68FE6-99C4-478D-8310-3E9B075DF749}"/>
              </a:ext>
            </a:extLst>
          </p:cNvPr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3626" y="2978378"/>
            <a:ext cx="1160725" cy="886166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32681465-C0E8-4444-9853-D21B101221D2}"/>
              </a:ext>
            </a:extLst>
          </p:cNvPr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2022" y="2978379"/>
            <a:ext cx="1160725" cy="886165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FF854955-60C2-42D8-90DB-1EA9D260D294}"/>
              </a:ext>
            </a:extLst>
          </p:cNvPr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2021" y="2978379"/>
            <a:ext cx="1160724" cy="886165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E9EFD584-C8E3-466A-B29B-0FE33ADCEC5B}"/>
              </a:ext>
            </a:extLst>
          </p:cNvPr>
          <p:cNvPicPr>
            <a:picLocks noChangeAspect="1"/>
          </p:cNvPicPr>
          <p:nvPr>
            <p:custDataLst>
              <p:tags r:id="rId48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0039" y="2978378"/>
            <a:ext cx="1160724" cy="886164"/>
          </a:xfrm>
          <a:prstGeom prst="rect">
            <a:avLst/>
          </a:prstGeom>
        </p:spPr>
      </p:pic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39164428-3685-4879-915D-E79C18B64F52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7199905" y="843801"/>
            <a:ext cx="4918524" cy="20179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A1AABDFF-D2C1-4C3E-AA94-524B1C1ED558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7206844" y="859290"/>
            <a:ext cx="4918524" cy="20179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Pas de </a:t>
            </a:r>
            <a:r>
              <a:rPr lang="en-US" sz="2400" dirty="0" err="1"/>
              <a:t>pré-traitement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9BC6E587-F5E2-43EE-AFCB-DF7CAEEA8EFD}"/>
                  </a:ext>
                </a:extLst>
              </p:cNvPr>
              <p:cNvSpPr txBox="1"/>
              <p:nvPr>
                <p:custDataLst>
                  <p:tags r:id="rId51"/>
                </p:custDataLst>
              </p:nvPr>
            </p:nvSpPr>
            <p:spPr>
              <a:xfrm>
                <a:off x="0" y="5236378"/>
                <a:ext cx="6136105" cy="476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fr-FR" sz="1800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8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e>
                              <m:r>
                                <a:rPr lang="fr-FR" sz="18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fr-FR" sz="18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  <m:r>
                        <a:rPr lang="fr-FR" sz="18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FR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1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fr-FR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sSubSup>
                            <m:sSubSupPr>
                              <m:ctrlP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fr-F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𝑒𝑛𝑐</m:t>
                                  </m:r>
                                </m:e>
                              </m:d>
                            </m:sup>
                          </m:sSubSup>
                        </m:sub>
                      </m:sSub>
                      <m:func>
                        <m:func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8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800" b="1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e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9BC6E587-F5E2-43EE-AFCB-DF7CAEEA8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36378"/>
                <a:ext cx="6136105" cy="476925"/>
              </a:xfrm>
              <a:prstGeom prst="rect">
                <a:avLst/>
              </a:prstGeom>
              <a:blipFill>
                <a:blip r:embed="rId1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Image 70">
            <a:extLst>
              <a:ext uri="{FF2B5EF4-FFF2-40B4-BE49-F238E27FC236}">
                <a16:creationId xmlns:a16="http://schemas.microsoft.com/office/drawing/2014/main" id="{C2676653-81E1-45A8-A988-29D7585AE1D1}"/>
              </a:ext>
            </a:extLst>
          </p:cNvPr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7805" y="4320139"/>
            <a:ext cx="278744" cy="278744"/>
          </a:xfrm>
          <a:prstGeom prst="rect">
            <a:avLst/>
          </a:prstGeom>
        </p:spPr>
      </p:pic>
      <p:sp>
        <p:nvSpPr>
          <p:cNvPr id="72" name="Flèche droite 63">
            <a:extLst>
              <a:ext uri="{FF2B5EF4-FFF2-40B4-BE49-F238E27FC236}">
                <a16:creationId xmlns:a16="http://schemas.microsoft.com/office/drawing/2014/main" id="{74A42038-5D1D-405F-8AF4-114D9440A426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9959326" y="3924866"/>
            <a:ext cx="354861" cy="238929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" name="Image 56">
            <a:extLst>
              <a:ext uri="{FF2B5EF4-FFF2-40B4-BE49-F238E27FC236}">
                <a16:creationId xmlns:a16="http://schemas.microsoft.com/office/drawing/2014/main" id="{57899AC3-9D99-4A1A-AD4F-DE5ACE5B09C0}"/>
              </a:ext>
            </a:extLst>
          </p:cNvPr>
          <p:cNvPicPr>
            <a:picLocks noChangeAspect="1"/>
          </p:cNvPicPr>
          <p:nvPr>
            <p:custDataLst>
              <p:tags r:id="rId54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2"/>
              </a:ext>
            </a:extLst>
          </a:blip>
          <a:srcRect/>
          <a:stretch/>
        </p:blipFill>
        <p:spPr>
          <a:xfrm>
            <a:off x="10322872" y="3888605"/>
            <a:ext cx="409607" cy="409607"/>
          </a:xfrm>
          <a:prstGeom prst="rect">
            <a:avLst/>
          </a:prstGeom>
        </p:spPr>
      </p:pic>
      <p:sp>
        <p:nvSpPr>
          <p:cNvPr id="74" name="Flèche droite 63">
            <a:extLst>
              <a:ext uri="{FF2B5EF4-FFF2-40B4-BE49-F238E27FC236}">
                <a16:creationId xmlns:a16="http://schemas.microsoft.com/office/drawing/2014/main" id="{DD6DD434-01C3-4B5D-A35F-CCFC8B11BC21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3691678" y="3952138"/>
            <a:ext cx="354861" cy="238929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" name="Image 56">
            <a:extLst>
              <a:ext uri="{FF2B5EF4-FFF2-40B4-BE49-F238E27FC236}">
                <a16:creationId xmlns:a16="http://schemas.microsoft.com/office/drawing/2014/main" id="{3167DA5E-463F-43BE-B81C-2CEF2E532374}"/>
              </a:ext>
            </a:extLst>
          </p:cNvPr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2"/>
              </a:ext>
            </a:extLst>
          </a:blip>
          <a:srcRect/>
          <a:stretch/>
        </p:blipFill>
        <p:spPr>
          <a:xfrm>
            <a:off x="4055224" y="3915877"/>
            <a:ext cx="409607" cy="409607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ADA73B03-AA35-4B1E-9277-D308FE7E8C08}"/>
              </a:ext>
            </a:extLst>
          </p:cNvPr>
          <p:cNvPicPr>
            <a:picLocks noChangeAspect="1"/>
          </p:cNvPicPr>
          <p:nvPr>
            <p:custDataLst>
              <p:tags r:id="rId57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262" y="4446871"/>
            <a:ext cx="2084962" cy="8302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 : coins arrondis 82">
                <a:extLst>
                  <a:ext uri="{FF2B5EF4-FFF2-40B4-BE49-F238E27FC236}">
                    <a16:creationId xmlns:a16="http://schemas.microsoft.com/office/drawing/2014/main" id="{6EEEF45E-D61E-4E24-A83A-526646CEBD0D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4129349" y="4867176"/>
                <a:ext cx="1952214" cy="6545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83" name="Rectangle : coins arrondis 82">
                <a:extLst>
                  <a:ext uri="{FF2B5EF4-FFF2-40B4-BE49-F238E27FC236}">
                    <a16:creationId xmlns:a16="http://schemas.microsoft.com/office/drawing/2014/main" id="{6EEEF45E-D61E-4E24-A83A-526646CEB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349" y="4867176"/>
                <a:ext cx="1952214" cy="654518"/>
              </a:xfrm>
              <a:prstGeom prst="roundRect">
                <a:avLst/>
              </a:prstGeom>
              <a:blipFill>
                <a:blip r:embed="rId1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Image 83">
            <a:extLst>
              <a:ext uri="{FF2B5EF4-FFF2-40B4-BE49-F238E27FC236}">
                <a16:creationId xmlns:a16="http://schemas.microsoft.com/office/drawing/2014/main" id="{9EF78538-90F2-4448-868A-5E99B983F9A1}"/>
              </a:ext>
            </a:extLst>
          </p:cNvPr>
          <p:cNvPicPr>
            <a:picLocks noChangeAspect="1"/>
          </p:cNvPicPr>
          <p:nvPr>
            <p:custDataLst>
              <p:tags r:id="rId59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9198" y="4762900"/>
            <a:ext cx="2084962" cy="830291"/>
          </a:xfrm>
          <a:prstGeom prst="rect">
            <a:avLst/>
          </a:prstGeom>
        </p:spPr>
      </p:pic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5902093F-A71A-462E-B5D3-B9D16EE170E1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8577824" y="4753276"/>
            <a:ext cx="1373996" cy="654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CNN</a:t>
            </a:r>
          </a:p>
        </p:txBody>
      </p:sp>
      <p:sp>
        <p:nvSpPr>
          <p:cNvPr id="86" name="Flèche droite 63">
            <a:extLst>
              <a:ext uri="{FF2B5EF4-FFF2-40B4-BE49-F238E27FC236}">
                <a16:creationId xmlns:a16="http://schemas.microsoft.com/office/drawing/2014/main" id="{967CE147-49A8-42DF-BA5B-27BC5439F4E2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10069130" y="4929969"/>
            <a:ext cx="517056" cy="36232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 : coins arrondis 86">
                <a:extLst>
                  <a:ext uri="{FF2B5EF4-FFF2-40B4-BE49-F238E27FC236}">
                    <a16:creationId xmlns:a16="http://schemas.microsoft.com/office/drawing/2014/main" id="{FA25918B-70AB-48F0-AFFB-AB5AFDA8CE8E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>
              <a:xfrm>
                <a:off x="10239786" y="4384310"/>
                <a:ext cx="1952214" cy="6545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87" name="Rectangle : coins arrondis 86">
                <a:extLst>
                  <a:ext uri="{FF2B5EF4-FFF2-40B4-BE49-F238E27FC236}">
                    <a16:creationId xmlns:a16="http://schemas.microsoft.com/office/drawing/2014/main" id="{FA25918B-70AB-48F0-AFFB-AB5AFDA8C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786" y="4384310"/>
                <a:ext cx="1952214" cy="654518"/>
              </a:xfrm>
              <a:prstGeom prst="roundRect">
                <a:avLst/>
              </a:prstGeom>
              <a:blipFill>
                <a:blip r:embed="rId1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 : coins arrondis 87">
                <a:extLst>
                  <a:ext uri="{FF2B5EF4-FFF2-40B4-BE49-F238E27FC236}">
                    <a16:creationId xmlns:a16="http://schemas.microsoft.com/office/drawing/2014/main" id="{E08495FB-AAC5-4C8B-9423-5E967C611DD3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10239786" y="4652213"/>
                <a:ext cx="1952214" cy="6545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88" name="Rectangle : coins arrondis 87">
                <a:extLst>
                  <a:ext uri="{FF2B5EF4-FFF2-40B4-BE49-F238E27FC236}">
                    <a16:creationId xmlns:a16="http://schemas.microsoft.com/office/drawing/2014/main" id="{E08495FB-AAC5-4C8B-9423-5E967C611D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786" y="4652213"/>
                <a:ext cx="1952214" cy="654518"/>
              </a:xfrm>
              <a:prstGeom prst="roundRect">
                <a:avLst/>
              </a:prstGeom>
              <a:blipFill>
                <a:blip r:embed="rId1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 : coins arrondis 88">
                <a:extLst>
                  <a:ext uri="{FF2B5EF4-FFF2-40B4-BE49-F238E27FC236}">
                    <a16:creationId xmlns:a16="http://schemas.microsoft.com/office/drawing/2014/main" id="{A84F91B5-B6B5-4603-A587-7526409A3D3B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>
              <a:xfrm>
                <a:off x="10239786" y="4920116"/>
                <a:ext cx="1952214" cy="6545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89" name="Rectangle : coins arrondis 88">
                <a:extLst>
                  <a:ext uri="{FF2B5EF4-FFF2-40B4-BE49-F238E27FC236}">
                    <a16:creationId xmlns:a16="http://schemas.microsoft.com/office/drawing/2014/main" id="{A84F91B5-B6B5-4603-A587-7526409A3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786" y="4920116"/>
                <a:ext cx="1952214" cy="654518"/>
              </a:xfrm>
              <a:prstGeom prst="roundRect">
                <a:avLst/>
              </a:prstGeom>
              <a:blipFill>
                <a:blip r:embed="rId1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 : coins arrondis 89">
                <a:extLst>
                  <a:ext uri="{FF2B5EF4-FFF2-40B4-BE49-F238E27FC236}">
                    <a16:creationId xmlns:a16="http://schemas.microsoft.com/office/drawing/2014/main" id="{BDB705F3-F274-4E4E-867B-D390E1AEB635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>
                <a:off x="10239786" y="5149519"/>
                <a:ext cx="1952214" cy="6545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𝒦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90" name="Rectangle : coins arrondis 89">
                <a:extLst>
                  <a:ext uri="{FF2B5EF4-FFF2-40B4-BE49-F238E27FC236}">
                    <a16:creationId xmlns:a16="http://schemas.microsoft.com/office/drawing/2014/main" id="{BDB705F3-F274-4E4E-867B-D390E1AEB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786" y="5149519"/>
                <a:ext cx="1952214" cy="654518"/>
              </a:xfrm>
              <a:prstGeom prst="roundRect">
                <a:avLst/>
              </a:prstGeom>
              <a:blipFill>
                <a:blip r:embed="rId1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 : coins arrondis 92">
            <a:extLst>
              <a:ext uri="{FF2B5EF4-FFF2-40B4-BE49-F238E27FC236}">
                <a16:creationId xmlns:a16="http://schemas.microsoft.com/office/drawing/2014/main" id="{D5667D9D-D924-44C3-A68C-402C0B6A4464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2481717" y="3867752"/>
            <a:ext cx="1126157" cy="385010"/>
          </a:xfrm>
          <a:prstGeom prst="roundRect">
            <a:avLst/>
          </a:prstGeom>
          <a:noFill/>
          <a:ln w="28575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A19BC120-475A-48BD-BF37-34DC91B519B2}"/>
                  </a:ext>
                </a:extLst>
              </p:cNvPr>
              <p:cNvSpPr txBox="1"/>
              <p:nvPr>
                <p:custDataLst>
                  <p:tags r:id="rId67"/>
                </p:custDataLst>
              </p:nvPr>
            </p:nvSpPr>
            <p:spPr>
              <a:xfrm rot="16200000">
                <a:off x="-187274" y="5313563"/>
                <a:ext cx="1250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𝐶𝑜𝑒𝑓𝑓𝑖𝑐𝑖𝑒𝑛𝑡</m:t>
                      </m:r>
                      <m:r>
                        <a:rPr lang="fr-FR" sz="1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A19BC120-475A-48BD-BF37-34DC91B51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7274" y="5313563"/>
                <a:ext cx="1250677" cy="307777"/>
              </a:xfrm>
              <a:prstGeom prst="rect">
                <a:avLst/>
              </a:prstGeom>
              <a:blipFill>
                <a:blip r:embed="rId129"/>
                <a:stretch>
                  <a:fillRect t="-2439" r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074B90FD-ECD3-4506-B3A6-8C83315C5672}"/>
                  </a:ext>
                </a:extLst>
              </p:cNvPr>
              <p:cNvSpPr txBox="1"/>
              <p:nvPr>
                <p:custDataLst>
                  <p:tags r:id="rId68"/>
                </p:custDataLst>
              </p:nvPr>
            </p:nvSpPr>
            <p:spPr>
              <a:xfrm>
                <a:off x="8519726" y="6550223"/>
                <a:ext cx="1671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𝑁𝑜𝑚𝑏𝑟𝑒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𝑡𝑟𝑎𝑐𝑒𝑠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074B90FD-ECD3-4506-B3A6-8C83315C5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726" y="6550223"/>
                <a:ext cx="1671035" cy="307777"/>
              </a:xfrm>
              <a:prstGeom prst="rect">
                <a:avLst/>
              </a:prstGeom>
              <a:blipFill>
                <a:blip r:embed="rId1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69297249-82D4-4DFF-B569-E22FC6CAD0D6}"/>
                  </a:ext>
                </a:extLst>
              </p:cNvPr>
              <p:cNvSpPr txBox="1"/>
              <p:nvPr>
                <p:custDataLst>
                  <p:tags r:id="rId69"/>
                </p:custDataLst>
              </p:nvPr>
            </p:nvSpPr>
            <p:spPr>
              <a:xfrm rot="16200000">
                <a:off x="7188502" y="5244635"/>
                <a:ext cx="654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𝑅𝑎𝑛𝑔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69297249-82D4-4DFF-B569-E22FC6CAD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188502" y="5244635"/>
                <a:ext cx="654218" cy="307777"/>
              </a:xfrm>
              <a:prstGeom prst="rect">
                <a:avLst/>
              </a:prstGeom>
              <a:blipFill>
                <a:blip r:embed="rId131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86C5E228-7061-47B5-887F-FF21EB8AA68C}"/>
                  </a:ext>
                </a:extLst>
              </p:cNvPr>
              <p:cNvSpPr txBox="1"/>
              <p:nvPr>
                <p:custDataLst>
                  <p:tags r:id="rId70"/>
                </p:custDataLst>
              </p:nvPr>
            </p:nvSpPr>
            <p:spPr>
              <a:xfrm>
                <a:off x="2309827" y="6550223"/>
                <a:ext cx="1671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𝑁𝑜𝑚𝑏𝑟𝑒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𝑡𝑟𝑎𝑐𝑒𝑠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86C5E228-7061-47B5-887F-FF21EB8AA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827" y="6550223"/>
                <a:ext cx="1671035" cy="307777"/>
              </a:xfrm>
              <a:prstGeom prst="rect">
                <a:avLst/>
              </a:prstGeom>
              <a:blipFill>
                <a:blip r:embed="rId1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ZoneTexte 106">
                <a:extLst>
                  <a:ext uri="{FF2B5EF4-FFF2-40B4-BE49-F238E27FC236}">
                    <a16:creationId xmlns:a16="http://schemas.microsoft.com/office/drawing/2014/main" id="{D06890ED-19DA-4971-9058-D74CE0D59CD8}"/>
                  </a:ext>
                </a:extLst>
              </p:cNvPr>
              <p:cNvSpPr txBox="1"/>
              <p:nvPr>
                <p:custDataLst>
                  <p:tags r:id="rId71"/>
                </p:custDataLst>
              </p:nvPr>
            </p:nvSpPr>
            <p:spPr>
              <a:xfrm>
                <a:off x="2542441" y="6430853"/>
                <a:ext cx="16122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𝑃𝑜𝑖𝑛𝑡𝑠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𝑡𝑒𝑚𝑝𝑜𝑟𝑒𝑙𝑠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07" name="ZoneTexte 106">
                <a:extLst>
                  <a:ext uri="{FF2B5EF4-FFF2-40B4-BE49-F238E27FC236}">
                    <a16:creationId xmlns:a16="http://schemas.microsoft.com/office/drawing/2014/main" id="{D06890ED-19DA-4971-9058-D74CE0D59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441" y="6430853"/>
                <a:ext cx="1612236" cy="307777"/>
              </a:xfrm>
              <a:prstGeom prst="rect">
                <a:avLst/>
              </a:prstGeom>
              <a:blipFill>
                <a:blip r:embed="rId13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ZoneTexte 111">
                <a:extLst>
                  <a:ext uri="{FF2B5EF4-FFF2-40B4-BE49-F238E27FC236}">
                    <a16:creationId xmlns:a16="http://schemas.microsoft.com/office/drawing/2014/main" id="{70F5B9C9-190C-4E66-B935-ED13FF076438}"/>
                  </a:ext>
                </a:extLst>
              </p:cNvPr>
              <p:cNvSpPr txBox="1"/>
              <p:nvPr>
                <p:custDataLst>
                  <p:tags r:id="rId72"/>
                </p:custDataLst>
              </p:nvPr>
            </p:nvSpPr>
            <p:spPr>
              <a:xfrm rot="16200000">
                <a:off x="5684740" y="5338611"/>
                <a:ext cx="13367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𝐶𝑜𝑒𝑓𝑓𝑖𝑐𝑖𝑒𝑛𝑡</m:t>
                      </m:r>
                      <m:r>
                        <a:rPr lang="fr-FR" sz="1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4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12" name="ZoneTexte 111">
                <a:extLst>
                  <a:ext uri="{FF2B5EF4-FFF2-40B4-BE49-F238E27FC236}">
                    <a16:creationId xmlns:a16="http://schemas.microsoft.com/office/drawing/2014/main" id="{70F5B9C9-190C-4E66-B935-ED13FF076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84740" y="5338611"/>
                <a:ext cx="1336776" cy="307777"/>
              </a:xfrm>
              <a:prstGeom prst="rect">
                <a:avLst/>
              </a:prstGeom>
              <a:blipFill>
                <a:blip r:embed="rId133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ZoneTexte 112">
                <a:extLst>
                  <a:ext uri="{FF2B5EF4-FFF2-40B4-BE49-F238E27FC236}">
                    <a16:creationId xmlns:a16="http://schemas.microsoft.com/office/drawing/2014/main" id="{8F6C78D8-12B5-4D79-8DF3-B69820B0CC69}"/>
                  </a:ext>
                </a:extLst>
              </p:cNvPr>
              <p:cNvSpPr txBox="1"/>
              <p:nvPr>
                <p:custDataLst>
                  <p:tags r:id="rId73"/>
                </p:custDataLst>
              </p:nvPr>
            </p:nvSpPr>
            <p:spPr>
              <a:xfrm>
                <a:off x="8501682" y="6346417"/>
                <a:ext cx="16122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𝑃𝑜𝑖𝑛𝑡𝑠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𝑡𝑒𝑚𝑝𝑜𝑟𝑒𝑙𝑠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13" name="ZoneTexte 112">
                <a:extLst>
                  <a:ext uri="{FF2B5EF4-FFF2-40B4-BE49-F238E27FC236}">
                    <a16:creationId xmlns:a16="http://schemas.microsoft.com/office/drawing/2014/main" id="{8F6C78D8-12B5-4D79-8DF3-B69820B0C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682" y="6346417"/>
                <a:ext cx="1612236" cy="307777"/>
              </a:xfrm>
              <a:prstGeom prst="rect">
                <a:avLst/>
              </a:prstGeom>
              <a:blipFill>
                <a:blip r:embed="rId13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 39">
            <a:extLst>
              <a:ext uri="{FF2B5EF4-FFF2-40B4-BE49-F238E27FC236}">
                <a16:creationId xmlns:a16="http://schemas.microsoft.com/office/drawing/2014/main" id="{F9A25EC2-AD2F-4F4E-AA44-D5788952556B}"/>
              </a:ext>
            </a:extLst>
          </p:cNvPr>
          <p:cNvPicPr>
            <a:picLocks noChangeAspect="1"/>
          </p:cNvPicPr>
          <p:nvPr>
            <p:custDataLst>
              <p:tags r:id="rId74"/>
            </p:custDataLst>
          </p:nvPr>
        </p:nvPicPr>
        <p:blipFill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754" y="3118384"/>
            <a:ext cx="571137" cy="571137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8AF842F-B6F5-4F79-BFA7-B4D342CE434F}"/>
              </a:ext>
            </a:extLst>
          </p:cNvPr>
          <p:cNvSpPr/>
          <p:nvPr/>
        </p:nvSpPr>
        <p:spPr>
          <a:xfrm>
            <a:off x="10254343" y="4385387"/>
            <a:ext cx="1082351" cy="1884784"/>
          </a:xfrm>
          <a:prstGeom prst="roundRect">
            <a:avLst/>
          </a:prstGeom>
          <a:solidFill>
            <a:srgbClr val="00FFFF">
              <a:alpha val="20000"/>
            </a:srgb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3213D717-C1F9-48A9-9AEB-87C6E133F08A}"/>
              </a:ext>
            </a:extLst>
          </p:cNvPr>
          <p:cNvGrpSpPr/>
          <p:nvPr>
            <p:custDataLst>
              <p:tags r:id="rId75"/>
            </p:custDataLst>
          </p:nvPr>
        </p:nvGrpSpPr>
        <p:grpSpPr>
          <a:xfrm>
            <a:off x="107577" y="4716191"/>
            <a:ext cx="1342832" cy="796621"/>
            <a:chOff x="2908973" y="1017863"/>
            <a:chExt cx="3410732" cy="1344383"/>
          </a:xfrm>
        </p:grpSpPr>
        <p:pic>
          <p:nvPicPr>
            <p:cNvPr id="130" name="Image 129">
              <a:extLst>
                <a:ext uri="{FF2B5EF4-FFF2-40B4-BE49-F238E27FC236}">
                  <a16:creationId xmlns:a16="http://schemas.microsoft.com/office/drawing/2014/main" id="{A1F5B124-9345-4817-97A0-425E6F4C4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131" name="Image 130">
              <a:extLst>
                <a:ext uri="{FF2B5EF4-FFF2-40B4-BE49-F238E27FC236}">
                  <a16:creationId xmlns:a16="http://schemas.microsoft.com/office/drawing/2014/main" id="{36BBD980-0651-439D-88A3-3DBB85FF0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132" name="Image 131">
              <a:extLst>
                <a:ext uri="{FF2B5EF4-FFF2-40B4-BE49-F238E27FC236}">
                  <a16:creationId xmlns:a16="http://schemas.microsoft.com/office/drawing/2014/main" id="{58713703-FC05-4DD0-82F1-101A8FDEB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133" name="Image 132">
              <a:extLst>
                <a:ext uri="{FF2B5EF4-FFF2-40B4-BE49-F238E27FC236}">
                  <a16:creationId xmlns:a16="http://schemas.microsoft.com/office/drawing/2014/main" id="{91DD6285-5CC7-470D-899E-C98A71C7C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134" name="Image 133">
              <a:extLst>
                <a:ext uri="{FF2B5EF4-FFF2-40B4-BE49-F238E27FC236}">
                  <a16:creationId xmlns:a16="http://schemas.microsoft.com/office/drawing/2014/main" id="{5C88D42F-3152-4C8B-B9D0-DCCFD7C50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sp>
        <p:nvSpPr>
          <p:cNvPr id="135" name="Organigramme : Opération manuelle 134">
            <a:extLst>
              <a:ext uri="{FF2B5EF4-FFF2-40B4-BE49-F238E27FC236}">
                <a16:creationId xmlns:a16="http://schemas.microsoft.com/office/drawing/2014/main" id="{946E5E36-2AC8-45AC-96B9-14B4EC4280D9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 rot="16200000">
            <a:off x="1575826" y="4705928"/>
            <a:ext cx="913258" cy="957891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Organigramme : Opération manuelle 135">
            <a:extLst>
              <a:ext uri="{FF2B5EF4-FFF2-40B4-BE49-F238E27FC236}">
                <a16:creationId xmlns:a16="http://schemas.microsoft.com/office/drawing/2014/main" id="{D9BF369A-2DFE-4DF1-959B-D64ECB9EA754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 rot="16200000" flipH="1" flipV="1">
            <a:off x="3560014" y="4675301"/>
            <a:ext cx="913258" cy="957891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 : coins arrondis 136">
                <a:extLst>
                  <a:ext uri="{FF2B5EF4-FFF2-40B4-BE49-F238E27FC236}">
                    <a16:creationId xmlns:a16="http://schemas.microsoft.com/office/drawing/2014/main" id="{D19AF81C-1728-4588-B6E5-313B1F675F5B}"/>
                  </a:ext>
                </a:extLst>
              </p:cNvPr>
              <p:cNvSpPr/>
              <p:nvPr>
                <p:custDataLst>
                  <p:tags r:id="rId78"/>
                </p:custDataLst>
              </p:nvPr>
            </p:nvSpPr>
            <p:spPr>
              <a:xfrm>
                <a:off x="3267634" y="4575879"/>
                <a:ext cx="164798" cy="59739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7" name="Rectangle : coins arrondis 136">
                <a:extLst>
                  <a:ext uri="{FF2B5EF4-FFF2-40B4-BE49-F238E27FC236}">
                    <a16:creationId xmlns:a16="http://schemas.microsoft.com/office/drawing/2014/main" id="{D19AF81C-1728-4588-B6E5-313B1F675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7"/>
                </p:custDataLst>
              </p:nvPr>
            </p:nvSpPr>
            <p:spPr>
              <a:xfrm>
                <a:off x="3267634" y="4575879"/>
                <a:ext cx="164798" cy="597393"/>
              </a:xfrm>
              <a:prstGeom prst="roundRect">
                <a:avLst/>
              </a:prstGeom>
              <a:blipFill>
                <a:blip r:embed="rId138"/>
                <a:stretch>
                  <a:fillRect l="-51724" r="-275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 : coins arrondis 137">
                <a:extLst>
                  <a:ext uri="{FF2B5EF4-FFF2-40B4-BE49-F238E27FC236}">
                    <a16:creationId xmlns:a16="http://schemas.microsoft.com/office/drawing/2014/main" id="{40C83258-24E5-4FDF-A36F-6CDCD27EB14B}"/>
                  </a:ext>
                </a:extLst>
              </p:cNvPr>
              <p:cNvSpPr/>
              <p:nvPr>
                <p:custDataLst>
                  <p:tags r:id="rId79"/>
                </p:custDataLst>
              </p:nvPr>
            </p:nvSpPr>
            <p:spPr>
              <a:xfrm>
                <a:off x="2635624" y="5201254"/>
                <a:ext cx="279702" cy="4196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8" name="Rectangle : coins arrondis 137">
                <a:extLst>
                  <a:ext uri="{FF2B5EF4-FFF2-40B4-BE49-F238E27FC236}">
                    <a16:creationId xmlns:a16="http://schemas.microsoft.com/office/drawing/2014/main" id="{40C83258-24E5-4FDF-A36F-6CDCD27EB1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9"/>
                </p:custDataLst>
              </p:nvPr>
            </p:nvSpPr>
            <p:spPr>
              <a:xfrm>
                <a:off x="2635624" y="5201254"/>
                <a:ext cx="279702" cy="419617"/>
              </a:xfrm>
              <a:prstGeom prst="roundRect">
                <a:avLst/>
              </a:prstGeom>
              <a:blipFill>
                <a:blip r:embed="rId140"/>
                <a:stretch>
                  <a:fillRect l="-29167" r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 : coins arrondis 138">
                <a:extLst>
                  <a:ext uri="{FF2B5EF4-FFF2-40B4-BE49-F238E27FC236}">
                    <a16:creationId xmlns:a16="http://schemas.microsoft.com/office/drawing/2014/main" id="{69439BE4-6CB6-4557-BD22-988C70FC2C21}"/>
                  </a:ext>
                </a:extLst>
              </p:cNvPr>
              <p:cNvSpPr/>
              <p:nvPr>
                <p:custDataLst>
                  <p:tags r:id="rId80"/>
                </p:custDataLst>
              </p:nvPr>
            </p:nvSpPr>
            <p:spPr>
              <a:xfrm>
                <a:off x="2640851" y="4661649"/>
                <a:ext cx="290606" cy="4438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9" name="Rectangle : coins arrondis 138">
                <a:extLst>
                  <a:ext uri="{FF2B5EF4-FFF2-40B4-BE49-F238E27FC236}">
                    <a16:creationId xmlns:a16="http://schemas.microsoft.com/office/drawing/2014/main" id="{69439BE4-6CB6-4557-BD22-988C70FC2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1"/>
                </p:custDataLst>
              </p:nvPr>
            </p:nvSpPr>
            <p:spPr>
              <a:xfrm>
                <a:off x="2640851" y="4661649"/>
                <a:ext cx="290606" cy="443841"/>
              </a:xfrm>
              <a:prstGeom prst="roundRect">
                <a:avLst/>
              </a:prstGeom>
              <a:blipFill>
                <a:blip r:embed="rId142"/>
                <a:stretch>
                  <a:fillRect l="-28000" r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89D97E1A-ED79-4B84-97AD-FAFDBE86BB1C}"/>
              </a:ext>
            </a:extLst>
          </p:cNvPr>
          <p:cNvCxnSpPr>
            <a:cxnSpLocks/>
            <a:stCxn id="138" idx="3"/>
            <a:endCxn id="137" idx="1"/>
          </p:cNvCxnSpPr>
          <p:nvPr>
            <p:custDataLst>
              <p:tags r:id="rId81"/>
            </p:custDataLst>
          </p:nvPr>
        </p:nvCxnSpPr>
        <p:spPr>
          <a:xfrm flipV="1">
            <a:off x="2915326" y="4874576"/>
            <a:ext cx="352308" cy="536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B8EE182C-F4A6-41BD-ADC5-1B8233BC8705}"/>
              </a:ext>
            </a:extLst>
          </p:cNvPr>
          <p:cNvCxnSpPr>
            <a:cxnSpLocks/>
            <a:stCxn id="139" idx="3"/>
            <a:endCxn id="137" idx="1"/>
          </p:cNvCxnSpPr>
          <p:nvPr>
            <p:custDataLst>
              <p:tags r:id="rId82"/>
            </p:custDataLst>
          </p:nvPr>
        </p:nvCxnSpPr>
        <p:spPr>
          <a:xfrm flipV="1">
            <a:off x="2931457" y="4874576"/>
            <a:ext cx="336177" cy="89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 : coins arrondis 141">
                <a:extLst>
                  <a:ext uri="{FF2B5EF4-FFF2-40B4-BE49-F238E27FC236}">
                    <a16:creationId xmlns:a16="http://schemas.microsoft.com/office/drawing/2014/main" id="{4434F899-AB23-4076-A2FB-31A9EAD6E841}"/>
                  </a:ext>
                </a:extLst>
              </p:cNvPr>
              <p:cNvSpPr/>
              <p:nvPr>
                <p:custDataLst>
                  <p:tags r:id="rId83"/>
                </p:custDataLst>
              </p:nvPr>
            </p:nvSpPr>
            <p:spPr>
              <a:xfrm>
                <a:off x="671268" y="5666286"/>
                <a:ext cx="157932" cy="3158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2" name="Rectangle : coins arrondis 141">
                <a:extLst>
                  <a:ext uri="{FF2B5EF4-FFF2-40B4-BE49-F238E27FC236}">
                    <a16:creationId xmlns:a16="http://schemas.microsoft.com/office/drawing/2014/main" id="{4434F899-AB23-4076-A2FB-31A9EAD6E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3"/>
                </p:custDataLst>
              </p:nvPr>
            </p:nvSpPr>
            <p:spPr>
              <a:xfrm>
                <a:off x="671268" y="5666286"/>
                <a:ext cx="157932" cy="315864"/>
              </a:xfrm>
              <a:prstGeom prst="roundRect">
                <a:avLst/>
              </a:prstGeom>
              <a:blipFill>
                <a:blip r:embed="rId144"/>
                <a:stretch>
                  <a:fillRect l="-57143" r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E4E8BA7F-B32E-4CBB-8BCE-64119E2174C5}"/>
              </a:ext>
            </a:extLst>
          </p:cNvPr>
          <p:cNvGrpSpPr/>
          <p:nvPr>
            <p:custDataLst>
              <p:tags r:id="rId84"/>
            </p:custDataLst>
          </p:nvPr>
        </p:nvGrpSpPr>
        <p:grpSpPr>
          <a:xfrm>
            <a:off x="4607876" y="4814906"/>
            <a:ext cx="1398478" cy="698251"/>
            <a:chOff x="-5328" y="4338320"/>
            <a:chExt cx="3772427" cy="1470866"/>
          </a:xfrm>
        </p:grpSpPr>
        <p:pic>
          <p:nvPicPr>
            <p:cNvPr id="144" name="Image 143">
              <a:extLst>
                <a:ext uri="{FF2B5EF4-FFF2-40B4-BE49-F238E27FC236}">
                  <a16:creationId xmlns:a16="http://schemas.microsoft.com/office/drawing/2014/main" id="{AF2AD15A-D77E-499C-83C9-020F51BFB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8320"/>
              <a:ext cx="3767099" cy="1470866"/>
            </a:xfrm>
            <a:prstGeom prst="rect">
              <a:avLst/>
            </a:prstGeom>
          </p:spPr>
        </p:pic>
        <p:pic>
          <p:nvPicPr>
            <p:cNvPr id="145" name="Image 144">
              <a:extLst>
                <a:ext uri="{FF2B5EF4-FFF2-40B4-BE49-F238E27FC236}">
                  <a16:creationId xmlns:a16="http://schemas.microsoft.com/office/drawing/2014/main" id="{5AC1DC3D-2284-4198-8FA6-F778D4EC3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2" y="4338320"/>
              <a:ext cx="3767099" cy="1470866"/>
            </a:xfrm>
            <a:prstGeom prst="rect">
              <a:avLst/>
            </a:prstGeom>
          </p:spPr>
        </p:pic>
        <p:pic>
          <p:nvPicPr>
            <p:cNvPr id="146" name="Image 145">
              <a:extLst>
                <a:ext uri="{FF2B5EF4-FFF2-40B4-BE49-F238E27FC236}">
                  <a16:creationId xmlns:a16="http://schemas.microsoft.com/office/drawing/2014/main" id="{6FAE9613-2394-433C-93B8-9AFD773D2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4" y="4338320"/>
              <a:ext cx="3767099" cy="1470866"/>
            </a:xfrm>
            <a:prstGeom prst="rect">
              <a:avLst/>
            </a:prstGeom>
          </p:spPr>
        </p:pic>
        <p:pic>
          <p:nvPicPr>
            <p:cNvPr id="147" name="Image 146">
              <a:extLst>
                <a:ext uri="{FF2B5EF4-FFF2-40B4-BE49-F238E27FC236}">
                  <a16:creationId xmlns:a16="http://schemas.microsoft.com/office/drawing/2014/main" id="{BDF7A0B5-B84C-41E5-88A9-D77391068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96" y="4338320"/>
              <a:ext cx="3767099" cy="1470866"/>
            </a:xfrm>
            <a:prstGeom prst="rect">
              <a:avLst/>
            </a:prstGeom>
          </p:spPr>
        </p:pic>
        <p:pic>
          <p:nvPicPr>
            <p:cNvPr id="148" name="Image 147">
              <a:extLst>
                <a:ext uri="{FF2B5EF4-FFF2-40B4-BE49-F238E27FC236}">
                  <a16:creationId xmlns:a16="http://schemas.microsoft.com/office/drawing/2014/main" id="{7361B7E1-424B-47D3-8827-31433F57B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8" y="4338320"/>
              <a:ext cx="3767099" cy="1470866"/>
            </a:xfrm>
            <a:prstGeom prst="rect">
              <a:avLst/>
            </a:prstGeom>
          </p:spPr>
        </p:pic>
      </p:grpSp>
      <p:cxnSp>
        <p:nvCxnSpPr>
          <p:cNvPr id="149" name="Connecteur : en angle 148">
            <a:extLst>
              <a:ext uri="{FF2B5EF4-FFF2-40B4-BE49-F238E27FC236}">
                <a16:creationId xmlns:a16="http://schemas.microsoft.com/office/drawing/2014/main" id="{2892201C-5D06-49D2-8051-4C7444556F3E}"/>
              </a:ext>
            </a:extLst>
          </p:cNvPr>
          <p:cNvCxnSpPr>
            <a:cxnSpLocks/>
          </p:cNvCxnSpPr>
          <p:nvPr/>
        </p:nvCxnSpPr>
        <p:spPr>
          <a:xfrm flipV="1">
            <a:off x="828898" y="5325037"/>
            <a:ext cx="2703196" cy="499573"/>
          </a:xfrm>
          <a:prstGeom prst="bentConnector3">
            <a:avLst>
              <a:gd name="adj1" fmla="val 8548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 : en angle 149">
            <a:extLst>
              <a:ext uri="{FF2B5EF4-FFF2-40B4-BE49-F238E27FC236}">
                <a16:creationId xmlns:a16="http://schemas.microsoft.com/office/drawing/2014/main" id="{B5936259-590D-4827-B1BB-E62D346A3E7D}"/>
              </a:ext>
            </a:extLst>
          </p:cNvPr>
          <p:cNvCxnSpPr>
            <a:cxnSpLocks/>
            <a:stCxn id="142" idx="3"/>
          </p:cNvCxnSpPr>
          <p:nvPr/>
        </p:nvCxnSpPr>
        <p:spPr>
          <a:xfrm flipV="1">
            <a:off x="829200" y="5313556"/>
            <a:ext cx="710994" cy="51066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5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5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8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1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4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7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4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7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0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3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6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5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0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0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2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20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8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500"/>
                            </p:stCondLst>
                            <p:childTnLst>
                              <p:par>
                                <p:cTn id="4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000"/>
                            </p:stCondLst>
                            <p:childTnLst>
                              <p:par>
                                <p:cTn id="4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9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2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5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8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1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500"/>
                            </p:stCondLst>
                            <p:childTnLst>
                              <p:par>
                                <p:cTn id="5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000"/>
                            </p:stCondLst>
                            <p:childTnLst>
                              <p:par>
                                <p:cTn id="5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80" grpId="0" animBg="1"/>
      <p:bldP spid="80" grpId="1" animBg="1"/>
      <p:bldP spid="81" grpId="0"/>
      <p:bldP spid="81" grpId="1"/>
      <p:bldP spid="82" grpId="0" animBg="1"/>
      <p:bldP spid="82" grpId="1" animBg="1"/>
      <p:bldP spid="102" grpId="0"/>
      <p:bldP spid="102" grpId="1"/>
      <p:bldP spid="14" grpId="0"/>
      <p:bldP spid="109" grpId="0"/>
      <p:bldP spid="111" grpId="0"/>
      <p:bldP spid="69" grpId="0"/>
      <p:bldP spid="69" grpId="1"/>
      <p:bldP spid="64" grpId="0" animBg="1"/>
      <p:bldP spid="64" grpId="1" animBg="1"/>
      <p:bldP spid="66" grpId="0" animBg="1"/>
      <p:bldP spid="66" grpId="1" animBg="1"/>
      <p:bldP spid="76" grpId="0" animBg="1"/>
      <p:bldP spid="76" grpId="1" animBg="1"/>
      <p:bldP spid="91" grpId="0" animBg="1"/>
      <p:bldP spid="30" grpId="0"/>
      <p:bldP spid="34" grpId="0"/>
      <p:bldP spid="37" grpId="0" animBg="1"/>
      <p:bldP spid="37" grpId="1" uiExpand="1" build="allAtOnce"/>
      <p:bldP spid="37" grpId="2" uiExpand="1" build="allAtOnce"/>
      <p:bldP spid="37" grpId="3" uiExpand="1" build="allAtOnce"/>
      <p:bldP spid="41" grpId="0"/>
      <p:bldP spid="41" grpId="1"/>
      <p:bldP spid="45" grpId="0"/>
      <p:bldP spid="45" grpId="1"/>
      <p:bldP spid="46" grpId="0"/>
      <p:bldP spid="46" grpId="1"/>
      <p:bldP spid="16" grpId="0" animBg="1"/>
      <p:bldP spid="16" grpId="1" animBg="1"/>
      <p:bldP spid="16" grpId="2" animBg="1"/>
      <p:bldP spid="50" grpId="0" animBg="1"/>
      <p:bldP spid="50" grpId="1" animBg="1"/>
      <p:bldP spid="50" grpId="2" animBg="1"/>
      <p:bldP spid="61" grpId="0" animBg="1"/>
      <p:bldP spid="61" grpId="1" animBg="1"/>
      <p:bldP spid="63" grpId="0" animBg="1"/>
      <p:bldP spid="63" grpId="1" animBg="1"/>
      <p:bldP spid="68" grpId="0"/>
      <p:bldP spid="68" grpId="1"/>
      <p:bldP spid="72" grpId="0" animBg="1"/>
      <p:bldP spid="72" grpId="1" animBg="1"/>
      <p:bldP spid="72" grpId="2" animBg="1"/>
      <p:bldP spid="74" grpId="0" animBg="1"/>
      <p:bldP spid="74" grpId="1" animBg="1"/>
      <p:bldP spid="74" grpId="2" animBg="1"/>
      <p:bldP spid="83" grpId="0"/>
      <p:bldP spid="83" grpId="1"/>
      <p:bldP spid="83" grpId="2"/>
      <p:bldP spid="85" grpId="0" animBg="1"/>
      <p:bldP spid="85" grpId="1" animBg="1"/>
      <p:bldP spid="86" grpId="0" animBg="1"/>
      <p:bldP spid="86" grpId="1" animBg="1"/>
      <p:bldP spid="87" grpId="0"/>
      <p:bldP spid="87" grpId="1"/>
      <p:bldP spid="87" grpId="2"/>
      <p:bldP spid="88" grpId="0"/>
      <p:bldP spid="88" grpId="1"/>
      <p:bldP spid="88" grpId="2"/>
      <p:bldP spid="89" grpId="0"/>
      <p:bldP spid="89" grpId="1"/>
      <p:bldP spid="89" grpId="2"/>
      <p:bldP spid="90" grpId="0"/>
      <p:bldP spid="90" grpId="1"/>
      <p:bldP spid="90" grpId="2"/>
      <p:bldP spid="93" grpId="0" animBg="1"/>
      <p:bldP spid="101" grpId="0"/>
      <p:bldP spid="77" grpId="0"/>
      <p:bldP spid="77" grpId="1"/>
      <p:bldP spid="78" grpId="0"/>
      <p:bldP spid="78" grpId="1"/>
      <p:bldP spid="94" grpId="0"/>
      <p:bldP spid="94" grpId="1"/>
      <p:bldP spid="107" grpId="0"/>
      <p:bldP spid="112" grpId="0"/>
      <p:bldP spid="113" grpId="0"/>
      <p:bldP spid="18" grpId="0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2" grpId="0" animBg="1"/>
      <p:bldP spid="14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8" name="Image 127">
            <a:extLst>
              <a:ext uri="{FF2B5EF4-FFF2-40B4-BE49-F238E27FC236}">
                <a16:creationId xmlns:a16="http://schemas.microsoft.com/office/drawing/2014/main" id="{3A2A00BD-85BA-4C70-BC46-A6DCB4611B3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363" y="4392990"/>
            <a:ext cx="2929486" cy="2238673"/>
          </a:xfrm>
          <a:prstGeom prst="rect">
            <a:avLst/>
          </a:prstGeom>
        </p:spPr>
      </p:pic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27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213147F0-F11D-4280-8742-E3169D3CAF8D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535801" y="241172"/>
            <a:ext cx="9085119" cy="731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/>
              <a:t>Base de données : ASCAD</a:t>
            </a:r>
            <a:endParaRPr lang="fr-FR" b="1" dirty="0">
              <a:latin typeface="Calibri Light (En-têtes)"/>
            </a:endParaRP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A68409B5-5B2F-4F52-82C6-2422D20B69B6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67377" y="3351889"/>
            <a:ext cx="5255394" cy="54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b="1" dirty="0"/>
              <a:t>Générative (</a:t>
            </a:r>
            <a:r>
              <a:rPr lang="fr-FR" sz="2400" b="1" dirty="0" err="1"/>
              <a:t>cVAE</a:t>
            </a:r>
            <a:r>
              <a:rPr lang="fr-FR" sz="2400" b="1" dirty="0"/>
              <a:t>-ST)</a:t>
            </a:r>
            <a:endParaRPr lang="fr-FR" b="1" dirty="0"/>
          </a:p>
        </p:txBody>
      </p:sp>
      <p:sp>
        <p:nvSpPr>
          <p:cNvPr id="34" name="Espace réservé du contenu 3">
            <a:extLst>
              <a:ext uri="{FF2B5EF4-FFF2-40B4-BE49-F238E27FC236}">
                <a16:creationId xmlns:a16="http://schemas.microsoft.com/office/drawing/2014/main" id="{78CFC172-33DF-4E8C-9A47-61D35F5DED93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6910939" y="3369536"/>
            <a:ext cx="4949037" cy="54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Discriminative</a:t>
            </a:r>
            <a:endParaRPr lang="fr-FR" b="1" dirty="0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06123196-3C9F-49D3-AC4E-C2953AC904D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5878" y="914402"/>
            <a:ext cx="6862814" cy="200205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fr-FR" sz="2200" dirty="0"/>
              <a:t>Pré-traitement</a:t>
            </a:r>
          </a:p>
          <a:p>
            <a:pPr marL="457200" indent="-457200">
              <a:buAutoNum type="arabicParenR"/>
            </a:pPr>
            <a:r>
              <a:rPr lang="fr-FR" sz="2200" dirty="0"/>
              <a:t>Construction des architectures</a:t>
            </a:r>
          </a:p>
          <a:p>
            <a:pPr marL="457200" indent="-457200">
              <a:buAutoNum type="arabicParenR"/>
            </a:pPr>
            <a:r>
              <a:rPr lang="fr-FR" sz="2200" dirty="0"/>
              <a:t>Phase d’apprentissage</a:t>
            </a:r>
          </a:p>
          <a:p>
            <a:pPr marL="457200" indent="-457200">
              <a:buAutoNum type="arabicParenR"/>
            </a:pPr>
            <a:r>
              <a:rPr lang="fr-FR" sz="2200" dirty="0"/>
              <a:t>Phase d’attaque</a:t>
            </a:r>
          </a:p>
          <a:p>
            <a:pPr marL="457200" indent="-457200">
              <a:buAutoNum type="arabicParenR"/>
            </a:pPr>
            <a:r>
              <a:rPr lang="fr-FR" sz="2200" dirty="0"/>
              <a:t>Phase d’interprétation et d’explicabilité des résultats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51404A6-E603-43BD-B63F-6438371A4237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149" y="3767973"/>
            <a:ext cx="1405806" cy="559778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E1B0A0C-B6E7-4B98-A4AE-6F713683B10F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6078361" y="3840480"/>
            <a:ext cx="0" cy="3017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6F2B1705-BAEC-4918-BC6A-B17F4C5939C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0446" y="3801675"/>
            <a:ext cx="1413826" cy="562972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42BE34B-CDF2-4529-AE8F-02D10B69D75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2473696" y="3869356"/>
            <a:ext cx="1126157" cy="385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cVAE</a:t>
            </a:r>
            <a:r>
              <a:rPr lang="fr-FR" b="1" dirty="0"/>
              <a:t>-ST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0CAEF77B-6DC5-42E4-ABB0-398F48993C11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8718903" y="3867751"/>
            <a:ext cx="1126157" cy="385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 : coins arrondis 62">
                <a:extLst>
                  <a:ext uri="{FF2B5EF4-FFF2-40B4-BE49-F238E27FC236}">
                    <a16:creationId xmlns:a16="http://schemas.microsoft.com/office/drawing/2014/main" id="{A1AABDFF-D2C1-4C3E-AA94-524B1C1ED558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7167792" y="907431"/>
                <a:ext cx="4918524" cy="2017934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Générative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Pas de </a:t>
                </a:r>
                <a:r>
                  <a:rPr lang="en-US" sz="2000" dirty="0" err="1"/>
                  <a:t>dépendances</a:t>
                </a:r>
                <a:r>
                  <a:rPr lang="en-US" sz="2000" dirty="0"/>
                  <a:t> entre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et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</a:t>
                </a:r>
                <a:r>
                  <a:rPr lang="en-US" sz="2000" dirty="0"/>
                  <a:t>Fonctions de </a:t>
                </a:r>
                <a:r>
                  <a:rPr lang="en-US" sz="2000" dirty="0" err="1"/>
                  <a:t>recombinaison</a:t>
                </a:r>
                <a:r>
                  <a:rPr lang="en-US" sz="2000" dirty="0"/>
                  <a:t> [CJRR99, Mes00, PRB09]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Discriminative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Pas de </a:t>
                </a:r>
                <a:r>
                  <a:rPr lang="en-US" sz="2000" dirty="0" err="1"/>
                  <a:t>pré-traitement</a:t>
                </a:r>
                <a:endParaRPr lang="en-US" sz="2000" dirty="0"/>
              </a:p>
            </p:txBody>
          </p:sp>
        </mc:Choice>
        <mc:Fallback xmlns="">
          <p:sp>
            <p:nvSpPr>
              <p:cNvPr id="63" name="Rectangle : coins arrondis 62">
                <a:extLst>
                  <a:ext uri="{FF2B5EF4-FFF2-40B4-BE49-F238E27FC236}">
                    <a16:creationId xmlns:a16="http://schemas.microsoft.com/office/drawing/2014/main" id="{A1AABDFF-D2C1-4C3E-AA94-524B1C1ED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7167792" y="907431"/>
                <a:ext cx="4918524" cy="2017934"/>
              </a:xfrm>
              <a:prstGeom prst="roundRect">
                <a:avLst/>
              </a:prstGeom>
              <a:blipFill>
                <a:blip r:embed="rId48"/>
                <a:stretch>
                  <a:fillRect t="-2077" b="-504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Flèche droite 63">
            <a:extLst>
              <a:ext uri="{FF2B5EF4-FFF2-40B4-BE49-F238E27FC236}">
                <a16:creationId xmlns:a16="http://schemas.microsoft.com/office/drawing/2014/main" id="{74A42038-5D1D-405F-8AF4-114D9440A426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959326" y="3924866"/>
            <a:ext cx="354861" cy="238929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" name="Image 56">
            <a:extLst>
              <a:ext uri="{FF2B5EF4-FFF2-40B4-BE49-F238E27FC236}">
                <a16:creationId xmlns:a16="http://schemas.microsoft.com/office/drawing/2014/main" id="{57899AC3-9D99-4A1A-AD4F-DE5ACE5B09C0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10322872" y="3888605"/>
            <a:ext cx="409607" cy="409607"/>
          </a:xfrm>
          <a:prstGeom prst="rect">
            <a:avLst/>
          </a:prstGeom>
        </p:spPr>
      </p:pic>
      <p:sp>
        <p:nvSpPr>
          <p:cNvPr id="74" name="Flèche droite 63">
            <a:extLst>
              <a:ext uri="{FF2B5EF4-FFF2-40B4-BE49-F238E27FC236}">
                <a16:creationId xmlns:a16="http://schemas.microsoft.com/office/drawing/2014/main" id="{DD6DD434-01C3-4B5D-A35F-CCFC8B11BC21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3691678" y="3952138"/>
            <a:ext cx="354861" cy="238929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" name="Image 56">
            <a:extLst>
              <a:ext uri="{FF2B5EF4-FFF2-40B4-BE49-F238E27FC236}">
                <a16:creationId xmlns:a16="http://schemas.microsoft.com/office/drawing/2014/main" id="{3167DA5E-463F-43BE-B81C-2CEF2E532374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4055224" y="3915877"/>
            <a:ext cx="409607" cy="409607"/>
          </a:xfrm>
          <a:prstGeom prst="rect">
            <a:avLst/>
          </a:prstGeom>
        </p:spPr>
      </p:pic>
      <p:pic>
        <p:nvPicPr>
          <p:cNvPr id="5" name="Image 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168CBB21-14EA-4CE2-8208-BA68BBCEBB4A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6" y="4694734"/>
            <a:ext cx="4379495" cy="1755923"/>
          </a:xfrm>
          <a:prstGeom prst="rect">
            <a:avLst/>
          </a:prstGeom>
        </p:spPr>
      </p:pic>
      <p:pic>
        <p:nvPicPr>
          <p:cNvPr id="115" name="Image 114">
            <a:extLst>
              <a:ext uri="{FF2B5EF4-FFF2-40B4-BE49-F238E27FC236}">
                <a16:creationId xmlns:a16="http://schemas.microsoft.com/office/drawing/2014/main" id="{DC99E07A-08B7-45B1-95E7-2C1FA3E8405B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54" y="4693130"/>
            <a:ext cx="4379495" cy="1755923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99698D1-42B3-44A2-B268-B7AC480E72F4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645920" y="4697128"/>
            <a:ext cx="654518" cy="1655546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 : coins arrondis 115">
            <a:extLst>
              <a:ext uri="{FF2B5EF4-FFF2-40B4-BE49-F238E27FC236}">
                <a16:creationId xmlns:a16="http://schemas.microsoft.com/office/drawing/2014/main" id="{F2197678-D308-4B69-B318-FBFFB40FA1D3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3819625" y="4716379"/>
            <a:ext cx="654518" cy="1634690"/>
          </a:xfrm>
          <a:prstGeom prst="roundRect">
            <a:avLst/>
          </a:prstGeom>
          <a:solidFill>
            <a:srgbClr val="00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ZoneTexte 116">
                <a:extLst>
                  <a:ext uri="{FF2B5EF4-FFF2-40B4-BE49-F238E27FC236}">
                    <a16:creationId xmlns:a16="http://schemas.microsoft.com/office/drawing/2014/main" id="{8CAA979F-699D-416A-A20D-2D168F5D7FF6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8569057" y="6404167"/>
                <a:ext cx="16122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𝑃𝑜𝑖𝑛𝑡𝑠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𝑡𝑒𝑚𝑝𝑜𝑟𝑒𝑙𝑠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17" name="ZoneTexte 116">
                <a:extLst>
                  <a:ext uri="{FF2B5EF4-FFF2-40B4-BE49-F238E27FC236}">
                    <a16:creationId xmlns:a16="http://schemas.microsoft.com/office/drawing/2014/main" id="{8CAA979F-699D-416A-A20D-2D168F5D7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057" y="6404167"/>
                <a:ext cx="1612236" cy="307777"/>
              </a:xfrm>
              <a:prstGeom prst="rect">
                <a:avLst/>
              </a:prstGeom>
              <a:blipFill>
                <a:blip r:embed="rId7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1BC214AC-1DA0-47B3-95E0-06707EBDB705}"/>
                  </a:ext>
                </a:extLst>
              </p:cNvPr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2224404" y="6402563"/>
                <a:ext cx="16122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𝑃𝑜𝑖𝑛𝑡𝑠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𝑡𝑒𝑚𝑝𝑜𝑟𝑒𝑙𝑠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1BC214AC-1DA0-47B3-95E0-06707EBDB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404" y="6402563"/>
                <a:ext cx="1612236" cy="307777"/>
              </a:xfrm>
              <a:prstGeom prst="rect">
                <a:avLst/>
              </a:prstGeom>
              <a:blipFill>
                <a:blip r:embed="rId7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E08CAF84-72AB-4049-9ED5-4BD85C5455A5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 rot="16200000">
                <a:off x="6430644" y="5391910"/>
                <a:ext cx="10718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𝐴𝑚𝑝𝑙𝑖𝑡𝑢𝑑𝑒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E08CAF84-72AB-4049-9ED5-4BD85C545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30644" y="5391910"/>
                <a:ext cx="1071897" cy="307777"/>
              </a:xfrm>
              <a:prstGeom prst="rect">
                <a:avLst/>
              </a:prstGeom>
              <a:blipFill>
                <a:blip r:embed="rId74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938D47E4-D111-4B0E-8513-4635B0CAE211}"/>
                  </a:ext>
                </a:extLst>
              </p:cNvPr>
              <p:cNvSpPr txBox="1"/>
              <p:nvPr>
                <p:custDataLst>
                  <p:tags r:id="rId29"/>
                </p:custDataLst>
              </p:nvPr>
            </p:nvSpPr>
            <p:spPr>
              <a:xfrm rot="16200000">
                <a:off x="153368" y="5332554"/>
                <a:ext cx="10718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𝐴𝑚𝑝𝑙𝑖𝑡𝑢𝑑𝑒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938D47E4-D111-4B0E-8513-4635B0CAE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3368" y="5332554"/>
                <a:ext cx="1071897" cy="307777"/>
              </a:xfrm>
              <a:prstGeom prst="rect">
                <a:avLst/>
              </a:prstGeom>
              <a:blipFill>
                <a:blip r:embed="rId74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AD59EADA-2856-499C-8FF5-3A4171073416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1653309" y="4378049"/>
                <a:ext cx="640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AD59EADA-2856-499C-8FF5-3A4171073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309" y="4378049"/>
                <a:ext cx="640175" cy="369332"/>
              </a:xfrm>
              <a:prstGeom prst="rect">
                <a:avLst/>
              </a:prstGeom>
              <a:blipFill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4EA46699-905E-489E-85DE-7A8295DC58E0}"/>
                  </a:ext>
                </a:extLst>
              </p:cNvPr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2931207" y="4386070"/>
                <a:ext cx="257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4EA46699-905E-489E-85DE-7A8295DC5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6"/>
                </p:custDataLst>
              </p:nvPr>
            </p:nvSpPr>
            <p:spPr>
              <a:xfrm>
                <a:off x="2931207" y="4386070"/>
                <a:ext cx="2577820" cy="369332"/>
              </a:xfrm>
              <a:prstGeom prst="rect">
                <a:avLst/>
              </a:prstGeom>
              <a:blipFill>
                <a:blip r:embed="rId7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7D28B27-A698-42AE-92D4-527534DC5A20}"/>
              </a:ext>
            </a:extLst>
          </p:cNvPr>
          <p:cNvCxnSpPr>
            <a:endCxn id="116" idx="1"/>
          </p:cNvCxnSpPr>
          <p:nvPr>
            <p:custDataLst>
              <p:tags r:id="rId32"/>
            </p:custDataLst>
          </p:nvPr>
        </p:nvCxnSpPr>
        <p:spPr>
          <a:xfrm>
            <a:off x="2348564" y="5524901"/>
            <a:ext cx="1471061" cy="8823"/>
          </a:xfrm>
          <a:prstGeom prst="straightConnector1">
            <a:avLst/>
          </a:prstGeom>
          <a:ln w="38100">
            <a:solidFill>
              <a:srgbClr val="27F9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8A48989-AAA1-4C0B-BAD3-D464071EE41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2367814" y="5207268"/>
            <a:ext cx="1434164" cy="24063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/>
              <a:t>Recombinaison</a:t>
            </a:r>
          </a:p>
        </p:txBody>
      </p:sp>
      <p:sp>
        <p:nvSpPr>
          <p:cNvPr id="124" name="Rectangle : coins arrondis 123">
            <a:extLst>
              <a:ext uri="{FF2B5EF4-FFF2-40B4-BE49-F238E27FC236}">
                <a16:creationId xmlns:a16="http://schemas.microsoft.com/office/drawing/2014/main" id="{01A8ACEB-EBCB-48E1-924C-3ABAEF58C959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1134177" y="3747024"/>
            <a:ext cx="264633" cy="669367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 : coins arrondis 124">
            <a:extLst>
              <a:ext uri="{FF2B5EF4-FFF2-40B4-BE49-F238E27FC236}">
                <a16:creationId xmlns:a16="http://schemas.microsoft.com/office/drawing/2014/main" id="{4835F55C-2B1D-4545-A64A-EAFB71F0F238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1883343" y="3753851"/>
            <a:ext cx="264634" cy="660935"/>
          </a:xfrm>
          <a:prstGeom prst="roundRect">
            <a:avLst/>
          </a:prstGeom>
          <a:solidFill>
            <a:srgbClr val="00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6" name="Image 125">
            <a:extLst>
              <a:ext uri="{FF2B5EF4-FFF2-40B4-BE49-F238E27FC236}">
                <a16:creationId xmlns:a16="http://schemas.microsoft.com/office/drawing/2014/main" id="{DF7459CC-47F0-45B3-B45D-DF310B483676}"/>
              </a:ext>
            </a:extLst>
          </p:cNvPr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7315" y="4383935"/>
            <a:ext cx="2929487" cy="2238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ZoneTexte 126">
                <a:extLst>
                  <a:ext uri="{FF2B5EF4-FFF2-40B4-BE49-F238E27FC236}">
                    <a16:creationId xmlns:a16="http://schemas.microsoft.com/office/drawing/2014/main" id="{3E0F4340-032A-4E56-926E-FB0FF6C661B0}"/>
                  </a:ext>
                </a:extLst>
              </p:cNvPr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8519726" y="6550223"/>
                <a:ext cx="1671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𝑁𝑜𝑚𝑏𝑟𝑒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𝑡𝑟𝑎𝑐𝑒𝑠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27" name="ZoneTexte 126">
                <a:extLst>
                  <a:ext uri="{FF2B5EF4-FFF2-40B4-BE49-F238E27FC236}">
                    <a16:creationId xmlns:a16="http://schemas.microsoft.com/office/drawing/2014/main" id="{3E0F4340-032A-4E56-926E-FB0FF6C66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726" y="6550223"/>
                <a:ext cx="1671035" cy="307777"/>
              </a:xfrm>
              <a:prstGeom prst="rect">
                <a:avLst/>
              </a:prstGeom>
              <a:blipFill>
                <a:blip r:embed="rId7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ZoneTexte 128">
                <a:extLst>
                  <a:ext uri="{FF2B5EF4-FFF2-40B4-BE49-F238E27FC236}">
                    <a16:creationId xmlns:a16="http://schemas.microsoft.com/office/drawing/2014/main" id="{430B5849-4405-4F5F-B767-EBACF6EC91FB}"/>
                  </a:ext>
                </a:extLst>
              </p:cNvPr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2309827" y="6550223"/>
                <a:ext cx="1671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𝑁𝑜𝑚𝑏𝑟𝑒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𝑡𝑟𝑎𝑐𝑒𝑠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29" name="ZoneTexte 128">
                <a:extLst>
                  <a:ext uri="{FF2B5EF4-FFF2-40B4-BE49-F238E27FC236}">
                    <a16:creationId xmlns:a16="http://schemas.microsoft.com/office/drawing/2014/main" id="{430B5849-4405-4F5F-B767-EBACF6EC9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827" y="6550223"/>
                <a:ext cx="1671035" cy="307777"/>
              </a:xfrm>
              <a:prstGeom prst="rect">
                <a:avLst/>
              </a:prstGeom>
              <a:blipFill>
                <a:blip r:embed="rId7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ZoneTexte 129">
                <a:extLst>
                  <a:ext uri="{FF2B5EF4-FFF2-40B4-BE49-F238E27FC236}">
                    <a16:creationId xmlns:a16="http://schemas.microsoft.com/office/drawing/2014/main" id="{D7504352-B7B7-4D52-9F36-8F0404C3A255}"/>
                  </a:ext>
                </a:extLst>
              </p:cNvPr>
              <p:cNvSpPr txBox="1"/>
              <p:nvPr>
                <p:custDataLst>
                  <p:tags r:id="rId39"/>
                </p:custDataLst>
              </p:nvPr>
            </p:nvSpPr>
            <p:spPr>
              <a:xfrm rot="16200000">
                <a:off x="978603" y="5244635"/>
                <a:ext cx="654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𝑅𝑎𝑛𝑔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30" name="ZoneTexte 129">
                <a:extLst>
                  <a:ext uri="{FF2B5EF4-FFF2-40B4-BE49-F238E27FC236}">
                    <a16:creationId xmlns:a16="http://schemas.microsoft.com/office/drawing/2014/main" id="{D7504352-B7B7-4D52-9F36-8F0404C3A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78603" y="5244635"/>
                <a:ext cx="654218" cy="307777"/>
              </a:xfrm>
              <a:prstGeom prst="rect">
                <a:avLst/>
              </a:prstGeom>
              <a:blipFill>
                <a:blip r:embed="rId81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ZoneTexte 135">
                <a:extLst>
                  <a:ext uri="{FF2B5EF4-FFF2-40B4-BE49-F238E27FC236}">
                    <a16:creationId xmlns:a16="http://schemas.microsoft.com/office/drawing/2014/main" id="{26D6BB36-4E50-4C0A-9ED5-5501C00DCAF2}"/>
                  </a:ext>
                </a:extLst>
              </p:cNvPr>
              <p:cNvSpPr txBox="1"/>
              <p:nvPr>
                <p:custDataLst>
                  <p:tags r:id="rId40"/>
                </p:custDataLst>
              </p:nvPr>
            </p:nvSpPr>
            <p:spPr>
              <a:xfrm rot="16200000">
                <a:off x="7166061" y="5233405"/>
                <a:ext cx="654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𝑅𝑎𝑛𝑔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36" name="ZoneTexte 135">
                <a:extLst>
                  <a:ext uri="{FF2B5EF4-FFF2-40B4-BE49-F238E27FC236}">
                    <a16:creationId xmlns:a16="http://schemas.microsoft.com/office/drawing/2014/main" id="{26D6BB36-4E50-4C0A-9ED5-5501C00DC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166061" y="5233405"/>
                <a:ext cx="654218" cy="307777"/>
              </a:xfrm>
              <a:prstGeom prst="rect">
                <a:avLst/>
              </a:prstGeom>
              <a:blipFill>
                <a:blip r:embed="rId81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6C48DDB4-083D-4593-851B-F8916FB51FBF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7167792" y="902526"/>
            <a:ext cx="4918524" cy="20179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Générative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Fonctions</a:t>
            </a:r>
            <a:r>
              <a:rPr lang="en-US" sz="2000" dirty="0"/>
              <a:t> de </a:t>
            </a:r>
            <a:r>
              <a:rPr lang="en-US" sz="2000" dirty="0" err="1"/>
              <a:t>recombinaison</a:t>
            </a:r>
            <a:r>
              <a:rPr lang="en-US" sz="2000" dirty="0"/>
              <a:t> [CJRR99, Mes00, PRB09]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Discriminative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Fonction</a:t>
            </a:r>
            <a:r>
              <a:rPr lang="en-US" sz="2000" dirty="0"/>
              <a:t> de </a:t>
            </a:r>
            <a:r>
              <a:rPr lang="en-US" sz="2000" dirty="0" err="1"/>
              <a:t>recombinaison</a:t>
            </a:r>
            <a:r>
              <a:rPr lang="en-US" sz="2000" dirty="0"/>
              <a:t> </a:t>
            </a:r>
            <a:r>
              <a:rPr lang="en-US" sz="2000" dirty="0" err="1"/>
              <a:t>adaptée</a:t>
            </a:r>
            <a:r>
              <a:rPr lang="en-US" sz="2000" dirty="0"/>
              <a:t> à </a:t>
            </a:r>
            <a:r>
              <a:rPr lang="en-US" sz="2000" dirty="0" err="1"/>
              <a:t>l’implémentation</a:t>
            </a:r>
            <a:r>
              <a:rPr lang="en-US" sz="2000" dirty="0"/>
              <a:t> </a:t>
            </a:r>
            <a:r>
              <a:rPr lang="en-US" sz="2000" dirty="0" err="1"/>
              <a:t>ciblée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059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1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7" dur="indefinite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0" dur="indefinite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3" dur="indefinite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 animBg="1"/>
      <p:bldP spid="37" grpId="2" uiExpand="1" build="allAtOnce"/>
      <p:bldP spid="16" grpId="0" animBg="1"/>
      <p:bldP spid="50" grpId="0" animBg="1"/>
      <p:bldP spid="63" grpId="0" animBg="1"/>
      <p:bldP spid="63" grpId="1" animBg="1"/>
      <p:bldP spid="72" grpId="0" animBg="1"/>
      <p:bldP spid="74" grpId="0" animBg="1"/>
      <p:bldP spid="10" grpId="0" animBg="1"/>
      <p:bldP spid="10" grpId="1" animBg="1"/>
      <p:bldP spid="116" grpId="0" animBg="1"/>
      <p:bldP spid="116" grpId="1" animBg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22" grpId="0" animBg="1"/>
      <p:bldP spid="22" grpId="1" animBg="1"/>
      <p:bldP spid="124" grpId="0" animBg="1"/>
      <p:bldP spid="125" grpId="0" animBg="1"/>
      <p:bldP spid="127" grpId="0"/>
      <p:bldP spid="129" grpId="0"/>
      <p:bldP spid="130" grpId="0"/>
      <p:bldP spid="136" grpId="0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28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graphicFrame>
        <p:nvGraphicFramePr>
          <p:cNvPr id="39" name="Tableau 38">
            <a:extLst>
              <a:ext uri="{FF2B5EF4-FFF2-40B4-BE49-F238E27FC236}">
                <a16:creationId xmlns:a16="http://schemas.microsoft.com/office/drawing/2014/main" id="{057379E0-C762-4E3F-BDA6-0C6C1F4DA5D0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765087865"/>
              </p:ext>
            </p:extLst>
          </p:nvPr>
        </p:nvGraphicFramePr>
        <p:xfrm>
          <a:off x="590550" y="2047573"/>
          <a:ext cx="11058525" cy="3883792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86175">
                  <a:extLst>
                    <a:ext uri="{9D8B030D-6E8A-4147-A177-3AD203B41FA5}">
                      <a16:colId xmlns:a16="http://schemas.microsoft.com/office/drawing/2014/main" val="2772513288"/>
                    </a:ext>
                  </a:extLst>
                </a:gridCol>
                <a:gridCol w="3686175">
                  <a:extLst>
                    <a:ext uri="{9D8B030D-6E8A-4147-A177-3AD203B41FA5}">
                      <a16:colId xmlns:a16="http://schemas.microsoft.com/office/drawing/2014/main" val="3273981196"/>
                    </a:ext>
                  </a:extLst>
                </a:gridCol>
                <a:gridCol w="3686175">
                  <a:extLst>
                    <a:ext uri="{9D8B030D-6E8A-4147-A177-3AD203B41FA5}">
                      <a16:colId xmlns:a16="http://schemas.microsoft.com/office/drawing/2014/main" val="554545008"/>
                    </a:ext>
                  </a:extLst>
                </a:gridCol>
              </a:tblGrid>
              <a:tr h="661645"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i="0" noProof="0" dirty="0">
                          <a:latin typeface="Calibri (Corps)"/>
                        </a:rPr>
                        <a:t>Générative (</a:t>
                      </a:r>
                      <a:r>
                        <a:rPr lang="fr-FR" sz="2400" b="0" i="0" noProof="0" dirty="0" err="1">
                          <a:latin typeface="Calibri (Corps)"/>
                        </a:rPr>
                        <a:t>cVAE</a:t>
                      </a:r>
                      <a:r>
                        <a:rPr lang="fr-FR" sz="2400" b="0" i="0" noProof="0" dirty="0">
                          <a:latin typeface="Calibri (Corps)"/>
                        </a:rPr>
                        <a:t>-ST)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noProof="0" dirty="0"/>
                        <a:t>Discriminative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50429"/>
                  </a:ext>
                </a:extLst>
              </a:tr>
              <a:tr h="528839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err="1"/>
                        <a:t>Réduction</a:t>
                      </a:r>
                      <a:r>
                        <a:rPr lang="en-US" sz="2000" b="1" noProof="0" dirty="0"/>
                        <a:t> du </a:t>
                      </a:r>
                      <a:r>
                        <a:rPr lang="en-US" sz="2000" b="1" noProof="0" dirty="0" err="1"/>
                        <a:t>pré-traitement</a:t>
                      </a:r>
                      <a:endParaRPr lang="en-US" sz="2000" b="1" noProof="0" dirty="0"/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800" b="0" noProof="0" dirty="0" err="1"/>
                        <a:t>Sélection</a:t>
                      </a:r>
                      <a:r>
                        <a:rPr lang="en-US" sz="1800" b="0" noProof="0" dirty="0"/>
                        <a:t> de </a:t>
                      </a:r>
                      <a:r>
                        <a:rPr lang="en-US" sz="1800" b="0" noProof="0" dirty="0" err="1"/>
                        <a:t>PoIs</a:t>
                      </a:r>
                      <a:endParaRPr lang="en-US" sz="1800" b="0" noProof="0" dirty="0"/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800" b="0" noProof="0" dirty="0" err="1"/>
                        <a:t>Désynchronisation</a:t>
                      </a:r>
                      <a:endParaRPr lang="en-US" sz="1800" b="0" noProof="0" dirty="0"/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800" b="0" noProof="0" dirty="0" err="1"/>
                        <a:t>Recombinaison</a:t>
                      </a:r>
                      <a:r>
                        <a:rPr lang="en-US" sz="1800" b="0" noProof="0" dirty="0"/>
                        <a:t> des </a:t>
                      </a:r>
                      <a:r>
                        <a:rPr lang="en-US" sz="1800" b="0" noProof="0" dirty="0" err="1"/>
                        <a:t>PoIs</a:t>
                      </a:r>
                      <a:endParaRPr lang="en-US" sz="1800" b="0" noProof="0" dirty="0"/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800" b="0" noProof="0" dirty="0" err="1"/>
                        <a:t>Sélection</a:t>
                      </a:r>
                      <a:r>
                        <a:rPr lang="en-US" sz="1800" b="0" noProof="0" dirty="0"/>
                        <a:t> des </a:t>
                      </a:r>
                      <a:r>
                        <a:rPr lang="en-US" sz="1800" b="0" noProof="0" dirty="0" err="1"/>
                        <a:t>hyperparamètres</a:t>
                      </a:r>
                      <a:r>
                        <a:rPr lang="en-US" sz="1800" b="0" noProof="0" dirty="0"/>
                        <a:t> (architecture)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86478"/>
                  </a:ext>
                </a:extLst>
              </a:tr>
              <a:tr h="528839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err="1"/>
                        <a:t>Optimalité</a:t>
                      </a:r>
                      <a:r>
                        <a:rPr lang="en-US" sz="2000" b="1" noProof="0" dirty="0"/>
                        <a:t> des </a:t>
                      </a:r>
                      <a:r>
                        <a:rPr lang="en-US" sz="2000" b="1" noProof="0" dirty="0" err="1"/>
                        <a:t>attaques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302100"/>
                  </a:ext>
                </a:extLst>
              </a:tr>
              <a:tr h="925468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err="1"/>
                        <a:t>Explicabilité</a:t>
                      </a:r>
                      <a:r>
                        <a:rPr lang="en-US" sz="2000" b="1" noProof="0" dirty="0"/>
                        <a:t> et </a:t>
                      </a:r>
                      <a:r>
                        <a:rPr lang="en-US" sz="2000" b="1" noProof="0" dirty="0" err="1"/>
                        <a:t>Interprétabilité</a:t>
                      </a:r>
                      <a:r>
                        <a:rPr lang="en-US" sz="2000" b="1" noProof="0" dirty="0"/>
                        <a:t> des </a:t>
                      </a:r>
                      <a:r>
                        <a:rPr lang="en-US" sz="2000" b="1" noProof="0" dirty="0" err="1"/>
                        <a:t>résultats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i="1" noProof="0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867351"/>
                  </a:ext>
                </a:extLst>
              </a:tr>
            </a:tbl>
          </a:graphicData>
        </a:graphic>
      </p:graphicFrame>
      <p:pic>
        <p:nvPicPr>
          <p:cNvPr id="45" name="Image 44">
            <a:extLst>
              <a:ext uri="{FF2B5EF4-FFF2-40B4-BE49-F238E27FC236}">
                <a16:creationId xmlns:a16="http://schemas.microsoft.com/office/drawing/2014/main" id="{D534DE56-ABAC-40CD-A399-8F83C2107C7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75" y="3066729"/>
            <a:ext cx="261725" cy="212373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36A2B742-2048-41A5-AEF6-E28024C4E86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40" y="3630528"/>
            <a:ext cx="221549" cy="221549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0E94BDFC-9FCB-445A-BFCA-9D990C86F58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3486" y="3325577"/>
            <a:ext cx="168239" cy="235972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B019154A-DB4B-4350-BCDE-92A1ACE1AC8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50" y="3066729"/>
            <a:ext cx="261725" cy="212373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774E2B61-4249-4E2F-A69A-CDC474F0200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50" y="3619179"/>
            <a:ext cx="261725" cy="212373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3DCC7DF4-E0AE-49DC-82A8-F2535D0CC6F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25" y="3333429"/>
            <a:ext cx="261725" cy="212373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4D1661E0-1ED7-4264-BE47-B6F42F2FEB9B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5386" y="4621980"/>
            <a:ext cx="168239" cy="23597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8CC520C3-F6D4-4E94-8B96-CF8DB8B50844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5386" y="4612455"/>
            <a:ext cx="168239" cy="23597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6CA37CE3-ED32-4F47-A0C5-2154E234D15F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50" y="5197325"/>
            <a:ext cx="261725" cy="212373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7A5E5DB2-45B0-45BE-B2DE-770CF03EAB16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290" y="5227724"/>
            <a:ext cx="221549" cy="221549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652E315D-EFFA-4956-B8FD-34E4BC89AE4F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815" y="3992478"/>
            <a:ext cx="221549" cy="221549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47FB30D7-317B-4437-85D1-21AB8AB99306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50" y="4019229"/>
            <a:ext cx="261725" cy="212373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1534292-D05E-4788-B09A-6B0ACB9ECB2D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734050" y="3592428"/>
            <a:ext cx="4514850" cy="7143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4D6721AD-BC3E-43E3-A6B0-FA886AA5FF18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705475" y="5027699"/>
            <a:ext cx="4514850" cy="6381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itre 1">
            <a:extLst>
              <a:ext uri="{FF2B5EF4-FFF2-40B4-BE49-F238E27FC236}">
                <a16:creationId xmlns:a16="http://schemas.microsoft.com/office/drawing/2014/main" id="{9017BA3D-709E-46B3-BFF3-8C33E6BF6154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0" y="706167"/>
            <a:ext cx="12192000" cy="950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2800" b="1" dirty="0">
                <a:latin typeface="Calibri Light (En-têtes)"/>
              </a:rPr>
              <a:t>Générative vs. Discriminative : Quelle approche à privilégier pour la mise en place d’attaques par canaux auxiliaires ?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17DE734-2F64-49C1-AF39-2892B2196E79}"/>
              </a:ext>
            </a:extLst>
          </p:cNvPr>
          <p:cNvSpPr/>
          <p:nvPr/>
        </p:nvSpPr>
        <p:spPr>
          <a:xfrm>
            <a:off x="1150374" y="2979174"/>
            <a:ext cx="10559845" cy="2172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Perspective </a:t>
            </a:r>
            <a:r>
              <a:rPr lang="fr-FR" sz="3600" dirty="0">
                <a:sym typeface="Wingdings" panose="05000000000000000000" pitchFamily="2" charset="2"/>
              </a:rPr>
              <a:t> </a:t>
            </a:r>
            <a:r>
              <a:rPr lang="fr-FR" sz="3600" b="0" dirty="0">
                <a:sym typeface="Wingdings" panose="05000000000000000000" pitchFamily="2" charset="2"/>
              </a:rPr>
              <a:t>Génération d’un </a:t>
            </a:r>
            <a:r>
              <a:rPr lang="fr-FR" sz="3600" dirty="0">
                <a:sym typeface="Wingdings" panose="05000000000000000000" pitchFamily="2" charset="2"/>
              </a:rPr>
              <a:t>modèle hybride </a:t>
            </a:r>
            <a:r>
              <a:rPr lang="fr-FR" sz="3600" b="0" dirty="0">
                <a:sym typeface="Wingdings" panose="05000000000000000000" pitchFamily="2" charset="2"/>
              </a:rPr>
              <a:t>« Discriminatif – Génératif » ?</a:t>
            </a:r>
          </a:p>
        </p:txBody>
      </p:sp>
    </p:spTree>
    <p:extLst>
      <p:ext uri="{BB962C8B-B14F-4D97-AF65-F5344CB8AC3E}">
        <p14:creationId xmlns:p14="http://schemas.microsoft.com/office/powerpoint/2010/main" val="99224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5" grpId="0" animBg="1"/>
      <p:bldP spid="2" grpId="0" animBg="1"/>
      <p:bldP spid="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Espace réservé du contenu 3">
            <a:extLst>
              <a:ext uri="{FF2B5EF4-FFF2-40B4-BE49-F238E27FC236}">
                <a16:creationId xmlns:a16="http://schemas.microsoft.com/office/drawing/2014/main" id="{2755AA1A-B658-44A4-9CBF-D3C46842C8FA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44978" y="3929746"/>
            <a:ext cx="5640404" cy="2753746"/>
          </a:xfrm>
        </p:spPr>
        <p:txBody>
          <a:bodyPr>
            <a:noAutofit/>
          </a:bodyPr>
          <a:lstStyle/>
          <a:p>
            <a:pPr algn="just"/>
            <a:r>
              <a:rPr lang="fr-FR" sz="2100" dirty="0"/>
              <a:t>Nouvelle architecture</a:t>
            </a:r>
            <a:r>
              <a:rPr lang="fr-FR" sz="2100" b="1" dirty="0"/>
              <a:t> </a:t>
            </a:r>
            <a:r>
              <a:rPr lang="fr-FR" sz="2100" dirty="0"/>
              <a:t>visant à </a:t>
            </a:r>
            <a:r>
              <a:rPr lang="fr-FR" sz="2100" b="1" dirty="0"/>
              <a:t>réduire la complexité des réseaux </a:t>
            </a:r>
            <a:r>
              <a:rPr lang="fr-FR" sz="2100" dirty="0"/>
              <a:t>[ZBHV20] </a:t>
            </a:r>
            <a:r>
              <a:rPr lang="fr-FR" sz="2100" dirty="0">
                <a:solidFill>
                  <a:srgbClr val="92D050"/>
                </a:solidFill>
              </a:rPr>
              <a:t>(publié dans TCHES 20)</a:t>
            </a:r>
          </a:p>
          <a:p>
            <a:pPr algn="just"/>
            <a:r>
              <a:rPr lang="fr-FR" sz="2100" dirty="0"/>
              <a:t>Nouvelles métriques d’apprentissage </a:t>
            </a:r>
            <a:r>
              <a:rPr lang="fr-FR" sz="2100" b="1" dirty="0"/>
              <a:t>basées sur le SR</a:t>
            </a:r>
            <a:r>
              <a:rPr lang="fr-FR" sz="2100" dirty="0"/>
              <a:t> [ZBD</a:t>
            </a:r>
            <a:r>
              <a:rPr lang="fr-FR" sz="2100" baseline="30000" dirty="0"/>
              <a:t>+</a:t>
            </a:r>
            <a:r>
              <a:rPr lang="fr-FR" sz="2100" dirty="0"/>
              <a:t>20] </a:t>
            </a:r>
            <a:r>
              <a:rPr lang="fr-FR" sz="2100" dirty="0">
                <a:solidFill>
                  <a:srgbClr val="92D050"/>
                </a:solidFill>
              </a:rPr>
              <a:t>(publié dans TCHES 21)</a:t>
            </a:r>
            <a:r>
              <a:rPr lang="fr-FR" sz="2100" dirty="0"/>
              <a:t> et </a:t>
            </a:r>
            <a:r>
              <a:rPr lang="fr-FR" sz="2100" b="1" dirty="0"/>
              <a:t>sur l’Information Mutuelle</a:t>
            </a:r>
            <a:r>
              <a:rPr lang="fr-FR" sz="2100" dirty="0"/>
              <a:t> [ZBHV21] </a:t>
            </a:r>
            <a:r>
              <a:rPr lang="fr-FR" sz="2100" dirty="0">
                <a:solidFill>
                  <a:srgbClr val="92D050"/>
                </a:solidFill>
              </a:rPr>
              <a:t>(publié dans TCHES 21)</a:t>
            </a:r>
          </a:p>
          <a:p>
            <a:pPr algn="just"/>
            <a:r>
              <a:rPr lang="fr-FR" sz="2100" dirty="0"/>
              <a:t>Proposition de la 1</a:t>
            </a:r>
            <a:r>
              <a:rPr lang="fr-FR" sz="2100" baseline="30000" dirty="0"/>
              <a:t>ère</a:t>
            </a:r>
            <a:r>
              <a:rPr lang="fr-FR" sz="2100" dirty="0"/>
              <a:t> attaque basée sur les modèles génératifs </a:t>
            </a:r>
            <a:r>
              <a:rPr lang="fr-FR" sz="2100" dirty="0">
                <a:solidFill>
                  <a:srgbClr val="92D050"/>
                </a:solidFill>
              </a:rPr>
              <a:t>(en cours de soumission)</a:t>
            </a:r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B214BC16-3B40-4565-91E8-96EBB46862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4101" y="3337111"/>
            <a:ext cx="5315138" cy="51604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Contributions</a:t>
            </a:r>
          </a:p>
        </p:txBody>
      </p: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29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51FEBFF-1381-4FAA-B80E-8BBC0FEDD4F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368862" y="3336076"/>
            <a:ext cx="5315138" cy="516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Limitations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FF095BE-9328-49E1-8F94-3D12DBE9F74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16" y="4063492"/>
            <a:ext cx="343408" cy="343408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30FA1A8D-B55F-4663-B1CF-62DF4608959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933163" y="3978805"/>
            <a:ext cx="494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trike="sngStrike" dirty="0"/>
              <a:t>Construction complexe des architectures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4E53241E-F84B-454B-ADDE-E604BEEF502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16" y="4918400"/>
            <a:ext cx="343408" cy="343408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C20AD0CF-79D5-4C0B-B9AE-84B57E07C7BF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884603" y="5593826"/>
            <a:ext cx="494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trike="sngStrike" dirty="0"/>
              <a:t>Peu de cohérence avec le paradigme SCA [PHJ</a:t>
            </a:r>
            <a:r>
              <a:rPr lang="fr-FR" sz="2400" strike="sngStrike" baseline="30000" dirty="0"/>
              <a:t>+</a:t>
            </a:r>
            <a:r>
              <a:rPr lang="fr-FR" sz="2400" strike="sngStrike" dirty="0"/>
              <a:t>18]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E70F26CE-32C4-4179-B04F-1FF578BE105B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12" y="120032"/>
            <a:ext cx="6779044" cy="3108776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8E70E6D1-9D2F-4438-A7CF-DCC115DB89D9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312347" y="1240254"/>
            <a:ext cx="2382370" cy="1213027"/>
            <a:chOff x="2908973" y="1017863"/>
            <a:chExt cx="3410732" cy="1344383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1AEE774F-ABB4-48F5-A516-79BC7B182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162F2629-C4D3-4169-B6F2-183287C73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5D458927-2B40-4E8D-8342-769607822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077E4998-F76C-43A7-9A76-39AE2965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A9BC2469-0269-47AC-A30F-6C0FEF84E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pic>
        <p:nvPicPr>
          <p:cNvPr id="55" name="Image 56">
            <a:extLst>
              <a:ext uri="{FF2B5EF4-FFF2-40B4-BE49-F238E27FC236}">
                <a16:creationId xmlns:a16="http://schemas.microsoft.com/office/drawing/2014/main" id="{381AC95E-AEA0-4707-BAFD-115A02052392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10360694" y="878305"/>
            <a:ext cx="733424" cy="733424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531DEC22-C648-45EA-9E55-10790F861544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17055">
            <a:off x="10434671" y="1706980"/>
            <a:ext cx="798770" cy="723899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4ECC2B15-8758-4763-B84F-3C9C7969E37E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62" y="5740361"/>
            <a:ext cx="343408" cy="343408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F2B01E20-0220-4D66-963E-A2A0D3EEB3B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973269" y="4855923"/>
            <a:ext cx="494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trike="sngStrike" dirty="0"/>
              <a:t>Interprétabilité &amp; Explicabilité</a:t>
            </a:r>
          </a:p>
        </p:txBody>
      </p:sp>
    </p:spTree>
    <p:extLst>
      <p:ext uri="{BB962C8B-B14F-4D97-AF65-F5344CB8AC3E}">
        <p14:creationId xmlns:p14="http://schemas.microsoft.com/office/powerpoint/2010/main" val="121103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D4B5AAB4-A53F-4538-82FE-D21EA87AA2CE}"/>
              </a:ext>
            </a:extLst>
          </p:cNvPr>
          <p:cNvSpPr/>
          <p:nvPr/>
        </p:nvSpPr>
        <p:spPr>
          <a:xfrm>
            <a:off x="2092304" y="2887792"/>
            <a:ext cx="595606" cy="14555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0A0703-5BAA-4A3E-8866-2CE07F82BD3A}"/>
              </a:ext>
            </a:extLst>
          </p:cNvPr>
          <p:cNvSpPr/>
          <p:nvPr/>
        </p:nvSpPr>
        <p:spPr>
          <a:xfrm>
            <a:off x="3237722" y="2892489"/>
            <a:ext cx="979715" cy="14555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C2D0589-9BF3-4817-9569-49DFB05EDB45}"/>
              </a:ext>
            </a:extLst>
          </p:cNvPr>
          <p:cNvSpPr/>
          <p:nvPr/>
        </p:nvSpPr>
        <p:spPr>
          <a:xfrm>
            <a:off x="8235225" y="2897188"/>
            <a:ext cx="979715" cy="14555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/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</a:t>
            </a:fld>
            <a:r>
              <a:rPr lang="en-US" dirty="0">
                <a:solidFill>
                  <a:schemeClr val="bg1"/>
                </a:solidFill>
              </a:rPr>
              <a:t> /33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1CB99178-1445-43F9-BAE7-9F502369A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" y="1943952"/>
            <a:ext cx="1523112" cy="20304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287513B-2AD8-436F-80F6-E79BA03C1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050" y="1994426"/>
            <a:ext cx="1397619" cy="203068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8E8020C6-127D-4413-8FF6-46C55BFEF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20" y="4845286"/>
            <a:ext cx="1427054" cy="151099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2EB6195-A818-4CCD-8249-30FCA1D84692}"/>
              </a:ext>
            </a:extLst>
          </p:cNvPr>
          <p:cNvSpPr/>
          <p:nvPr/>
        </p:nvSpPr>
        <p:spPr>
          <a:xfrm>
            <a:off x="2043404" y="2892490"/>
            <a:ext cx="8350898" cy="14555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280EF58-9496-4039-97A9-DC4B08CB70A2}"/>
              </a:ext>
            </a:extLst>
          </p:cNvPr>
          <p:cNvSpPr/>
          <p:nvPr/>
        </p:nvSpPr>
        <p:spPr>
          <a:xfrm>
            <a:off x="1771696" y="2575250"/>
            <a:ext cx="299698" cy="20511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D3AAD0-B948-4A06-9C1E-705711F723B8}"/>
              </a:ext>
            </a:extLst>
          </p:cNvPr>
          <p:cNvSpPr/>
          <p:nvPr/>
        </p:nvSpPr>
        <p:spPr>
          <a:xfrm>
            <a:off x="10346520" y="2575249"/>
            <a:ext cx="299698" cy="20511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91D15E5D-CDDC-4632-9784-6F990D8B142C}"/>
              </a:ext>
            </a:extLst>
          </p:cNvPr>
          <p:cNvSpPr txBox="1"/>
          <p:nvPr/>
        </p:nvSpPr>
        <p:spPr>
          <a:xfrm>
            <a:off x="528166" y="4110175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Alice</a:t>
            </a:r>
            <a:endParaRPr lang="fr-FR" b="1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0621F01-E490-43AF-B533-7BF84850211D}"/>
              </a:ext>
            </a:extLst>
          </p:cNvPr>
          <p:cNvSpPr txBox="1"/>
          <p:nvPr/>
        </p:nvSpPr>
        <p:spPr>
          <a:xfrm>
            <a:off x="11075308" y="4090990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Bob</a:t>
            </a:r>
            <a:endParaRPr lang="fr-FR" b="1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DBE69CB-7990-43D2-B835-795F41A969F7}"/>
              </a:ext>
            </a:extLst>
          </p:cNvPr>
          <p:cNvSpPr txBox="1"/>
          <p:nvPr/>
        </p:nvSpPr>
        <p:spPr>
          <a:xfrm>
            <a:off x="5862166" y="6457890"/>
            <a:ext cx="552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Eve</a:t>
            </a:r>
            <a:endParaRPr lang="fr-FR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3AE5C1-B079-4C85-948D-5686870BB3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44" y="3019322"/>
            <a:ext cx="930095" cy="1164304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29350F8-8BF1-452E-BC2C-41CB7FBBB0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1" y="4005250"/>
            <a:ext cx="925286" cy="925286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BFAF0967-D00D-4FB3-8502-ABAD195E35C7}"/>
              </a:ext>
            </a:extLst>
          </p:cNvPr>
          <p:cNvSpPr txBox="1"/>
          <p:nvPr/>
        </p:nvSpPr>
        <p:spPr>
          <a:xfrm rot="16200000">
            <a:off x="7974223" y="3390094"/>
            <a:ext cx="1501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Déchiffrement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A3F3DBBF-024D-406E-AC2C-F7F59959CAC8}"/>
              </a:ext>
            </a:extLst>
          </p:cNvPr>
          <p:cNvSpPr txBox="1"/>
          <p:nvPr/>
        </p:nvSpPr>
        <p:spPr>
          <a:xfrm rot="16200000">
            <a:off x="3061307" y="3420749"/>
            <a:ext cx="133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Chiffrement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FD011CBA-B7C3-4EBE-8E33-9B2B9F709F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14" y="4004976"/>
            <a:ext cx="925286" cy="925286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4A6C0AB5-0BA7-4340-ACB3-5A8E48B077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5671" y="5519445"/>
            <a:ext cx="875912" cy="875912"/>
          </a:xfrm>
          <a:prstGeom prst="rect">
            <a:avLst/>
          </a:prstGeom>
        </p:spPr>
      </p:pic>
      <p:pic>
        <p:nvPicPr>
          <p:cNvPr id="55" name="Image 5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2A3B447-C2B8-4302-9028-026C08C779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8882">
            <a:off x="4139923" y="4300196"/>
            <a:ext cx="747636" cy="1474619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A4EE35DC-CB1D-4577-AB2A-D940D7D10D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78882">
            <a:off x="4135008" y="4295279"/>
            <a:ext cx="747636" cy="1474618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5D2C1C6A-D4C3-41A2-94BB-E4A77EE42F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78882">
            <a:off x="4130091" y="4300193"/>
            <a:ext cx="747635" cy="147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0987 -0.0018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animBg="1"/>
      <p:bldP spid="53" grpId="2" animBg="1"/>
      <p:bldP spid="53" grpId="3" animBg="1"/>
      <p:bldP spid="43" grpId="0" animBg="1"/>
      <p:bldP spid="46" grpId="0" animBg="1"/>
      <p:bldP spid="48" grpId="0" animBg="1"/>
      <p:bldP spid="49" grpId="0" animBg="1"/>
      <p:bldP spid="50" grpId="0" animBg="1"/>
      <p:bldP spid="38" grpId="0"/>
      <p:bldP spid="47" grpId="0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30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79613F5E-B836-419D-9B18-BDB3E951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175" y="2826181"/>
            <a:ext cx="9085119" cy="7318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5400" b="1" dirty="0">
                <a:latin typeface="Calibri Light (En-têtes)"/>
                <a:sym typeface="Wingdings" pitchFamily="2" charset="2"/>
              </a:rPr>
              <a:t>Conclusion</a:t>
            </a:r>
            <a:endParaRPr lang="fr-FR" sz="5400" b="1" dirty="0">
              <a:latin typeface="Calibri Light (En-têtes)"/>
            </a:endParaRPr>
          </a:p>
        </p:txBody>
      </p:sp>
    </p:spTree>
    <p:extLst>
      <p:ext uri="{BB962C8B-B14F-4D97-AF65-F5344CB8AC3E}">
        <p14:creationId xmlns:p14="http://schemas.microsoft.com/office/powerpoint/2010/main" val="2262252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31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66" name="Titre 1">
            <a:extLst>
              <a:ext uri="{FF2B5EF4-FFF2-40B4-BE49-F238E27FC236}">
                <a16:creationId xmlns:a16="http://schemas.microsoft.com/office/drawing/2014/main" id="{9017BA3D-709E-46B3-BFF3-8C33E6BF6154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0" y="289711"/>
            <a:ext cx="12192000" cy="950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3500" b="1" dirty="0">
                <a:latin typeface="Calibri Light (En-têtes)"/>
              </a:rPr>
              <a:t>Modélisation d’une attaque par canaux auxiliaires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C3660329-5DDE-4B2C-AF80-AA8D7A68A590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-1" y="946139"/>
            <a:ext cx="11986789" cy="27567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Approche Discriminative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/>
              <a:t> </a:t>
            </a:r>
            <a:r>
              <a:rPr lang="fr-FR" sz="2000" u="sng" dirty="0">
                <a:solidFill>
                  <a:srgbClr val="27F93B"/>
                </a:solidFill>
              </a:rPr>
              <a:t>Contribution [ZBHV20]</a:t>
            </a:r>
            <a:r>
              <a:rPr lang="fr-FR" sz="2000" b="0" dirty="0"/>
              <a:t> : Proposition d’une approche visant à réduire la complexité des </a:t>
            </a:r>
            <a:r>
              <a:rPr lang="fr-FR" sz="2000" b="0" dirty="0" err="1"/>
              <a:t>CNNs</a:t>
            </a:r>
            <a:endParaRPr lang="fr-FR" sz="2000" b="0" dirty="0"/>
          </a:p>
          <a:p>
            <a:endParaRPr lang="fr-FR" sz="2000" b="0" dirty="0"/>
          </a:p>
          <a:p>
            <a:endParaRPr lang="fr-FR" sz="2000" b="0" dirty="0"/>
          </a:p>
          <a:p>
            <a:endParaRPr lang="fr-FR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/>
              <a:t>  </a:t>
            </a:r>
            <a:r>
              <a:rPr lang="fr-FR" sz="2000" u="sng" dirty="0">
                <a:solidFill>
                  <a:srgbClr val="FFC000"/>
                </a:solidFill>
              </a:rPr>
              <a:t>Question soulevée</a:t>
            </a:r>
            <a:r>
              <a:rPr lang="fr-FR" sz="2000" b="0" dirty="0"/>
              <a:t> : Les architectures spécifiques aux attaques par canaux auxiliaires ont-elles besoin d’être complexes ?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1B11C4C-32C5-446D-8334-239214624555}"/>
              </a:ext>
            </a:extLst>
          </p:cNvPr>
          <p:cNvSpPr txBox="1"/>
          <p:nvPr/>
        </p:nvSpPr>
        <p:spPr>
          <a:xfrm>
            <a:off x="0" y="3771403"/>
            <a:ext cx="11604280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ym typeface="Wingdings" panose="05000000000000000000" pitchFamily="2" charset="2"/>
              </a:rPr>
              <a:t>Approche Générative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/>
              <a:t> </a:t>
            </a:r>
            <a:r>
              <a:rPr lang="fr-FR" sz="2000" b="1" u="sng" dirty="0">
                <a:solidFill>
                  <a:srgbClr val="27F93B"/>
                </a:solidFill>
              </a:rPr>
              <a:t>Contribution [en cours de soumission]</a:t>
            </a:r>
            <a:r>
              <a:rPr lang="fr-FR" sz="2000" dirty="0">
                <a:solidFill>
                  <a:srgbClr val="27F93B"/>
                </a:solidFill>
              </a:rPr>
              <a:t> </a:t>
            </a:r>
            <a:r>
              <a:rPr lang="fr-FR" sz="2000" b="0" dirty="0"/>
              <a:t>: Proposition de la 1</a:t>
            </a:r>
            <a:r>
              <a:rPr lang="fr-FR" sz="2000" b="0" baseline="30000" dirty="0"/>
              <a:t>ère</a:t>
            </a:r>
            <a:r>
              <a:rPr lang="fr-FR" sz="2000" b="0" dirty="0"/>
              <a:t> attaque basée sur des modèles génératifs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0" dirty="0"/>
          </a:p>
          <a:p>
            <a:endParaRPr lang="fr-FR" sz="2000" dirty="0"/>
          </a:p>
          <a:p>
            <a:endParaRPr lang="fr-FR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 </a:t>
            </a:r>
            <a:r>
              <a:rPr lang="fr-FR" sz="2000" b="1" u="sng" dirty="0">
                <a:solidFill>
                  <a:srgbClr val="FFC000"/>
                </a:solidFill>
              </a:rPr>
              <a:t>Question soulevée</a:t>
            </a:r>
            <a:r>
              <a:rPr lang="fr-FR" sz="2000" dirty="0">
                <a:solidFill>
                  <a:srgbClr val="FFC000"/>
                </a:solidFill>
              </a:rPr>
              <a:t> </a:t>
            </a:r>
            <a:r>
              <a:rPr lang="fr-FR" sz="2000" dirty="0"/>
              <a:t>: Existe-t-il des architectures « </a:t>
            </a:r>
            <a:r>
              <a:rPr lang="fr-FR" sz="2000" i="1" dirty="0"/>
              <a:t>Discriminative-Générative »</a:t>
            </a:r>
            <a:r>
              <a:rPr lang="fr-FR" sz="2000" dirty="0"/>
              <a:t> permettant une meilleure exploitation de l’apprentissage profond dans notre contexte ?</a:t>
            </a:r>
            <a:endParaRPr lang="fr-FR" sz="2000" b="1" dirty="0">
              <a:sym typeface="Wingdings" panose="05000000000000000000" pitchFamily="2" charset="2"/>
            </a:endParaRPr>
          </a:p>
        </p:txBody>
      </p:sp>
      <p:pic>
        <p:nvPicPr>
          <p:cNvPr id="37" name="Espace réservé du contenu 6">
            <a:extLst>
              <a:ext uri="{FF2B5EF4-FFF2-40B4-BE49-F238E27FC236}">
                <a16:creationId xmlns:a16="http://schemas.microsoft.com/office/drawing/2014/main" id="{F206D65D-D7FD-47F7-AC84-190380CC3B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07" y="1947234"/>
            <a:ext cx="597319" cy="988805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15D8AE5F-E58E-478A-9B10-BA06ECF4F116}"/>
              </a:ext>
            </a:extLst>
          </p:cNvPr>
          <p:cNvSpPr txBox="1"/>
          <p:nvPr/>
        </p:nvSpPr>
        <p:spPr>
          <a:xfrm>
            <a:off x="2563276" y="1913902"/>
            <a:ext cx="77782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Performance</a:t>
            </a:r>
            <a:r>
              <a:rPr lang="fr-FR" sz="2000" b="1" dirty="0"/>
              <a:t> </a:t>
            </a:r>
            <a:r>
              <a:rPr lang="fr-FR" sz="2000" dirty="0"/>
              <a:t>: Réseaux jusqu’à </a:t>
            </a:r>
            <a:r>
              <a:rPr lang="fr-FR" sz="2000" b="1" dirty="0">
                <a:solidFill>
                  <a:srgbClr val="27F93B"/>
                </a:solidFill>
              </a:rPr>
              <a:t>25x</a:t>
            </a:r>
            <a:r>
              <a:rPr lang="fr-FR" sz="2000" dirty="0"/>
              <a:t> plus efficaces</a:t>
            </a:r>
          </a:p>
          <a:p>
            <a:r>
              <a:rPr lang="fr-FR" sz="2000" b="1" u="sng" dirty="0"/>
              <a:t>Complexité des architectures</a:t>
            </a:r>
            <a:r>
              <a:rPr lang="fr-FR" sz="2000" b="1" dirty="0"/>
              <a:t> </a:t>
            </a:r>
            <a:r>
              <a:rPr lang="fr-FR" sz="2000" dirty="0"/>
              <a:t>: Réseaux jusqu’à </a:t>
            </a:r>
            <a:r>
              <a:rPr lang="fr-FR" sz="2000" b="1" dirty="0">
                <a:solidFill>
                  <a:srgbClr val="27F93B"/>
                </a:solidFill>
              </a:rPr>
              <a:t>31 810x </a:t>
            </a:r>
            <a:r>
              <a:rPr lang="fr-FR" sz="2000" dirty="0"/>
              <a:t>moins complexes</a:t>
            </a:r>
          </a:p>
          <a:p>
            <a:r>
              <a:rPr lang="fr-FR" sz="2000" b="1" u="sng" dirty="0"/>
              <a:t>Rapidité</a:t>
            </a:r>
            <a:r>
              <a:rPr lang="fr-FR" sz="2000" b="1" dirty="0"/>
              <a:t> </a:t>
            </a:r>
            <a:r>
              <a:rPr lang="fr-FR" sz="2000" dirty="0"/>
              <a:t>: Jusqu’à </a:t>
            </a:r>
            <a:r>
              <a:rPr lang="fr-FR" sz="2000" b="1" dirty="0">
                <a:solidFill>
                  <a:srgbClr val="27F93B"/>
                </a:solidFill>
              </a:rPr>
              <a:t>200x</a:t>
            </a:r>
            <a:r>
              <a:rPr lang="fr-FR" sz="2000" dirty="0"/>
              <a:t> plus rapide à entraîner</a:t>
            </a:r>
          </a:p>
        </p:txBody>
      </p:sp>
      <p:pic>
        <p:nvPicPr>
          <p:cNvPr id="40" name="Espace réservé du contenu 6">
            <a:extLst>
              <a:ext uri="{FF2B5EF4-FFF2-40B4-BE49-F238E27FC236}">
                <a16:creationId xmlns:a16="http://schemas.microsoft.com/office/drawing/2014/main" id="{6DADE43D-9044-4492-B173-DC9FF6AA87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85" y="4630434"/>
            <a:ext cx="657051" cy="1087686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E0DF1601-01A4-4C75-B5FC-BA75ADFC3D0C}"/>
              </a:ext>
            </a:extLst>
          </p:cNvPr>
          <p:cNvSpPr txBox="1"/>
          <p:nvPr/>
        </p:nvSpPr>
        <p:spPr>
          <a:xfrm>
            <a:off x="2570821" y="4595760"/>
            <a:ext cx="8501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Interprétabilité &amp; Explicabilité</a:t>
            </a:r>
            <a:r>
              <a:rPr lang="fr-FR" sz="2000" b="1" dirty="0"/>
              <a:t> : </a:t>
            </a:r>
            <a:r>
              <a:rPr lang="fr-FR" sz="2000" dirty="0"/>
              <a:t>Clarifie le lien entre attaques profilées et apprentissage profond</a:t>
            </a:r>
          </a:p>
          <a:p>
            <a:r>
              <a:rPr lang="fr-FR" sz="2000" b="1" u="sng" dirty="0"/>
              <a:t>Construction des architectures</a:t>
            </a:r>
            <a:r>
              <a:rPr lang="fr-FR" sz="2000" b="1" dirty="0"/>
              <a:t> : </a:t>
            </a:r>
            <a:r>
              <a:rPr lang="fr-FR" sz="2000" dirty="0"/>
              <a:t>Générique</a:t>
            </a:r>
          </a:p>
        </p:txBody>
      </p:sp>
    </p:spTree>
    <p:extLst>
      <p:ext uri="{BB962C8B-B14F-4D97-AF65-F5344CB8AC3E}">
        <p14:creationId xmlns:p14="http://schemas.microsoft.com/office/powerpoint/2010/main" val="214726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8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32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66" name="Titre 1">
            <a:extLst>
              <a:ext uri="{FF2B5EF4-FFF2-40B4-BE49-F238E27FC236}">
                <a16:creationId xmlns:a16="http://schemas.microsoft.com/office/drawing/2014/main" id="{9017BA3D-709E-46B3-BFF3-8C33E6BF6154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0" y="289711"/>
            <a:ext cx="12192000" cy="950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3500" b="1" dirty="0">
                <a:latin typeface="Calibri Light (En-têtes)"/>
              </a:rPr>
              <a:t>Optimalité des attaques par canaux auxiliaires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C3660329-5DDE-4B2C-AF80-AA8D7A68A590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-1" y="946139"/>
            <a:ext cx="11986789" cy="27567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Scénario « Attaque en plusieurs traces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/>
              <a:t> </a:t>
            </a:r>
            <a:r>
              <a:rPr lang="fr-FR" sz="2000" u="sng" dirty="0">
                <a:solidFill>
                  <a:srgbClr val="27F93B"/>
                </a:solidFill>
              </a:rPr>
              <a:t>Contribution [ZBD</a:t>
            </a:r>
            <a:r>
              <a:rPr lang="fr-FR" sz="2000" u="sng" baseline="30000" dirty="0">
                <a:solidFill>
                  <a:srgbClr val="27F93B"/>
                </a:solidFill>
              </a:rPr>
              <a:t>+</a:t>
            </a:r>
            <a:r>
              <a:rPr lang="fr-FR" sz="2000" u="sng" dirty="0">
                <a:solidFill>
                  <a:srgbClr val="27F93B"/>
                </a:solidFill>
              </a:rPr>
              <a:t>21]</a:t>
            </a:r>
            <a:r>
              <a:rPr lang="fr-FR" sz="2000" b="0" dirty="0"/>
              <a:t> : Proposition d’une nouvelle fonction de perte maximisant le </a:t>
            </a:r>
            <a:r>
              <a:rPr lang="fr-FR" sz="2000" dirty="0"/>
              <a:t>SR</a:t>
            </a:r>
          </a:p>
          <a:p>
            <a:endParaRPr lang="fr-FR" sz="2000" b="0" dirty="0"/>
          </a:p>
          <a:p>
            <a:endParaRPr lang="fr-FR" sz="2000" b="0" dirty="0"/>
          </a:p>
          <a:p>
            <a:endParaRPr lang="fr-FR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/>
              <a:t>  </a:t>
            </a:r>
            <a:r>
              <a:rPr lang="fr-FR" sz="2000" u="sng" dirty="0">
                <a:solidFill>
                  <a:srgbClr val="FFC000"/>
                </a:solidFill>
              </a:rPr>
              <a:t>Question soulevée</a:t>
            </a:r>
            <a:r>
              <a:rPr lang="fr-FR" sz="2000" b="0" dirty="0"/>
              <a:t> : Existe-t-il une fonction de perte optimale dans le contexte des attaques par canaux auxiliaires ?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1B11C4C-32C5-446D-8334-239214624555}"/>
              </a:ext>
            </a:extLst>
          </p:cNvPr>
          <p:cNvSpPr txBox="1"/>
          <p:nvPr/>
        </p:nvSpPr>
        <p:spPr>
          <a:xfrm>
            <a:off x="0" y="3771403"/>
            <a:ext cx="1160428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ym typeface="Wingdings" panose="05000000000000000000" pitchFamily="2" charset="2"/>
              </a:rPr>
              <a:t>Scénario « Attaque en une trace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/>
              <a:t> </a:t>
            </a:r>
            <a:r>
              <a:rPr lang="fr-FR" sz="2000" b="1" u="sng" dirty="0">
                <a:solidFill>
                  <a:srgbClr val="27F93B"/>
                </a:solidFill>
              </a:rPr>
              <a:t>Contribution [ZBHV21]</a:t>
            </a:r>
            <a:r>
              <a:rPr lang="fr-FR" sz="2000" dirty="0">
                <a:solidFill>
                  <a:srgbClr val="27F93B"/>
                </a:solidFill>
              </a:rPr>
              <a:t> </a:t>
            </a:r>
            <a:r>
              <a:rPr lang="fr-FR" sz="2000" b="0" dirty="0"/>
              <a:t>: Proposition d’une nouvelle fonction de perte favorisant les interactions entre les modèles durant la phase d’apprentissage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0" dirty="0"/>
          </a:p>
          <a:p>
            <a:endParaRPr lang="fr-FR" sz="2000" dirty="0"/>
          </a:p>
          <a:p>
            <a:endParaRPr lang="fr-FR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 </a:t>
            </a:r>
            <a:r>
              <a:rPr lang="fr-FR" sz="2000" b="1" u="sng" dirty="0">
                <a:solidFill>
                  <a:srgbClr val="FFC000"/>
                </a:solidFill>
              </a:rPr>
              <a:t>Question soulevée</a:t>
            </a:r>
            <a:r>
              <a:rPr lang="fr-FR" sz="2000" dirty="0">
                <a:solidFill>
                  <a:srgbClr val="FFC000"/>
                </a:solidFill>
              </a:rPr>
              <a:t> </a:t>
            </a:r>
            <a:r>
              <a:rPr lang="fr-FR" sz="2000" dirty="0"/>
              <a:t>: Comment pouvons-nous recombiner les probabilités retournées par chaque modèle afin de maximiser l’extraction d’information ?</a:t>
            </a:r>
            <a:endParaRPr lang="fr-FR" sz="2000" b="1" dirty="0">
              <a:sym typeface="Wingdings" panose="05000000000000000000" pitchFamily="2" charset="2"/>
            </a:endParaRPr>
          </a:p>
        </p:txBody>
      </p:sp>
      <p:pic>
        <p:nvPicPr>
          <p:cNvPr id="37" name="Espace réservé du contenu 6">
            <a:extLst>
              <a:ext uri="{FF2B5EF4-FFF2-40B4-BE49-F238E27FC236}">
                <a16:creationId xmlns:a16="http://schemas.microsoft.com/office/drawing/2014/main" id="{F206D65D-D7FD-47F7-AC84-190380CC3B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07" y="1947234"/>
            <a:ext cx="597319" cy="988805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15D8AE5F-E58E-478A-9B10-BA06ECF4F116}"/>
              </a:ext>
            </a:extLst>
          </p:cNvPr>
          <p:cNvSpPr txBox="1"/>
          <p:nvPr/>
        </p:nvSpPr>
        <p:spPr>
          <a:xfrm>
            <a:off x="2563276" y="1913902"/>
            <a:ext cx="91173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Métrique</a:t>
            </a:r>
            <a:r>
              <a:rPr lang="fr-FR" sz="2000" b="1" dirty="0"/>
              <a:t> </a:t>
            </a:r>
            <a:r>
              <a:rPr lang="fr-FR" sz="2000" dirty="0"/>
              <a:t>: Apporte une cohérence avec le paradigme d’attaque par canaux auxiliaires</a:t>
            </a:r>
          </a:p>
          <a:p>
            <a:r>
              <a:rPr lang="fr-FR" sz="2000" b="1" u="sng" dirty="0"/>
              <a:t>Pénalisation</a:t>
            </a:r>
            <a:r>
              <a:rPr lang="fr-FR" sz="2000" b="1" dirty="0"/>
              <a:t> </a:t>
            </a:r>
            <a:r>
              <a:rPr lang="fr-FR" sz="2000" dirty="0"/>
              <a:t>: Pénalisation relative (</a:t>
            </a:r>
            <a:r>
              <a:rPr lang="fr-FR" sz="2000" dirty="0" err="1"/>
              <a:t>RkL</a:t>
            </a:r>
            <a:r>
              <a:rPr lang="fr-FR" sz="2000" dirty="0"/>
              <a:t>) vs. Pénalisation absolue (NLL)</a:t>
            </a:r>
          </a:p>
          <a:p>
            <a:r>
              <a:rPr lang="fr-FR" sz="2000" b="1" u="sng" dirty="0"/>
              <a:t>Expérimentale</a:t>
            </a:r>
            <a:r>
              <a:rPr lang="fr-FR" sz="2000" b="1" dirty="0"/>
              <a:t> </a:t>
            </a:r>
            <a:r>
              <a:rPr lang="fr-FR" sz="2000" dirty="0"/>
              <a:t>: Réduit le nombre de traces d’apprentissage</a:t>
            </a:r>
          </a:p>
        </p:txBody>
      </p:sp>
      <p:pic>
        <p:nvPicPr>
          <p:cNvPr id="40" name="Espace réservé du contenu 6">
            <a:extLst>
              <a:ext uri="{FF2B5EF4-FFF2-40B4-BE49-F238E27FC236}">
                <a16:creationId xmlns:a16="http://schemas.microsoft.com/office/drawing/2014/main" id="{6DADE43D-9044-4492-B173-DC9FF6AA87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85" y="4883926"/>
            <a:ext cx="657051" cy="1087686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E0DF1601-01A4-4C75-B5FC-BA75ADFC3D0C}"/>
              </a:ext>
            </a:extLst>
          </p:cNvPr>
          <p:cNvSpPr txBox="1"/>
          <p:nvPr/>
        </p:nvSpPr>
        <p:spPr>
          <a:xfrm>
            <a:off x="2570821" y="4876411"/>
            <a:ext cx="8501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Optimisation</a:t>
            </a:r>
            <a:r>
              <a:rPr lang="fr-FR" sz="2000" b="1" dirty="0"/>
              <a:t> : </a:t>
            </a:r>
            <a:r>
              <a:rPr lang="fr-FR" sz="2000" dirty="0"/>
              <a:t>Réduction du nombre d’opérations restantes pour mener une attaque complète (correction de bits)</a:t>
            </a:r>
          </a:p>
          <a:p>
            <a:r>
              <a:rPr lang="fr-FR" sz="2000" b="1" u="sng" dirty="0"/>
              <a:t>Diversité</a:t>
            </a:r>
            <a:r>
              <a:rPr lang="fr-FR" sz="2000" b="1" dirty="0"/>
              <a:t> : </a:t>
            </a:r>
            <a:r>
              <a:rPr lang="fr-FR" sz="2000" dirty="0"/>
              <a:t>Approche pouvant être combinée avec d’autres types de diversité </a:t>
            </a:r>
          </a:p>
        </p:txBody>
      </p:sp>
    </p:spTree>
    <p:extLst>
      <p:ext uri="{BB962C8B-B14F-4D97-AF65-F5344CB8AC3E}">
        <p14:creationId xmlns:p14="http://schemas.microsoft.com/office/powerpoint/2010/main" val="4337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8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33</a:t>
            </a:fld>
            <a:r>
              <a:rPr lang="en-US" dirty="0">
                <a:solidFill>
                  <a:schemeClr val="bg1"/>
                </a:solidFill>
              </a:rPr>
              <a:t>/33</a:t>
            </a: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E845CD40-F62A-4359-BD12-7AC902C2581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0" y="22772"/>
            <a:ext cx="12192000" cy="950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2800" b="1" dirty="0">
                <a:latin typeface="Calibri Light (En-têtes)"/>
              </a:rPr>
              <a:t>Contributions &amp; Perspectives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Espace réservé du contenu 2">
                <a:extLst>
                  <a:ext uri="{FF2B5EF4-FFF2-40B4-BE49-F238E27FC236}">
                    <a16:creationId xmlns:a16="http://schemas.microsoft.com/office/drawing/2014/main" id="{B9879CA4-001E-4E67-841C-5258B07BC599}"/>
                  </a:ext>
                </a:extLst>
              </p:cNvPr>
              <p:cNvSpPr txBox="1">
                <a:spLocks/>
              </p:cNvSpPr>
              <p:nvPr>
                <p:custDataLst>
                  <p:tags r:id="rId8"/>
                </p:custDataLst>
              </p:nvPr>
            </p:nvSpPr>
            <p:spPr>
              <a:xfrm>
                <a:off x="0" y="3665743"/>
                <a:ext cx="11492563" cy="300599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200" dirty="0"/>
                  <a:t>Optimalité des attaques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b="0" dirty="0"/>
                  <a:t>Scénario « Attaques en 1 trace »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sz="1800" dirty="0"/>
                  <a:t> </a:t>
                </a:r>
                <a:r>
                  <a:rPr lang="fr-FR" sz="1800" u="sng" dirty="0">
                    <a:solidFill>
                      <a:srgbClr val="27F93B"/>
                    </a:solidFill>
                  </a:rPr>
                  <a:t>Contribution [ZBHV21]</a:t>
                </a:r>
                <a:r>
                  <a:rPr lang="fr-FR" sz="1800" b="0" dirty="0"/>
                  <a:t> : Proposition d’une nouvelle fonction de perte favorisant les interactions entre les modèles durant la phase d’apprentissage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sz="1800" b="0" dirty="0"/>
                  <a:t> </a:t>
                </a:r>
                <a:r>
                  <a:rPr lang="fr-FR" sz="1800" u="sng" dirty="0"/>
                  <a:t>Perspective</a:t>
                </a:r>
                <a:r>
                  <a:rPr lang="fr-FR" sz="1800" b="0" dirty="0"/>
                  <a:t> : Travail sur l’incertitude </a:t>
                </a:r>
                <a:r>
                  <a:rPr lang="fr-FR" sz="1800" b="0" dirty="0">
                    <a:sym typeface="Wingdings" panose="05000000000000000000" pitchFamily="2" charset="2"/>
                  </a:rPr>
                  <a:t> ‘</a:t>
                </a:r>
                <a:r>
                  <a:rPr lang="fr-FR" sz="1800" b="0" i="1" dirty="0">
                    <a:sym typeface="Wingdings" panose="05000000000000000000" pitchFamily="2" charset="2"/>
                  </a:rPr>
                  <a:t>Calibration</a:t>
                </a:r>
                <a:r>
                  <a:rPr lang="fr-FR" sz="1800" b="0" dirty="0">
                    <a:sym typeface="Wingdings" panose="05000000000000000000" pitchFamily="2" charset="2"/>
                  </a:rPr>
                  <a:t>’ [KLM19], ‘</a:t>
                </a:r>
                <a:r>
                  <a:rPr lang="fr-FR" sz="1800" b="0" i="1" dirty="0" err="1">
                    <a:sym typeface="Wingdings" panose="05000000000000000000" pitchFamily="2" charset="2"/>
                  </a:rPr>
                  <a:t>Conformal</a:t>
                </a:r>
                <a:r>
                  <a:rPr lang="fr-FR" sz="1800" b="0" i="1" dirty="0">
                    <a:sym typeface="Wingdings" panose="05000000000000000000" pitchFamily="2" charset="2"/>
                  </a:rPr>
                  <a:t> </a:t>
                </a:r>
                <a:r>
                  <a:rPr lang="fr-FR" sz="1800" b="0" i="1" dirty="0" err="1">
                    <a:sym typeface="Wingdings" panose="05000000000000000000" pitchFamily="2" charset="2"/>
                  </a:rPr>
                  <a:t>Prediction</a:t>
                </a:r>
                <a:r>
                  <a:rPr lang="fr-FR" sz="1800" b="0" i="1" dirty="0">
                    <a:sym typeface="Wingdings" panose="05000000000000000000" pitchFamily="2" charset="2"/>
                  </a:rPr>
                  <a:t>’ </a:t>
                </a:r>
                <a:r>
                  <a:rPr lang="fr-FR" sz="1800" b="0" dirty="0">
                    <a:sym typeface="Wingdings" panose="05000000000000000000" pitchFamily="2" charset="2"/>
                  </a:rPr>
                  <a:t>[CGD21]</a:t>
                </a:r>
                <a:r>
                  <a:rPr lang="fr-FR" sz="1800" b="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b="0" dirty="0"/>
                  <a:t>Scénario « Attaques en plusieurs traces »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sz="1800" dirty="0"/>
                  <a:t> </a:t>
                </a:r>
                <a:r>
                  <a:rPr lang="fr-FR" sz="1800" u="sng" dirty="0">
                    <a:solidFill>
                      <a:srgbClr val="27F93B"/>
                    </a:solidFill>
                  </a:rPr>
                  <a:t>Contribution [ZBD</a:t>
                </a:r>
                <a:r>
                  <a:rPr lang="fr-FR" sz="1800" u="sng" baseline="30000" dirty="0">
                    <a:solidFill>
                      <a:srgbClr val="27F93B"/>
                    </a:solidFill>
                  </a:rPr>
                  <a:t>+</a:t>
                </a:r>
                <a:r>
                  <a:rPr lang="fr-FR" sz="1800" u="sng" dirty="0">
                    <a:solidFill>
                      <a:srgbClr val="27F93B"/>
                    </a:solidFill>
                  </a:rPr>
                  <a:t>20]</a:t>
                </a:r>
                <a:r>
                  <a:rPr lang="fr-FR" sz="1800" b="0" dirty="0"/>
                  <a:t> : Proposition d’une nouvelle fonction de perte maximisant le taux de succès d’une attaque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sz="1800" b="0" dirty="0"/>
                  <a:t> </a:t>
                </a:r>
                <a:r>
                  <a:rPr lang="fr-FR" sz="1800" u="sng" dirty="0"/>
                  <a:t>Perspective</a:t>
                </a:r>
                <a:r>
                  <a:rPr lang="fr-FR" sz="1800" b="0" dirty="0"/>
                  <a:t> : Trouver une approche théorique permettant de faciliter la configuration d’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1800" b="0" dirty="0"/>
                  <a:t> et Evaluer la pertinence d’employer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fr-FR" sz="1800" b="0" dirty="0"/>
                  <a:t> durant la phase d’attaque</a:t>
                </a:r>
              </a:p>
            </p:txBody>
          </p:sp>
        </mc:Choice>
        <mc:Fallback xmlns="">
          <p:sp>
            <p:nvSpPr>
              <p:cNvPr id="26" name="Espace réservé du contenu 2">
                <a:extLst>
                  <a:ext uri="{FF2B5EF4-FFF2-40B4-BE49-F238E27FC236}">
                    <a16:creationId xmlns:a16="http://schemas.microsoft.com/office/drawing/2014/main" id="{B9879CA4-001E-4E67-841C-5258B07BC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0" y="3665743"/>
                <a:ext cx="11492563" cy="3005990"/>
              </a:xfrm>
              <a:prstGeom prst="rect">
                <a:avLst/>
              </a:prstGeom>
              <a:blipFill>
                <a:blip r:embed="rId13"/>
                <a:stretch>
                  <a:fillRect l="-690" b="-32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86486F69-D768-476F-97CD-1FAB5054D8DE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-1" y="384823"/>
            <a:ext cx="11706225" cy="30779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Modélisation d’une attaque par canaux auxiliaires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0" dirty="0">
                <a:sym typeface="Wingdings" panose="05000000000000000000" pitchFamily="2" charset="2"/>
              </a:rPr>
              <a:t>Discriminative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900" dirty="0"/>
              <a:t> </a:t>
            </a:r>
            <a:r>
              <a:rPr lang="fr-FR" sz="1900" u="sng" dirty="0">
                <a:solidFill>
                  <a:srgbClr val="27F93B"/>
                </a:solidFill>
              </a:rPr>
              <a:t>Contribution [ZBHV20]</a:t>
            </a:r>
            <a:r>
              <a:rPr lang="fr-FR" sz="1900" b="0" dirty="0"/>
              <a:t> : Proposition d’une approche visant à réduire la complexité des </a:t>
            </a:r>
            <a:r>
              <a:rPr lang="fr-FR" sz="1900" b="0" dirty="0" err="1"/>
              <a:t>CNNs</a:t>
            </a:r>
            <a:r>
              <a:rPr lang="fr-FR" sz="1900" b="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900" b="0" dirty="0"/>
              <a:t> </a:t>
            </a:r>
            <a:r>
              <a:rPr lang="fr-FR" sz="1900" u="sng" dirty="0"/>
              <a:t>Perspective</a:t>
            </a:r>
            <a:r>
              <a:rPr lang="fr-FR" sz="1900" b="0" dirty="0"/>
              <a:t> : Multi-</a:t>
            </a:r>
            <a:r>
              <a:rPr lang="fr-FR" sz="1900" b="0" dirty="0" err="1"/>
              <a:t>task</a:t>
            </a:r>
            <a:r>
              <a:rPr lang="fr-FR" sz="1900" b="0" dirty="0"/>
              <a:t> </a:t>
            </a:r>
            <a:r>
              <a:rPr lang="fr-FR" sz="1900" b="0" dirty="0" err="1"/>
              <a:t>learning</a:t>
            </a:r>
            <a:r>
              <a:rPr lang="fr-FR" sz="1900" b="0" dirty="0"/>
              <a:t> [ZXF</a:t>
            </a:r>
            <a:r>
              <a:rPr lang="fr-FR" sz="1900" b="0" baseline="30000" dirty="0"/>
              <a:t>+</a:t>
            </a:r>
            <a:r>
              <a:rPr lang="fr-FR" sz="1900" b="0" dirty="0"/>
              <a:t>19,Mag20] </a:t>
            </a:r>
            <a:r>
              <a:rPr lang="fr-FR" sz="1900" b="0" dirty="0">
                <a:sym typeface="Wingdings" panose="05000000000000000000" pitchFamily="2" charset="2"/>
              </a:rPr>
              <a:t> attaquer des mots supérieurs à 8 bits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0" dirty="0">
                <a:sym typeface="Wingdings" panose="05000000000000000000" pitchFamily="2" charset="2"/>
              </a:rPr>
              <a:t>Générative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900" dirty="0"/>
              <a:t> </a:t>
            </a:r>
            <a:r>
              <a:rPr lang="fr-FR" sz="1900" u="sng" dirty="0">
                <a:solidFill>
                  <a:srgbClr val="27F93B"/>
                </a:solidFill>
              </a:rPr>
              <a:t>Contribution [en cours de soumission]</a:t>
            </a:r>
            <a:r>
              <a:rPr lang="fr-FR" sz="1900" dirty="0">
                <a:solidFill>
                  <a:srgbClr val="27F93B"/>
                </a:solidFill>
              </a:rPr>
              <a:t> </a:t>
            </a:r>
            <a:r>
              <a:rPr lang="fr-FR" sz="1900" b="0" dirty="0"/>
              <a:t>: Proposition de la 1</a:t>
            </a:r>
            <a:r>
              <a:rPr lang="fr-FR" sz="1900" b="0" baseline="30000" dirty="0"/>
              <a:t>ère</a:t>
            </a:r>
            <a:r>
              <a:rPr lang="fr-FR" sz="1900" b="0" dirty="0"/>
              <a:t> attaque basée sur des modèles génératifs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900" b="0" dirty="0"/>
              <a:t> </a:t>
            </a:r>
            <a:r>
              <a:rPr lang="fr-FR" sz="1900" u="sng" dirty="0"/>
              <a:t>Perspective</a:t>
            </a:r>
            <a:r>
              <a:rPr lang="fr-FR" sz="1900" b="0" dirty="0"/>
              <a:t> : Pertinence pour mener des attaques non-profilées ? À l’aveugle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0" dirty="0">
                <a:sym typeface="Wingdings" panose="05000000000000000000" pitchFamily="2" charset="2"/>
              </a:rPr>
              <a:t>Hybride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900" u="sng" dirty="0"/>
              <a:t>Perspective</a:t>
            </a:r>
            <a:r>
              <a:rPr lang="fr-FR" sz="1900" b="0" dirty="0"/>
              <a:t> : Définir une fonction coût &amp; une architecture capable de lier les 2 problèmes</a:t>
            </a:r>
            <a:endParaRPr lang="fr-F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21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id="{DAD05821-4175-4EA6-9E8E-A609BEFD489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838200" y="618066"/>
            <a:ext cx="11353800" cy="57634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Bibliography (1):</a:t>
            </a:r>
          </a:p>
          <a:p>
            <a:pPr>
              <a:buFontTx/>
              <a:buChar char="-"/>
            </a:pPr>
            <a:r>
              <a:rPr lang="fr-FR" sz="1200" b="0" dirty="0"/>
              <a:t> [BPS</a:t>
            </a:r>
            <a:r>
              <a:rPr lang="fr-FR" sz="1200" b="0" baseline="30000" dirty="0"/>
              <a:t>+</a:t>
            </a:r>
            <a:r>
              <a:rPr lang="fr-FR" sz="1200" b="0" dirty="0"/>
              <a:t>20] Ryad </a:t>
            </a:r>
            <a:r>
              <a:rPr lang="fr-FR" sz="1200" b="0" dirty="0" err="1"/>
              <a:t>Benadjila</a:t>
            </a:r>
            <a:r>
              <a:rPr lang="fr-FR" sz="1200" b="0" dirty="0"/>
              <a:t>, Emmanuel </a:t>
            </a:r>
            <a:r>
              <a:rPr lang="fr-FR" sz="1200" b="0" dirty="0" err="1"/>
              <a:t>Prouff</a:t>
            </a:r>
            <a:r>
              <a:rPr lang="fr-FR" sz="1200" b="0" dirty="0"/>
              <a:t>, Rémi </a:t>
            </a:r>
            <a:r>
              <a:rPr lang="fr-FR" sz="1200" b="0" dirty="0" err="1"/>
              <a:t>Strullu</a:t>
            </a:r>
            <a:r>
              <a:rPr lang="fr-FR" sz="1200" b="0" dirty="0"/>
              <a:t>, Eleonora </a:t>
            </a:r>
            <a:r>
              <a:rPr lang="fr-FR" sz="1200" b="0" dirty="0" err="1"/>
              <a:t>Cagli</a:t>
            </a:r>
            <a:r>
              <a:rPr lang="fr-FR" sz="1200" b="0" dirty="0"/>
              <a:t>, and Cécile Dumas. </a:t>
            </a:r>
            <a:r>
              <a:rPr lang="fr-FR" sz="1200" b="0" dirty="0" err="1"/>
              <a:t>Deep</a:t>
            </a:r>
            <a:r>
              <a:rPr lang="fr-FR" sz="1200" b="0" dirty="0"/>
              <a:t> </a:t>
            </a:r>
            <a:r>
              <a:rPr lang="fr-FR" sz="1200" b="0" dirty="0" err="1"/>
              <a:t>learning</a:t>
            </a:r>
            <a:r>
              <a:rPr lang="fr-FR" sz="1200" b="0" dirty="0"/>
              <a:t> for </a:t>
            </a:r>
            <a:r>
              <a:rPr lang="fr-FR" sz="1200" b="0" dirty="0" err="1"/>
              <a:t>side-channel</a:t>
            </a:r>
            <a:r>
              <a:rPr lang="fr-FR" sz="1200" b="0" dirty="0"/>
              <a:t> </a:t>
            </a:r>
            <a:r>
              <a:rPr lang="fr-FR" sz="1200" b="0" dirty="0" err="1"/>
              <a:t>analysis</a:t>
            </a:r>
            <a:r>
              <a:rPr lang="fr-FR" sz="1200" b="0" dirty="0"/>
              <a:t> and introduction to ASCAD </a:t>
            </a:r>
            <a:r>
              <a:rPr lang="fr-FR" sz="1200" b="0" dirty="0" err="1"/>
              <a:t>database</a:t>
            </a:r>
            <a:r>
              <a:rPr lang="fr-FR" sz="1200" b="0" dirty="0"/>
              <a:t>. Journal of </a:t>
            </a:r>
            <a:r>
              <a:rPr lang="fr-FR" sz="1200" b="0" dirty="0" err="1"/>
              <a:t>Cryptographic</a:t>
            </a:r>
            <a:r>
              <a:rPr lang="fr-FR" sz="1200" b="0" dirty="0"/>
              <a:t> Engineering, 10(2):163–188, 2020.</a:t>
            </a:r>
          </a:p>
          <a:p>
            <a:pPr>
              <a:buFontTx/>
              <a:buChar char="-"/>
            </a:pPr>
            <a:r>
              <a:rPr lang="fr-FR" sz="1200" b="0" dirty="0"/>
              <a:t> [CDP17] Eleonora </a:t>
            </a:r>
            <a:r>
              <a:rPr lang="fr-FR" sz="1200" b="0" dirty="0" err="1"/>
              <a:t>Cagli</a:t>
            </a:r>
            <a:r>
              <a:rPr lang="fr-FR" sz="1200" b="0" dirty="0"/>
              <a:t>, Cécile Dumas, and Emmanuel </a:t>
            </a:r>
            <a:r>
              <a:rPr lang="fr-FR" sz="1200" b="0" dirty="0" err="1"/>
              <a:t>Prouff</a:t>
            </a:r>
            <a:r>
              <a:rPr lang="fr-FR" sz="1200" b="0" dirty="0"/>
              <a:t>. </a:t>
            </a:r>
            <a:r>
              <a:rPr lang="fr-FR" sz="1200" b="0" dirty="0" err="1"/>
              <a:t>Convolutional</a:t>
            </a:r>
            <a:r>
              <a:rPr lang="fr-FR" sz="1200" b="0" dirty="0"/>
              <a:t> neural networks </a:t>
            </a:r>
            <a:r>
              <a:rPr lang="fr-FR" sz="1200" b="0" dirty="0" err="1"/>
              <a:t>with</a:t>
            </a:r>
            <a:r>
              <a:rPr lang="fr-FR" sz="1200" b="0" dirty="0"/>
              <a:t> data augmentation </a:t>
            </a:r>
            <a:r>
              <a:rPr lang="fr-FR" sz="1200" b="0" dirty="0" err="1"/>
              <a:t>against</a:t>
            </a:r>
            <a:r>
              <a:rPr lang="fr-FR" sz="1200" b="0" dirty="0"/>
              <a:t> </a:t>
            </a:r>
            <a:r>
              <a:rPr lang="fr-FR" sz="1200" b="0" dirty="0" err="1"/>
              <a:t>jitter-based</a:t>
            </a:r>
            <a:r>
              <a:rPr lang="fr-FR" sz="1200" b="0" dirty="0"/>
              <a:t> </a:t>
            </a:r>
            <a:r>
              <a:rPr lang="fr-FR" sz="1200" b="0" dirty="0" err="1"/>
              <a:t>countermeasures</a:t>
            </a:r>
            <a:r>
              <a:rPr lang="fr-FR" sz="1200" b="0" dirty="0"/>
              <a:t> - profiling </a:t>
            </a:r>
            <a:r>
              <a:rPr lang="fr-FR" sz="1200" b="0" dirty="0" err="1"/>
              <a:t>attacks</a:t>
            </a:r>
            <a:r>
              <a:rPr lang="fr-FR" sz="1200" b="0" dirty="0"/>
              <a:t> </a:t>
            </a:r>
            <a:r>
              <a:rPr lang="fr-FR" sz="1200" b="0" dirty="0" err="1"/>
              <a:t>without</a:t>
            </a:r>
            <a:r>
              <a:rPr lang="fr-FR" sz="1200" b="0" dirty="0"/>
              <a:t> </a:t>
            </a:r>
            <a:r>
              <a:rPr lang="fr-FR" sz="1200" b="0" dirty="0" err="1"/>
              <a:t>pre-processing</a:t>
            </a:r>
            <a:r>
              <a:rPr lang="fr-FR" sz="1200" b="0" dirty="0"/>
              <a:t>. In Wieland Fischer and </a:t>
            </a:r>
            <a:r>
              <a:rPr lang="fr-FR" sz="1200" b="0" dirty="0" err="1"/>
              <a:t>Naofumi</a:t>
            </a:r>
            <a:r>
              <a:rPr lang="fr-FR" sz="1200" b="0" dirty="0"/>
              <a:t> </a:t>
            </a:r>
            <a:r>
              <a:rPr lang="fr-FR" sz="1200" b="0" dirty="0" err="1"/>
              <a:t>Homma</a:t>
            </a:r>
            <a:r>
              <a:rPr lang="fr-FR" sz="1200" b="0" dirty="0"/>
              <a:t>, editors,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 - CHES 2017 - 19th International </a:t>
            </a:r>
            <a:r>
              <a:rPr lang="fr-FR" sz="1200" b="0" dirty="0" err="1"/>
              <a:t>Conference</a:t>
            </a:r>
            <a:r>
              <a:rPr lang="fr-FR" sz="1200" b="0" dirty="0"/>
              <a:t>, Taipei, Taiwan, </a:t>
            </a:r>
            <a:r>
              <a:rPr lang="fr-FR" sz="1200" b="0" dirty="0" err="1"/>
              <a:t>September</a:t>
            </a:r>
            <a:r>
              <a:rPr lang="fr-FR" sz="1200" b="0" dirty="0"/>
              <a:t> 25-28, 2017, </a:t>
            </a:r>
            <a:r>
              <a:rPr lang="fr-FR" sz="1200" b="0" dirty="0" err="1"/>
              <a:t>Proceedings</a:t>
            </a:r>
            <a:r>
              <a:rPr lang="fr-FR" sz="1200" b="0" dirty="0"/>
              <a:t>, volume 10529 of Lecture Notes in Computer Science, pages 45–68. Springer, 2017.</a:t>
            </a:r>
          </a:p>
          <a:p>
            <a:pPr>
              <a:buFontTx/>
              <a:buChar char="-"/>
            </a:pPr>
            <a:r>
              <a:rPr lang="fr-FR" sz="1200" b="0" dirty="0"/>
              <a:t> [CGD21] </a:t>
            </a:r>
            <a:r>
              <a:rPr lang="en-US" sz="1200" b="0" dirty="0"/>
              <a:t>Maxime </a:t>
            </a:r>
            <a:r>
              <a:rPr lang="en-US" sz="1200" b="0" dirty="0" err="1"/>
              <a:t>Cauchois</a:t>
            </a:r>
            <a:r>
              <a:rPr lang="en-US" sz="1200" b="0" dirty="0"/>
              <a:t>, </a:t>
            </a:r>
            <a:r>
              <a:rPr lang="en-US" sz="1200" b="0" dirty="0" err="1"/>
              <a:t>Suyash</a:t>
            </a:r>
            <a:r>
              <a:rPr lang="en-US" sz="1200" b="0" dirty="0"/>
              <a:t> Gupta, and John </a:t>
            </a:r>
            <a:r>
              <a:rPr lang="en-US" sz="1200" b="0" dirty="0" err="1"/>
              <a:t>Duchi</a:t>
            </a:r>
            <a:r>
              <a:rPr lang="en-US" sz="1200" b="0" dirty="0"/>
              <a:t>. Knowing what you know: valid and validated confidence sets in multiclass and multilabel prediction. Journal of Machine Learning Research, 22(81):1–42, 2021</a:t>
            </a:r>
            <a:endParaRPr lang="fr-FR" sz="1200" b="0" dirty="0"/>
          </a:p>
          <a:p>
            <a:pPr>
              <a:buFontTx/>
              <a:buChar char="-"/>
            </a:pPr>
            <a:r>
              <a:rPr lang="fr-FR" sz="1200" b="0" dirty="0"/>
              <a:t> [CJRR99] Suresh Chari, </a:t>
            </a:r>
            <a:r>
              <a:rPr lang="fr-FR" sz="1200" b="0" dirty="0" err="1"/>
              <a:t>Charanjit</a:t>
            </a:r>
            <a:r>
              <a:rPr lang="fr-FR" sz="1200" b="0" dirty="0"/>
              <a:t> </a:t>
            </a:r>
            <a:r>
              <a:rPr lang="fr-FR" sz="1200" b="0" dirty="0" err="1"/>
              <a:t>Jutla</a:t>
            </a:r>
            <a:r>
              <a:rPr lang="fr-FR" sz="1200" b="0" dirty="0"/>
              <a:t>, </a:t>
            </a:r>
            <a:r>
              <a:rPr lang="fr-FR" sz="1200" b="0" dirty="0" err="1"/>
              <a:t>Josyula</a:t>
            </a:r>
            <a:r>
              <a:rPr lang="fr-FR" sz="1200" b="0" dirty="0"/>
              <a:t> Rao, and </a:t>
            </a:r>
            <a:r>
              <a:rPr lang="fr-FR" sz="1200" b="0" dirty="0" err="1"/>
              <a:t>Pankaj</a:t>
            </a:r>
            <a:r>
              <a:rPr lang="fr-FR" sz="1200" b="0" dirty="0"/>
              <a:t> </a:t>
            </a:r>
            <a:r>
              <a:rPr lang="fr-FR" sz="1200" b="0" dirty="0" err="1"/>
              <a:t>Rohatgi</a:t>
            </a:r>
            <a:r>
              <a:rPr lang="fr-FR" sz="1200" b="0" dirty="0"/>
              <a:t>. </a:t>
            </a:r>
            <a:r>
              <a:rPr lang="fr-FR" sz="1200" b="0" dirty="0" err="1"/>
              <a:t>Towards</a:t>
            </a:r>
            <a:r>
              <a:rPr lang="fr-FR" sz="1200" b="0" dirty="0"/>
              <a:t> </a:t>
            </a:r>
            <a:r>
              <a:rPr lang="fr-FR" sz="1200" b="0" dirty="0" err="1"/>
              <a:t>sound</a:t>
            </a:r>
            <a:r>
              <a:rPr lang="fr-FR" sz="1200" b="0" dirty="0"/>
              <a:t> </a:t>
            </a:r>
            <a:r>
              <a:rPr lang="fr-FR" sz="1200" b="0" dirty="0" err="1"/>
              <a:t>approaches</a:t>
            </a:r>
            <a:r>
              <a:rPr lang="fr-FR" sz="1200" b="0" dirty="0"/>
              <a:t> to </a:t>
            </a:r>
            <a:r>
              <a:rPr lang="fr-FR" sz="1200" b="0" dirty="0" err="1"/>
              <a:t>counteract</a:t>
            </a:r>
            <a:r>
              <a:rPr lang="fr-FR" sz="1200" b="0" dirty="0"/>
              <a:t> power-</a:t>
            </a:r>
            <a:r>
              <a:rPr lang="fr-FR" sz="1200" b="0" dirty="0" err="1"/>
              <a:t>analysis</a:t>
            </a:r>
            <a:r>
              <a:rPr lang="fr-FR" sz="1200" b="0" dirty="0"/>
              <a:t> </a:t>
            </a:r>
            <a:r>
              <a:rPr lang="fr-FR" sz="1200" b="0" dirty="0" err="1"/>
              <a:t>attacks</a:t>
            </a:r>
            <a:r>
              <a:rPr lang="fr-FR" sz="1200" b="0" dirty="0"/>
              <a:t>. In Michael Wiener, editor, </a:t>
            </a:r>
            <a:r>
              <a:rPr lang="fr-FR" sz="1200" b="0" dirty="0" err="1"/>
              <a:t>Advances</a:t>
            </a:r>
            <a:r>
              <a:rPr lang="fr-FR" sz="1200" b="0" dirty="0"/>
              <a:t> in </a:t>
            </a:r>
            <a:r>
              <a:rPr lang="fr-FR" sz="1200" b="0" dirty="0" err="1"/>
              <a:t>Cryptology</a:t>
            </a:r>
            <a:r>
              <a:rPr lang="fr-FR" sz="1200" b="0" dirty="0"/>
              <a:t> — CRYPTO’ 99, pages 398–412, Berlin, Heidelberg, 1999. Springer Berlin Heidelberg.</a:t>
            </a:r>
          </a:p>
          <a:p>
            <a:pPr>
              <a:buFontTx/>
              <a:buChar char="-"/>
            </a:pPr>
            <a:r>
              <a:rPr lang="fr-FR" sz="1200" b="0" dirty="0"/>
              <a:t> [CRR03] Suresh Chari, </a:t>
            </a:r>
            <a:r>
              <a:rPr lang="fr-FR" sz="1200" b="0" dirty="0" err="1"/>
              <a:t>Josyula</a:t>
            </a:r>
            <a:r>
              <a:rPr lang="fr-FR" sz="1200" b="0" dirty="0"/>
              <a:t> Rao, and </a:t>
            </a:r>
            <a:r>
              <a:rPr lang="fr-FR" sz="1200" b="0" dirty="0" err="1"/>
              <a:t>Pankaj</a:t>
            </a:r>
            <a:r>
              <a:rPr lang="fr-FR" sz="1200" b="0" dirty="0"/>
              <a:t> </a:t>
            </a:r>
            <a:r>
              <a:rPr lang="fr-FR" sz="1200" b="0" dirty="0" err="1"/>
              <a:t>Rohatgi</a:t>
            </a:r>
            <a:r>
              <a:rPr lang="fr-FR" sz="1200" b="0" dirty="0"/>
              <a:t>. Template </a:t>
            </a:r>
            <a:r>
              <a:rPr lang="fr-FR" sz="1200" b="0" dirty="0" err="1"/>
              <a:t>attacks</a:t>
            </a:r>
            <a:r>
              <a:rPr lang="fr-FR" sz="1200" b="0" dirty="0"/>
              <a:t>. In </a:t>
            </a:r>
            <a:r>
              <a:rPr lang="fr-FR" sz="1200" b="0" dirty="0" err="1"/>
              <a:t>Revised</a:t>
            </a:r>
            <a:r>
              <a:rPr lang="fr-FR" sz="1200" b="0" dirty="0"/>
              <a:t> Papers </a:t>
            </a:r>
            <a:r>
              <a:rPr lang="fr-FR" sz="1200" b="0" dirty="0" err="1"/>
              <a:t>from</a:t>
            </a:r>
            <a:r>
              <a:rPr lang="fr-FR" sz="1200" b="0" dirty="0"/>
              <a:t> the 4th International Workshop on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, CHES ’02, pages 13–28, London, UK, UK, 2003. Springer-</a:t>
            </a:r>
            <a:r>
              <a:rPr lang="fr-FR" sz="1200" b="0" dirty="0" err="1"/>
              <a:t>Verlag</a:t>
            </a:r>
            <a:r>
              <a:rPr lang="fr-FR" sz="1200" b="0" dirty="0"/>
              <a:t>.</a:t>
            </a:r>
          </a:p>
          <a:p>
            <a:pPr>
              <a:buFontTx/>
              <a:buChar char="-"/>
            </a:pPr>
            <a:r>
              <a:rPr lang="fr-FR" sz="1200" b="0" dirty="0"/>
              <a:t> [KLM19] </a:t>
            </a:r>
            <a:r>
              <a:rPr lang="fr-FR" sz="1200" b="0" dirty="0" err="1"/>
              <a:t>Ananya</a:t>
            </a:r>
            <a:r>
              <a:rPr lang="fr-FR" sz="1200" b="0" dirty="0"/>
              <a:t> Kumar, Percy Liang, and </a:t>
            </a:r>
            <a:r>
              <a:rPr lang="fr-FR" sz="1200" b="0" dirty="0" err="1"/>
              <a:t>Tengyu</a:t>
            </a:r>
            <a:r>
              <a:rPr lang="fr-FR" sz="1200" b="0" dirty="0"/>
              <a:t> Ma. </a:t>
            </a:r>
            <a:r>
              <a:rPr lang="fr-FR" sz="1200" b="0" dirty="0" err="1"/>
              <a:t>Verified</a:t>
            </a:r>
            <a:r>
              <a:rPr lang="fr-FR" sz="1200" b="0" dirty="0"/>
              <a:t> </a:t>
            </a:r>
            <a:r>
              <a:rPr lang="fr-FR" sz="1200" b="0" dirty="0" err="1"/>
              <a:t>uncertainty</a:t>
            </a:r>
            <a:r>
              <a:rPr lang="fr-FR" sz="1200" b="0" dirty="0"/>
              <a:t> calibration. In Hanna Wallach, Hugo </a:t>
            </a:r>
            <a:r>
              <a:rPr lang="fr-FR" sz="1200" b="0" dirty="0" err="1"/>
              <a:t>Larochelle</a:t>
            </a:r>
            <a:r>
              <a:rPr lang="fr-FR" sz="1200" b="0" dirty="0"/>
              <a:t>, Alina </a:t>
            </a:r>
            <a:r>
              <a:rPr lang="fr-FR" sz="1200" b="0" dirty="0" err="1"/>
              <a:t>Beygelzimer</a:t>
            </a:r>
            <a:r>
              <a:rPr lang="fr-FR" sz="1200" b="0" dirty="0"/>
              <a:t>, Florence d’</a:t>
            </a:r>
            <a:r>
              <a:rPr lang="fr-FR" sz="1200" b="0" dirty="0" err="1"/>
              <a:t>Alché</a:t>
            </a:r>
            <a:r>
              <a:rPr lang="fr-FR" sz="1200" b="0" dirty="0"/>
              <a:t> Buc, Emily Fox, and Roman Garnett, editors, </a:t>
            </a:r>
            <a:r>
              <a:rPr lang="fr-FR" sz="1200" b="0" dirty="0" err="1"/>
              <a:t>Advances</a:t>
            </a:r>
            <a:r>
              <a:rPr lang="fr-FR" sz="1200" b="0" dirty="0"/>
              <a:t> in Neural Information </a:t>
            </a:r>
            <a:r>
              <a:rPr lang="fr-FR" sz="1200" b="0" dirty="0" err="1"/>
              <a:t>Processing</a:t>
            </a:r>
            <a:r>
              <a:rPr lang="fr-FR" sz="1200" b="0" dirty="0"/>
              <a:t> </a:t>
            </a:r>
            <a:r>
              <a:rPr lang="fr-FR" sz="1200" b="0" dirty="0" err="1"/>
              <a:t>Systems</a:t>
            </a:r>
            <a:r>
              <a:rPr lang="fr-FR" sz="1200" b="0" dirty="0"/>
              <a:t>, volume 32. </a:t>
            </a:r>
            <a:r>
              <a:rPr lang="fr-FR" sz="1200" b="0" dirty="0" err="1"/>
              <a:t>Curran</a:t>
            </a:r>
            <a:r>
              <a:rPr lang="fr-FR" sz="1200" b="0" dirty="0"/>
              <a:t> Associates, Inc., 2019.</a:t>
            </a:r>
          </a:p>
          <a:p>
            <a:pPr>
              <a:buFontTx/>
              <a:buChar char="-"/>
            </a:pPr>
            <a:r>
              <a:rPr lang="fr-FR" sz="1200" b="0" dirty="0"/>
              <a:t> [KPH</a:t>
            </a:r>
            <a:r>
              <a:rPr lang="fr-FR" sz="1200" b="0" baseline="30000" dirty="0"/>
              <a:t>+</a:t>
            </a:r>
            <a:r>
              <a:rPr lang="fr-FR" sz="1200" b="0" dirty="0"/>
              <a:t>19] </a:t>
            </a:r>
            <a:r>
              <a:rPr lang="fr-FR" sz="1200" b="0" dirty="0" err="1"/>
              <a:t>Jaehun</a:t>
            </a:r>
            <a:r>
              <a:rPr lang="fr-FR" sz="1200" b="0" dirty="0"/>
              <a:t> Kim, </a:t>
            </a:r>
            <a:r>
              <a:rPr lang="fr-FR" sz="1200" b="0" dirty="0" err="1"/>
              <a:t>Stjepan</a:t>
            </a:r>
            <a:r>
              <a:rPr lang="fr-FR" sz="1200" b="0" dirty="0"/>
              <a:t> </a:t>
            </a:r>
            <a:r>
              <a:rPr lang="fr-FR" sz="1200" b="0" dirty="0" err="1"/>
              <a:t>Picek</a:t>
            </a:r>
            <a:r>
              <a:rPr lang="fr-FR" sz="1200" b="0" dirty="0"/>
              <a:t>, </a:t>
            </a:r>
            <a:r>
              <a:rPr lang="fr-FR" sz="1200" b="0" dirty="0" err="1"/>
              <a:t>Annelie</a:t>
            </a:r>
            <a:r>
              <a:rPr lang="fr-FR" sz="1200" b="0" dirty="0"/>
              <a:t> Heuser, </a:t>
            </a:r>
            <a:r>
              <a:rPr lang="fr-FR" sz="1200" b="0" dirty="0" err="1"/>
              <a:t>Shivam</a:t>
            </a:r>
            <a:r>
              <a:rPr lang="fr-FR" sz="1200" b="0" dirty="0"/>
              <a:t> </a:t>
            </a:r>
            <a:r>
              <a:rPr lang="fr-FR" sz="1200" b="0" dirty="0" err="1"/>
              <a:t>Bhasin</a:t>
            </a:r>
            <a:r>
              <a:rPr lang="fr-FR" sz="1200" b="0" dirty="0"/>
              <a:t>, and Alan </a:t>
            </a:r>
            <a:r>
              <a:rPr lang="fr-FR" sz="1200" b="0" dirty="0" err="1"/>
              <a:t>Hanjalic</a:t>
            </a:r>
            <a:r>
              <a:rPr lang="fr-FR" sz="1200" b="0" dirty="0"/>
              <a:t>. </a:t>
            </a:r>
            <a:r>
              <a:rPr lang="fr-FR" sz="1200" b="0" dirty="0" err="1"/>
              <a:t>Make</a:t>
            </a:r>
            <a:r>
              <a:rPr lang="fr-FR" sz="1200" b="0" dirty="0"/>
              <a:t> </a:t>
            </a:r>
            <a:r>
              <a:rPr lang="fr-FR" sz="1200" b="0" dirty="0" err="1"/>
              <a:t>some</a:t>
            </a:r>
            <a:r>
              <a:rPr lang="fr-FR" sz="1200" b="0" dirty="0"/>
              <a:t> noise. </a:t>
            </a:r>
            <a:r>
              <a:rPr lang="fr-FR" sz="1200" b="0" dirty="0" err="1"/>
              <a:t>unleashing</a:t>
            </a:r>
            <a:r>
              <a:rPr lang="fr-FR" sz="1200" b="0" dirty="0"/>
              <a:t> the power of </a:t>
            </a:r>
            <a:r>
              <a:rPr lang="fr-FR" sz="1200" b="0" dirty="0" err="1"/>
              <a:t>convolutional</a:t>
            </a:r>
            <a:r>
              <a:rPr lang="fr-FR" sz="1200" b="0" dirty="0"/>
              <a:t> neural networks for </a:t>
            </a:r>
            <a:r>
              <a:rPr lang="fr-FR" sz="1200" b="0" dirty="0" err="1"/>
              <a:t>profiled</a:t>
            </a:r>
            <a:r>
              <a:rPr lang="fr-FR" sz="1200" b="0" dirty="0"/>
              <a:t> </a:t>
            </a:r>
            <a:r>
              <a:rPr lang="fr-FR" sz="1200" b="0" dirty="0" err="1"/>
              <a:t>side-channel</a:t>
            </a:r>
            <a:r>
              <a:rPr lang="fr-FR" sz="1200" b="0" dirty="0"/>
              <a:t> </a:t>
            </a:r>
            <a:r>
              <a:rPr lang="fr-FR" sz="1200" b="0" dirty="0" err="1"/>
              <a:t>analysis</a:t>
            </a:r>
            <a:r>
              <a:rPr lang="fr-FR" sz="1200" b="0" dirty="0"/>
              <a:t>. IACR Transactions on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, 2019(3):148–179, May 2019.</a:t>
            </a:r>
          </a:p>
          <a:p>
            <a:pPr>
              <a:buFontTx/>
              <a:buChar char="-"/>
            </a:pPr>
            <a:r>
              <a:rPr lang="fr-FR" sz="1200" b="0" dirty="0"/>
              <a:t> [KW14] Diederik </a:t>
            </a:r>
            <a:r>
              <a:rPr lang="fr-FR" sz="1200" b="0" dirty="0" err="1"/>
              <a:t>Kingma</a:t>
            </a:r>
            <a:r>
              <a:rPr lang="fr-FR" sz="1200" b="0" dirty="0"/>
              <a:t> and Max </a:t>
            </a:r>
            <a:r>
              <a:rPr lang="fr-FR" sz="1200" b="0" dirty="0" err="1"/>
              <a:t>Welling</a:t>
            </a:r>
            <a:r>
              <a:rPr lang="fr-FR" sz="1200" b="0" dirty="0"/>
              <a:t>. Auto-</a:t>
            </a:r>
            <a:r>
              <a:rPr lang="fr-FR" sz="1200" b="0" dirty="0" err="1"/>
              <a:t>encoding</a:t>
            </a:r>
            <a:r>
              <a:rPr lang="fr-FR" sz="1200" b="0" dirty="0"/>
              <a:t> </a:t>
            </a:r>
            <a:r>
              <a:rPr lang="fr-FR" sz="1200" b="0" dirty="0" err="1"/>
              <a:t>variational</a:t>
            </a:r>
            <a:r>
              <a:rPr lang="fr-FR" sz="1200" b="0" dirty="0"/>
              <a:t> bayes. In </a:t>
            </a:r>
            <a:r>
              <a:rPr lang="fr-FR" sz="1200" b="0" dirty="0" err="1"/>
              <a:t>Yoshua</a:t>
            </a:r>
            <a:r>
              <a:rPr lang="fr-FR" sz="1200" b="0" dirty="0"/>
              <a:t> Bengio and Yann </a:t>
            </a:r>
            <a:r>
              <a:rPr lang="fr-FR" sz="1200" b="0" dirty="0" err="1"/>
              <a:t>LeCun</a:t>
            </a:r>
            <a:r>
              <a:rPr lang="fr-FR" sz="1200" b="0" dirty="0"/>
              <a:t>, editors, 2nd International </a:t>
            </a:r>
            <a:r>
              <a:rPr lang="fr-FR" sz="1200" b="0" dirty="0" err="1"/>
              <a:t>Conference</a:t>
            </a:r>
            <a:r>
              <a:rPr lang="fr-FR" sz="1200" b="0" dirty="0"/>
              <a:t> on Learning </a:t>
            </a:r>
            <a:r>
              <a:rPr lang="fr-FR" sz="1200" b="0" dirty="0" err="1"/>
              <a:t>Representations</a:t>
            </a:r>
            <a:r>
              <a:rPr lang="fr-FR" sz="1200" b="0" dirty="0"/>
              <a:t>, ICLR 2014, Banff, AB, Canada, April 14-16, 2014, </a:t>
            </a:r>
            <a:r>
              <a:rPr lang="fr-FR" sz="1200" b="0" dirty="0" err="1"/>
              <a:t>Conference</a:t>
            </a:r>
            <a:r>
              <a:rPr lang="fr-FR" sz="1200" b="0" dirty="0"/>
              <a:t> Track </a:t>
            </a:r>
            <a:r>
              <a:rPr lang="fr-FR" sz="1200" b="0" dirty="0" err="1"/>
              <a:t>Proceedings</a:t>
            </a:r>
            <a:r>
              <a:rPr lang="fr-FR" sz="1200" b="0" dirty="0"/>
              <a:t>, 2014.</a:t>
            </a:r>
          </a:p>
          <a:p>
            <a:pPr>
              <a:buFontTx/>
              <a:buChar char="-"/>
            </a:pPr>
            <a:r>
              <a:rPr lang="fr-FR" sz="1200" b="0" dirty="0"/>
              <a:t> [Mag20] </a:t>
            </a:r>
            <a:r>
              <a:rPr lang="en-US" sz="1200" b="0" dirty="0" err="1"/>
              <a:t>Houssem</a:t>
            </a:r>
            <a:r>
              <a:rPr lang="en-US" sz="1200" b="0" dirty="0"/>
              <a:t> Maghrebi. Deep learning based side-channel attack: a new profiling methodology based on multi-label classification. Cryptology </a:t>
            </a:r>
            <a:r>
              <a:rPr lang="en-US" sz="1200" b="0" dirty="0" err="1"/>
              <a:t>ePrint</a:t>
            </a:r>
            <a:r>
              <a:rPr lang="en-US" sz="1200" b="0" dirty="0"/>
              <a:t> Archive, Report 2020/436, 2020. https://eprint.iacr.org/2020/436. </a:t>
            </a:r>
          </a:p>
          <a:p>
            <a:pPr>
              <a:buFontTx/>
              <a:buChar char="-"/>
            </a:pPr>
            <a:r>
              <a:rPr lang="fr-FR" sz="1200" b="0" dirty="0"/>
              <a:t> [Mes00] Thomas </a:t>
            </a:r>
            <a:r>
              <a:rPr lang="fr-FR" sz="1200" b="0" dirty="0" err="1"/>
              <a:t>Messerges</a:t>
            </a:r>
            <a:r>
              <a:rPr lang="fr-FR" sz="1200" b="0" dirty="0"/>
              <a:t>. </a:t>
            </a:r>
            <a:r>
              <a:rPr lang="fr-FR" sz="1200" b="0" dirty="0" err="1"/>
              <a:t>Using</a:t>
            </a:r>
            <a:r>
              <a:rPr lang="fr-FR" sz="1200" b="0" dirty="0"/>
              <a:t> second-</a:t>
            </a:r>
            <a:r>
              <a:rPr lang="fr-FR" sz="1200" b="0" dirty="0" err="1"/>
              <a:t>order</a:t>
            </a:r>
            <a:r>
              <a:rPr lang="fr-FR" sz="1200" b="0" dirty="0"/>
              <a:t> power </a:t>
            </a:r>
            <a:r>
              <a:rPr lang="fr-FR" sz="1200" b="0" dirty="0" err="1"/>
              <a:t>analysis</a:t>
            </a:r>
            <a:r>
              <a:rPr lang="fr-FR" sz="1200" b="0" dirty="0"/>
              <a:t> to </a:t>
            </a:r>
            <a:r>
              <a:rPr lang="fr-FR" sz="1200" b="0" dirty="0" err="1"/>
              <a:t>attack</a:t>
            </a:r>
            <a:r>
              <a:rPr lang="fr-FR" sz="1200" b="0" dirty="0"/>
              <a:t> dpa </a:t>
            </a:r>
            <a:r>
              <a:rPr lang="fr-FR" sz="1200" b="0" dirty="0" err="1"/>
              <a:t>resistant</a:t>
            </a:r>
            <a:r>
              <a:rPr lang="fr-FR" sz="1200" b="0" dirty="0"/>
              <a:t> software. In </a:t>
            </a:r>
            <a:r>
              <a:rPr lang="fr-FR" sz="1200" b="0" dirty="0" err="1"/>
              <a:t>Çetin</a:t>
            </a:r>
            <a:r>
              <a:rPr lang="fr-FR" sz="1200" b="0" dirty="0"/>
              <a:t> </a:t>
            </a:r>
            <a:r>
              <a:rPr lang="fr-FR" sz="1200" b="0" dirty="0" err="1"/>
              <a:t>Koç</a:t>
            </a:r>
            <a:r>
              <a:rPr lang="fr-FR" sz="1200" b="0" dirty="0"/>
              <a:t> and </a:t>
            </a:r>
            <a:r>
              <a:rPr lang="fr-FR" sz="1200" b="0" dirty="0" err="1"/>
              <a:t>Christof</a:t>
            </a:r>
            <a:r>
              <a:rPr lang="fr-FR" sz="1200" b="0" dirty="0"/>
              <a:t> </a:t>
            </a:r>
            <a:r>
              <a:rPr lang="fr-FR" sz="1200" b="0" dirty="0" err="1"/>
              <a:t>Paar</a:t>
            </a:r>
            <a:r>
              <a:rPr lang="fr-FR" sz="1200" b="0" dirty="0"/>
              <a:t>, editors,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 — CHES 2000, pages 238–251, Berlin, Heidelberg, 2000. Springer Berlin Heidelberg.</a:t>
            </a:r>
          </a:p>
          <a:p>
            <a:pPr>
              <a:buFontTx/>
              <a:buChar char="-"/>
            </a:pPr>
            <a:r>
              <a:rPr lang="fr-FR" sz="1200" b="0" dirty="0"/>
              <a:t> [Mit97] </a:t>
            </a:r>
            <a:r>
              <a:rPr lang="en-US" sz="1200" b="0" dirty="0"/>
              <a:t>Tom Mitchell. Machine Learning. McGraw-Hill Education, mar 1997. </a:t>
            </a:r>
            <a:endParaRPr lang="fr-FR" sz="1200" b="0" dirty="0"/>
          </a:p>
          <a:p>
            <a:pPr>
              <a:buFontTx/>
              <a:buChar char="-"/>
            </a:pPr>
            <a:r>
              <a:rPr lang="fr-FR" sz="1200" b="0" dirty="0"/>
              <a:t> [MDP20] Loïc Masure, Cécile Dumas, and Emmanuel </a:t>
            </a:r>
            <a:r>
              <a:rPr lang="fr-FR" sz="1200" b="0" dirty="0" err="1"/>
              <a:t>Prouff</a:t>
            </a:r>
            <a:r>
              <a:rPr lang="fr-FR" sz="1200" b="0" dirty="0"/>
              <a:t>. A </a:t>
            </a:r>
            <a:r>
              <a:rPr lang="fr-FR" sz="1200" b="0" dirty="0" err="1"/>
              <a:t>comprehensive</a:t>
            </a:r>
            <a:r>
              <a:rPr lang="fr-FR" sz="1200" b="0" dirty="0"/>
              <a:t> </a:t>
            </a:r>
            <a:r>
              <a:rPr lang="fr-FR" sz="1200" b="0" dirty="0" err="1"/>
              <a:t>study</a:t>
            </a:r>
            <a:r>
              <a:rPr lang="fr-FR" sz="1200" b="0" dirty="0"/>
              <a:t> of </a:t>
            </a:r>
            <a:r>
              <a:rPr lang="fr-FR" sz="1200" b="0" dirty="0" err="1"/>
              <a:t>deep</a:t>
            </a:r>
            <a:r>
              <a:rPr lang="fr-FR" sz="1200" b="0" dirty="0"/>
              <a:t> </a:t>
            </a:r>
            <a:r>
              <a:rPr lang="fr-FR" sz="1200" b="0" dirty="0" err="1"/>
              <a:t>learning</a:t>
            </a:r>
            <a:r>
              <a:rPr lang="fr-FR" sz="1200" b="0" dirty="0"/>
              <a:t> for </a:t>
            </a:r>
            <a:r>
              <a:rPr lang="fr-FR" sz="1200" b="0" dirty="0" err="1"/>
              <a:t>side-channel</a:t>
            </a:r>
            <a:r>
              <a:rPr lang="fr-FR" sz="1200" b="0" dirty="0"/>
              <a:t> </a:t>
            </a:r>
            <a:r>
              <a:rPr lang="fr-FR" sz="1200" b="0" dirty="0" err="1"/>
              <a:t>analysis</a:t>
            </a:r>
            <a:r>
              <a:rPr lang="fr-FR" sz="1200" b="0" dirty="0"/>
              <a:t>. IACR Transactions on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, 2020(1):348–375, Nov. 2019.</a:t>
            </a:r>
          </a:p>
        </p:txBody>
      </p:sp>
    </p:spTree>
    <p:extLst>
      <p:ext uri="{BB962C8B-B14F-4D97-AF65-F5344CB8AC3E}">
        <p14:creationId xmlns:p14="http://schemas.microsoft.com/office/powerpoint/2010/main" val="1246566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id="{DAD05821-4175-4EA6-9E8E-A609BEFD489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838200" y="618066"/>
            <a:ext cx="11353800" cy="57634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Bibliography (2):</a:t>
            </a:r>
          </a:p>
          <a:p>
            <a:pPr>
              <a:buFontTx/>
              <a:buChar char="-"/>
            </a:pPr>
            <a:r>
              <a:rPr lang="fr-FR" sz="1200" b="0" dirty="0"/>
              <a:t> [MPP16] </a:t>
            </a:r>
            <a:r>
              <a:rPr lang="fr-FR" sz="1200" b="0" dirty="0" err="1"/>
              <a:t>Houssem</a:t>
            </a:r>
            <a:r>
              <a:rPr lang="fr-FR" sz="1200" b="0" dirty="0"/>
              <a:t> </a:t>
            </a:r>
            <a:r>
              <a:rPr lang="fr-FR" sz="1200" b="0" dirty="0" err="1"/>
              <a:t>Maghrebi</a:t>
            </a:r>
            <a:r>
              <a:rPr lang="fr-FR" sz="1200" b="0" dirty="0"/>
              <a:t>, Thibault </a:t>
            </a:r>
            <a:r>
              <a:rPr lang="fr-FR" sz="1200" b="0" dirty="0" err="1"/>
              <a:t>Portigliatti</a:t>
            </a:r>
            <a:r>
              <a:rPr lang="fr-FR" sz="1200" b="0" dirty="0"/>
              <a:t>, and Emmanuel </a:t>
            </a:r>
            <a:r>
              <a:rPr lang="fr-FR" sz="1200" b="0" dirty="0" err="1"/>
              <a:t>Prouff</a:t>
            </a:r>
            <a:r>
              <a:rPr lang="fr-FR" sz="1200" b="0" dirty="0"/>
              <a:t>. Breaking </a:t>
            </a:r>
            <a:r>
              <a:rPr lang="fr-FR" sz="1200" b="0" dirty="0" err="1"/>
              <a:t>cryptographic</a:t>
            </a:r>
            <a:r>
              <a:rPr lang="fr-FR" sz="1200" b="0" dirty="0"/>
              <a:t> </a:t>
            </a:r>
            <a:r>
              <a:rPr lang="fr-FR" sz="1200" b="0" dirty="0" err="1"/>
              <a:t>implementations</a:t>
            </a:r>
            <a:r>
              <a:rPr lang="fr-FR" sz="1200" b="0" dirty="0"/>
              <a:t> </a:t>
            </a:r>
            <a:r>
              <a:rPr lang="fr-FR" sz="1200" b="0" dirty="0" err="1"/>
              <a:t>using</a:t>
            </a:r>
            <a:r>
              <a:rPr lang="fr-FR" sz="1200" b="0" dirty="0"/>
              <a:t> </a:t>
            </a:r>
            <a:r>
              <a:rPr lang="fr-FR" sz="1200" b="0" dirty="0" err="1"/>
              <a:t>deep</a:t>
            </a:r>
            <a:r>
              <a:rPr lang="fr-FR" sz="1200" b="0" dirty="0"/>
              <a:t> </a:t>
            </a:r>
            <a:r>
              <a:rPr lang="fr-FR" sz="1200" b="0" dirty="0" err="1"/>
              <a:t>learning</a:t>
            </a:r>
            <a:r>
              <a:rPr lang="fr-FR" sz="1200" b="0" dirty="0"/>
              <a:t> techniques. In Claude Carlet, Anwar Hasan, and </a:t>
            </a:r>
            <a:r>
              <a:rPr lang="fr-FR" sz="1200" b="0" dirty="0" err="1"/>
              <a:t>Vishal</a:t>
            </a:r>
            <a:r>
              <a:rPr lang="fr-FR" sz="1200" b="0" dirty="0"/>
              <a:t> </a:t>
            </a:r>
            <a:r>
              <a:rPr lang="fr-FR" sz="1200" b="0" dirty="0" err="1"/>
              <a:t>Saraswat</a:t>
            </a:r>
            <a:r>
              <a:rPr lang="fr-FR" sz="1200" b="0" dirty="0"/>
              <a:t>, editors, Security, </a:t>
            </a:r>
            <a:r>
              <a:rPr lang="fr-FR" sz="1200" b="0" dirty="0" err="1"/>
              <a:t>Privacy</a:t>
            </a:r>
            <a:r>
              <a:rPr lang="fr-FR" sz="1200" b="0" dirty="0"/>
              <a:t>, and </a:t>
            </a:r>
            <a:r>
              <a:rPr lang="fr-FR" sz="1200" b="0" dirty="0" err="1"/>
              <a:t>Applied</a:t>
            </a:r>
            <a:r>
              <a:rPr lang="fr-FR" sz="1200" b="0" dirty="0"/>
              <a:t> </a:t>
            </a:r>
            <a:r>
              <a:rPr lang="fr-FR" sz="1200" b="0" dirty="0" err="1"/>
              <a:t>Cryptography</a:t>
            </a:r>
            <a:r>
              <a:rPr lang="fr-FR" sz="1200" b="0" dirty="0"/>
              <a:t> Engineering - 6th International </a:t>
            </a:r>
            <a:r>
              <a:rPr lang="fr-FR" sz="1200" b="0" dirty="0" err="1"/>
              <a:t>Conference</a:t>
            </a:r>
            <a:r>
              <a:rPr lang="fr-FR" sz="1200" b="0" dirty="0"/>
              <a:t>, SPACE 2016, Hyderabad, </a:t>
            </a:r>
            <a:r>
              <a:rPr lang="fr-FR" sz="1200" b="0" dirty="0" err="1"/>
              <a:t>India</a:t>
            </a:r>
            <a:r>
              <a:rPr lang="fr-FR" sz="1200" b="0" dirty="0"/>
              <a:t>, </a:t>
            </a:r>
            <a:r>
              <a:rPr lang="fr-FR" sz="1200" b="0" dirty="0" err="1"/>
              <a:t>December</a:t>
            </a:r>
            <a:r>
              <a:rPr lang="fr-FR" sz="1200" b="0" dirty="0"/>
              <a:t> 14-18, 2016, </a:t>
            </a:r>
            <a:r>
              <a:rPr lang="fr-FR" sz="1200" b="0" dirty="0" err="1"/>
              <a:t>Proceedings</a:t>
            </a:r>
            <a:r>
              <a:rPr lang="fr-FR" sz="1200" b="0" dirty="0"/>
              <a:t>, volume 10076 of Lecture Notes in Computer Science, pages 3–26. Springer, 2016. </a:t>
            </a:r>
          </a:p>
          <a:p>
            <a:pPr>
              <a:buFontTx/>
              <a:buChar char="-"/>
            </a:pPr>
            <a:r>
              <a:rPr lang="fr-FR" sz="1200" b="0" dirty="0"/>
              <a:t> [NJ02] Andrew </a:t>
            </a:r>
            <a:r>
              <a:rPr lang="fr-FR" sz="1200" b="0" dirty="0" err="1"/>
              <a:t>Ng</a:t>
            </a:r>
            <a:r>
              <a:rPr lang="fr-FR" sz="1200" b="0" dirty="0"/>
              <a:t> and Michael Jordan. On discriminative vs. </a:t>
            </a:r>
            <a:r>
              <a:rPr lang="fr-FR" sz="1200" b="0" dirty="0" err="1"/>
              <a:t>generative</a:t>
            </a:r>
            <a:r>
              <a:rPr lang="fr-FR" sz="1200" b="0" dirty="0"/>
              <a:t> </a:t>
            </a:r>
            <a:r>
              <a:rPr lang="fr-FR" sz="1200" b="0" dirty="0" err="1"/>
              <a:t>classifiers</a:t>
            </a:r>
            <a:r>
              <a:rPr lang="fr-FR" sz="1200" b="0" dirty="0"/>
              <a:t>: A </a:t>
            </a:r>
            <a:r>
              <a:rPr lang="fr-FR" sz="1200" b="0" dirty="0" err="1"/>
              <a:t>comparison</a:t>
            </a:r>
            <a:r>
              <a:rPr lang="fr-FR" sz="1200" b="0" dirty="0"/>
              <a:t> of </a:t>
            </a:r>
            <a:r>
              <a:rPr lang="fr-FR" sz="1200" b="0" dirty="0" err="1"/>
              <a:t>logistic</a:t>
            </a:r>
            <a:r>
              <a:rPr lang="fr-FR" sz="1200" b="0" dirty="0"/>
              <a:t> </a:t>
            </a:r>
            <a:r>
              <a:rPr lang="fr-FR" sz="1200" b="0" dirty="0" err="1"/>
              <a:t>regression</a:t>
            </a:r>
            <a:r>
              <a:rPr lang="fr-FR" sz="1200" b="0" dirty="0"/>
              <a:t> and </a:t>
            </a:r>
            <a:r>
              <a:rPr lang="fr-FR" sz="1200" b="0" dirty="0" err="1"/>
              <a:t>naive</a:t>
            </a:r>
            <a:r>
              <a:rPr lang="fr-FR" sz="1200" b="0" dirty="0"/>
              <a:t> bayes. In Thomas </a:t>
            </a:r>
            <a:r>
              <a:rPr lang="fr-FR" sz="1200" b="0" dirty="0" err="1"/>
              <a:t>Dietterich</a:t>
            </a:r>
            <a:r>
              <a:rPr lang="fr-FR" sz="1200" b="0" dirty="0"/>
              <a:t>, </a:t>
            </a:r>
            <a:r>
              <a:rPr lang="fr-FR" sz="1200" b="0" dirty="0" err="1"/>
              <a:t>Suzanna</a:t>
            </a:r>
            <a:r>
              <a:rPr lang="fr-FR" sz="1200" b="0" dirty="0"/>
              <a:t> Becker, and </a:t>
            </a:r>
            <a:r>
              <a:rPr lang="fr-FR" sz="1200" b="0" dirty="0" err="1"/>
              <a:t>Zoubin</a:t>
            </a:r>
            <a:r>
              <a:rPr lang="fr-FR" sz="1200" b="0" dirty="0"/>
              <a:t> </a:t>
            </a:r>
            <a:r>
              <a:rPr lang="fr-FR" sz="1200" b="0" dirty="0" err="1"/>
              <a:t>Ghahramani</a:t>
            </a:r>
            <a:r>
              <a:rPr lang="fr-FR" sz="1200" b="0" dirty="0"/>
              <a:t>, editors, </a:t>
            </a:r>
            <a:r>
              <a:rPr lang="fr-FR" sz="1200" b="0" dirty="0" err="1"/>
              <a:t>Advances</a:t>
            </a:r>
            <a:r>
              <a:rPr lang="fr-FR" sz="1200" b="0" dirty="0"/>
              <a:t> in Neural Information </a:t>
            </a:r>
            <a:r>
              <a:rPr lang="fr-FR" sz="1200" b="0" dirty="0" err="1"/>
              <a:t>Processing</a:t>
            </a:r>
            <a:r>
              <a:rPr lang="fr-FR" sz="1200" b="0" dirty="0"/>
              <a:t> </a:t>
            </a:r>
            <a:r>
              <a:rPr lang="fr-FR" sz="1200" b="0" dirty="0" err="1"/>
              <a:t>Systems</a:t>
            </a:r>
            <a:r>
              <a:rPr lang="fr-FR" sz="1200" b="0" dirty="0"/>
              <a:t>, volume 14. MIT </a:t>
            </a:r>
            <a:r>
              <a:rPr lang="fr-FR" sz="1200" b="0" dirty="0" err="1"/>
              <a:t>Press</a:t>
            </a:r>
            <a:r>
              <a:rPr lang="fr-FR" sz="1200" b="0" dirty="0"/>
              <a:t>, 2002.</a:t>
            </a:r>
          </a:p>
          <a:p>
            <a:pPr>
              <a:buFontTx/>
              <a:buChar char="-"/>
            </a:pPr>
            <a:r>
              <a:rPr lang="fr-FR" sz="1200" b="0" dirty="0"/>
              <a:t> [PHJ</a:t>
            </a:r>
            <a:r>
              <a:rPr lang="fr-FR" sz="1200" b="0" baseline="30000" dirty="0"/>
              <a:t>+</a:t>
            </a:r>
            <a:r>
              <a:rPr lang="fr-FR" sz="1200" b="0" dirty="0"/>
              <a:t>18] </a:t>
            </a:r>
            <a:r>
              <a:rPr lang="fr-FR" sz="1200" b="0" dirty="0" err="1"/>
              <a:t>Stjepan</a:t>
            </a:r>
            <a:r>
              <a:rPr lang="fr-FR" sz="1200" b="0" dirty="0"/>
              <a:t> </a:t>
            </a:r>
            <a:r>
              <a:rPr lang="fr-FR" sz="1200" b="0" dirty="0" err="1"/>
              <a:t>Picek</a:t>
            </a:r>
            <a:r>
              <a:rPr lang="fr-FR" sz="1200" b="0" dirty="0"/>
              <a:t>, </a:t>
            </a:r>
            <a:r>
              <a:rPr lang="fr-FR" sz="1200" b="0" dirty="0" err="1"/>
              <a:t>Annelie</a:t>
            </a:r>
            <a:r>
              <a:rPr lang="fr-FR" sz="1200" b="0" dirty="0"/>
              <a:t> Heuser, Alan </a:t>
            </a:r>
            <a:r>
              <a:rPr lang="fr-FR" sz="1200" b="0" dirty="0" err="1"/>
              <a:t>Jovic</a:t>
            </a:r>
            <a:r>
              <a:rPr lang="fr-FR" sz="1200" b="0" dirty="0"/>
              <a:t>, </a:t>
            </a:r>
            <a:r>
              <a:rPr lang="fr-FR" sz="1200" b="0" dirty="0" err="1"/>
              <a:t>Shivam</a:t>
            </a:r>
            <a:r>
              <a:rPr lang="fr-FR" sz="1200" b="0" dirty="0"/>
              <a:t> </a:t>
            </a:r>
            <a:r>
              <a:rPr lang="fr-FR" sz="1200" b="0" dirty="0" err="1"/>
              <a:t>Bhasin</a:t>
            </a:r>
            <a:r>
              <a:rPr lang="fr-FR" sz="1200" b="0" dirty="0"/>
              <a:t>, and Francesco </a:t>
            </a:r>
            <a:r>
              <a:rPr lang="fr-FR" sz="1200" b="0" dirty="0" err="1"/>
              <a:t>Regazzoni</a:t>
            </a:r>
            <a:r>
              <a:rPr lang="fr-FR" sz="1200" b="0" dirty="0"/>
              <a:t>. The </a:t>
            </a:r>
            <a:r>
              <a:rPr lang="fr-FR" sz="1200" b="0" dirty="0" err="1"/>
              <a:t>curse</a:t>
            </a:r>
            <a:r>
              <a:rPr lang="fr-FR" sz="1200" b="0" dirty="0"/>
              <a:t> of class </a:t>
            </a:r>
            <a:r>
              <a:rPr lang="fr-FR" sz="1200" b="0" dirty="0" err="1"/>
              <a:t>imbalance</a:t>
            </a:r>
            <a:r>
              <a:rPr lang="fr-FR" sz="1200" b="0" dirty="0"/>
              <a:t> and </a:t>
            </a:r>
            <a:r>
              <a:rPr lang="fr-FR" sz="1200" b="0" dirty="0" err="1"/>
              <a:t>conflicting</a:t>
            </a:r>
            <a:r>
              <a:rPr lang="fr-FR" sz="1200" b="0" dirty="0"/>
              <a:t> </a:t>
            </a:r>
            <a:r>
              <a:rPr lang="fr-FR" sz="1200" b="0" dirty="0" err="1"/>
              <a:t>metrics</a:t>
            </a:r>
            <a:r>
              <a:rPr lang="fr-FR" sz="1200" b="0" dirty="0"/>
              <a:t> </a:t>
            </a:r>
            <a:r>
              <a:rPr lang="fr-FR" sz="1200" b="0" dirty="0" err="1"/>
              <a:t>with</a:t>
            </a:r>
            <a:r>
              <a:rPr lang="fr-FR" sz="1200" b="0" dirty="0"/>
              <a:t> machine </a:t>
            </a:r>
            <a:r>
              <a:rPr lang="fr-FR" sz="1200" b="0" dirty="0" err="1"/>
              <a:t>learning</a:t>
            </a:r>
            <a:r>
              <a:rPr lang="fr-FR" sz="1200" b="0" dirty="0"/>
              <a:t> for </a:t>
            </a:r>
            <a:r>
              <a:rPr lang="fr-FR" sz="1200" b="0" dirty="0" err="1"/>
              <a:t>side-channel</a:t>
            </a:r>
            <a:r>
              <a:rPr lang="fr-FR" sz="1200" b="0" dirty="0"/>
              <a:t> </a:t>
            </a:r>
            <a:r>
              <a:rPr lang="fr-FR" sz="1200" b="0" dirty="0" err="1"/>
              <a:t>evaluations</a:t>
            </a:r>
            <a:r>
              <a:rPr lang="fr-FR" sz="1200" b="0" dirty="0"/>
              <a:t>. IACR Transactions on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, 2019(1):209–237, Nov. 2018.</a:t>
            </a:r>
          </a:p>
          <a:p>
            <a:pPr>
              <a:buFontTx/>
              <a:buChar char="-"/>
            </a:pPr>
            <a:r>
              <a:rPr lang="fr-FR" sz="1200" b="0" dirty="0"/>
              <a:t> [PRB09] Emmanuel </a:t>
            </a:r>
            <a:r>
              <a:rPr lang="fr-FR" sz="1200" b="0" dirty="0" err="1"/>
              <a:t>Prouff</a:t>
            </a:r>
            <a:r>
              <a:rPr lang="fr-FR" sz="1200" b="0" dirty="0"/>
              <a:t>, Matthieu </a:t>
            </a:r>
            <a:r>
              <a:rPr lang="fr-FR" sz="1200" b="0" dirty="0" err="1"/>
              <a:t>Rivain</a:t>
            </a:r>
            <a:r>
              <a:rPr lang="fr-FR" sz="1200" b="0" dirty="0"/>
              <a:t>, and Régis Bevan. </a:t>
            </a:r>
            <a:r>
              <a:rPr lang="fr-FR" sz="1200" b="0" dirty="0" err="1"/>
              <a:t>Statistical</a:t>
            </a:r>
            <a:r>
              <a:rPr lang="fr-FR" sz="1200" b="0" dirty="0"/>
              <a:t> </a:t>
            </a:r>
            <a:r>
              <a:rPr lang="fr-FR" sz="1200" b="0" dirty="0" err="1"/>
              <a:t>analysis</a:t>
            </a:r>
            <a:r>
              <a:rPr lang="fr-FR" sz="1200" b="0" dirty="0"/>
              <a:t> of second </a:t>
            </a:r>
            <a:r>
              <a:rPr lang="fr-FR" sz="1200" b="0" dirty="0" err="1"/>
              <a:t>order</a:t>
            </a:r>
            <a:r>
              <a:rPr lang="fr-FR" sz="1200" b="0" dirty="0"/>
              <a:t> </a:t>
            </a:r>
            <a:r>
              <a:rPr lang="fr-FR" sz="1200" b="0" dirty="0" err="1"/>
              <a:t>differential</a:t>
            </a:r>
            <a:r>
              <a:rPr lang="fr-FR" sz="1200" b="0" dirty="0"/>
              <a:t> power </a:t>
            </a:r>
            <a:r>
              <a:rPr lang="fr-FR" sz="1200" b="0" dirty="0" err="1"/>
              <a:t>analysis</a:t>
            </a:r>
            <a:r>
              <a:rPr lang="fr-FR" sz="1200" b="0" dirty="0"/>
              <a:t>. IEEE Transactions on Computers, 58(6):799–811, 2009.</a:t>
            </a:r>
          </a:p>
          <a:p>
            <a:pPr>
              <a:buFontTx/>
              <a:buChar char="-"/>
            </a:pPr>
            <a:r>
              <a:rPr lang="fr-FR" sz="1200" b="0" dirty="0"/>
              <a:t> [QLL10] Tao Qin, Tie-Yan Liu, and Hang Li. A </a:t>
            </a:r>
            <a:r>
              <a:rPr lang="fr-FR" sz="1200" b="0" dirty="0" err="1"/>
              <a:t>general</a:t>
            </a:r>
            <a:r>
              <a:rPr lang="fr-FR" sz="1200" b="0" dirty="0"/>
              <a:t> approximation </a:t>
            </a:r>
            <a:r>
              <a:rPr lang="fr-FR" sz="1200" b="0" dirty="0" err="1"/>
              <a:t>framework</a:t>
            </a:r>
            <a:r>
              <a:rPr lang="fr-FR" sz="1200" b="0" dirty="0"/>
              <a:t> for direct </a:t>
            </a:r>
            <a:r>
              <a:rPr lang="fr-FR" sz="1200" b="0" dirty="0" err="1"/>
              <a:t>optimization</a:t>
            </a:r>
            <a:r>
              <a:rPr lang="fr-FR" sz="1200" b="0" dirty="0"/>
              <a:t> of information </a:t>
            </a:r>
            <a:r>
              <a:rPr lang="fr-FR" sz="1200" b="0" dirty="0" err="1"/>
              <a:t>retrieval</a:t>
            </a:r>
            <a:r>
              <a:rPr lang="fr-FR" sz="1200" b="0" dirty="0"/>
              <a:t> </a:t>
            </a:r>
            <a:r>
              <a:rPr lang="fr-FR" sz="1200" b="0" dirty="0" err="1"/>
              <a:t>measures</a:t>
            </a:r>
            <a:r>
              <a:rPr lang="fr-FR" sz="1200" b="0" dirty="0"/>
              <a:t>. Information </a:t>
            </a:r>
            <a:r>
              <a:rPr lang="fr-FR" sz="1200" b="0" dirty="0" err="1"/>
              <a:t>Retrieval</a:t>
            </a:r>
            <a:r>
              <a:rPr lang="fr-FR" sz="1200" b="0" dirty="0"/>
              <a:t>, 13(4):375– 397, 2010</a:t>
            </a:r>
          </a:p>
          <a:p>
            <a:pPr>
              <a:buFontTx/>
              <a:buChar char="-"/>
            </a:pPr>
            <a:r>
              <a:rPr lang="fr-FR" sz="1200" b="0" dirty="0"/>
              <a:t> [RZC</a:t>
            </a:r>
            <a:r>
              <a:rPr lang="fr-FR" sz="1200" b="0" baseline="30000" dirty="0"/>
              <a:t>+</a:t>
            </a:r>
            <a:r>
              <a:rPr lang="fr-FR" sz="1200" b="0" dirty="0"/>
              <a:t>21] Damien </a:t>
            </a:r>
            <a:r>
              <a:rPr lang="fr-FR" sz="1200" b="0" dirty="0" err="1"/>
              <a:t>Robissout</a:t>
            </a:r>
            <a:r>
              <a:rPr lang="fr-FR" sz="1200" b="0" dirty="0"/>
              <a:t>, Gabriel Zaid, Brice Colombier, Lilian Bossuet, and Amaury </a:t>
            </a:r>
            <a:r>
              <a:rPr lang="fr-FR" sz="1200" b="0" dirty="0" err="1"/>
              <a:t>Habrard</a:t>
            </a:r>
            <a:r>
              <a:rPr lang="fr-FR" sz="1200" b="0" dirty="0"/>
              <a:t>. Online performance </a:t>
            </a:r>
            <a:r>
              <a:rPr lang="fr-FR" sz="1200" b="0" dirty="0" err="1"/>
              <a:t>evaluation</a:t>
            </a:r>
            <a:r>
              <a:rPr lang="fr-FR" sz="1200" b="0" dirty="0"/>
              <a:t> of </a:t>
            </a:r>
            <a:r>
              <a:rPr lang="fr-FR" sz="1200" b="0" dirty="0" err="1"/>
              <a:t>deep</a:t>
            </a:r>
            <a:r>
              <a:rPr lang="fr-FR" sz="1200" b="0" dirty="0"/>
              <a:t> </a:t>
            </a:r>
            <a:r>
              <a:rPr lang="fr-FR" sz="1200" b="0" dirty="0" err="1"/>
              <a:t>learning</a:t>
            </a:r>
            <a:r>
              <a:rPr lang="fr-FR" sz="1200" b="0" dirty="0"/>
              <a:t> networks for </a:t>
            </a:r>
            <a:r>
              <a:rPr lang="fr-FR" sz="1200" b="0" dirty="0" err="1"/>
              <a:t>profiled</a:t>
            </a:r>
            <a:r>
              <a:rPr lang="fr-FR" sz="1200" b="0" dirty="0"/>
              <a:t> </a:t>
            </a:r>
            <a:r>
              <a:rPr lang="fr-FR" sz="1200" b="0" dirty="0" err="1"/>
              <a:t>sidechannel</a:t>
            </a:r>
            <a:r>
              <a:rPr lang="fr-FR" sz="1200" b="0" dirty="0"/>
              <a:t> </a:t>
            </a:r>
            <a:r>
              <a:rPr lang="fr-FR" sz="1200" b="0" dirty="0" err="1"/>
              <a:t>analysis</a:t>
            </a:r>
            <a:r>
              <a:rPr lang="fr-FR" sz="1200" b="0" dirty="0"/>
              <a:t>. In Guido Marco </a:t>
            </a:r>
            <a:r>
              <a:rPr lang="fr-FR" sz="1200" b="0" dirty="0" err="1"/>
              <a:t>Bertoni</a:t>
            </a:r>
            <a:r>
              <a:rPr lang="fr-FR" sz="1200" b="0" dirty="0"/>
              <a:t> and Francesco </a:t>
            </a:r>
            <a:r>
              <a:rPr lang="fr-FR" sz="1200" b="0" dirty="0" err="1"/>
              <a:t>Regazzoni</a:t>
            </a:r>
            <a:r>
              <a:rPr lang="fr-FR" sz="1200" b="0" dirty="0"/>
              <a:t>, editors, Constructive </a:t>
            </a:r>
            <a:r>
              <a:rPr lang="fr-FR" sz="1200" b="0" dirty="0" err="1"/>
              <a:t>Side</a:t>
            </a:r>
            <a:r>
              <a:rPr lang="fr-FR" sz="1200" b="0" dirty="0"/>
              <a:t>-Channel </a:t>
            </a:r>
            <a:r>
              <a:rPr lang="fr-FR" sz="1200" b="0" dirty="0" err="1"/>
              <a:t>Analysis</a:t>
            </a:r>
            <a:r>
              <a:rPr lang="fr-FR" sz="1200" b="0" dirty="0"/>
              <a:t> and Secure Design, pages 200–218, Cham, 2021. Springer International </a:t>
            </a:r>
            <a:r>
              <a:rPr lang="fr-FR" sz="1200" b="0" dirty="0" err="1"/>
              <a:t>Publishing</a:t>
            </a:r>
            <a:r>
              <a:rPr lang="fr-FR" sz="1200" b="0" dirty="0"/>
              <a:t>.</a:t>
            </a:r>
          </a:p>
          <a:p>
            <a:pPr>
              <a:buFontTx/>
              <a:buChar char="-"/>
            </a:pPr>
            <a:r>
              <a:rPr lang="fr-FR" sz="1200" b="0" dirty="0"/>
              <a:t> [RWPP21] </a:t>
            </a:r>
            <a:r>
              <a:rPr lang="fr-FR" sz="1200" b="0" dirty="0" err="1"/>
              <a:t>Jorai</a:t>
            </a:r>
            <a:r>
              <a:rPr lang="fr-FR" sz="1200" b="0" dirty="0"/>
              <a:t> </a:t>
            </a:r>
            <a:r>
              <a:rPr lang="fr-FR" sz="1200" b="0" dirty="0" err="1"/>
              <a:t>Rijsdijk</a:t>
            </a:r>
            <a:r>
              <a:rPr lang="fr-FR" sz="1200" b="0" dirty="0"/>
              <a:t>, </a:t>
            </a:r>
            <a:r>
              <a:rPr lang="fr-FR" sz="1200" b="0" dirty="0" err="1"/>
              <a:t>Lichao</a:t>
            </a:r>
            <a:r>
              <a:rPr lang="fr-FR" sz="1200" b="0" dirty="0"/>
              <a:t> Wu, Guilherme Perin, and </a:t>
            </a:r>
            <a:r>
              <a:rPr lang="fr-FR" sz="1200" b="0" dirty="0" err="1"/>
              <a:t>Stjepan</a:t>
            </a:r>
            <a:r>
              <a:rPr lang="fr-FR" sz="1200" b="0" dirty="0"/>
              <a:t> </a:t>
            </a:r>
            <a:r>
              <a:rPr lang="fr-FR" sz="1200" b="0" dirty="0" err="1"/>
              <a:t>Picek</a:t>
            </a:r>
            <a:r>
              <a:rPr lang="fr-FR" sz="1200" b="0" dirty="0"/>
              <a:t>. </a:t>
            </a:r>
            <a:r>
              <a:rPr lang="fr-FR" sz="1200" b="0" dirty="0" err="1"/>
              <a:t>Reinforcement</a:t>
            </a:r>
            <a:r>
              <a:rPr lang="fr-FR" sz="1200" b="0" dirty="0"/>
              <a:t> </a:t>
            </a:r>
            <a:r>
              <a:rPr lang="fr-FR" sz="1200" b="0" dirty="0" err="1"/>
              <a:t>learning</a:t>
            </a:r>
            <a:r>
              <a:rPr lang="fr-FR" sz="1200" b="0" dirty="0"/>
              <a:t> for </a:t>
            </a:r>
            <a:r>
              <a:rPr lang="fr-FR" sz="1200" b="0" dirty="0" err="1"/>
              <a:t>hyperparameter</a:t>
            </a:r>
            <a:r>
              <a:rPr lang="fr-FR" sz="1200" b="0" dirty="0"/>
              <a:t> tuning in </a:t>
            </a:r>
            <a:r>
              <a:rPr lang="fr-FR" sz="1200" b="0" dirty="0" err="1"/>
              <a:t>deep</a:t>
            </a:r>
            <a:r>
              <a:rPr lang="fr-FR" sz="1200" b="0" dirty="0"/>
              <a:t> </a:t>
            </a:r>
            <a:r>
              <a:rPr lang="fr-FR" sz="1200" b="0" dirty="0" err="1"/>
              <a:t>learning-based</a:t>
            </a:r>
            <a:r>
              <a:rPr lang="fr-FR" sz="1200" b="0" dirty="0"/>
              <a:t> </a:t>
            </a:r>
            <a:r>
              <a:rPr lang="fr-FR" sz="1200" b="0" dirty="0" err="1"/>
              <a:t>side-channel</a:t>
            </a:r>
            <a:r>
              <a:rPr lang="fr-FR" sz="1200" b="0" dirty="0"/>
              <a:t> </a:t>
            </a:r>
            <a:r>
              <a:rPr lang="fr-FR" sz="1200" b="0" dirty="0" err="1"/>
              <a:t>analysis</a:t>
            </a:r>
            <a:r>
              <a:rPr lang="fr-FR" sz="1200" b="0" dirty="0"/>
              <a:t>. IACR Transactions on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, 2021(3):677–707, </a:t>
            </a:r>
            <a:r>
              <a:rPr lang="fr-FR" sz="1200" b="0" dirty="0" err="1"/>
              <a:t>Jul</a:t>
            </a:r>
            <a:r>
              <a:rPr lang="fr-FR" sz="1200" b="0" dirty="0"/>
              <a:t>. 2021.</a:t>
            </a:r>
          </a:p>
          <a:p>
            <a:pPr>
              <a:buFontTx/>
              <a:buChar char="-"/>
            </a:pPr>
            <a:r>
              <a:rPr lang="fr-FR" sz="1200" b="0" dirty="0"/>
              <a:t> [SLP05] Werner Schindler, Kerstin </a:t>
            </a:r>
            <a:r>
              <a:rPr lang="fr-FR" sz="1200" b="0" dirty="0" err="1"/>
              <a:t>Lemke</a:t>
            </a:r>
            <a:r>
              <a:rPr lang="fr-FR" sz="1200" b="0" dirty="0"/>
              <a:t>, and </a:t>
            </a:r>
            <a:r>
              <a:rPr lang="fr-FR" sz="1200" b="0" dirty="0" err="1"/>
              <a:t>Christof</a:t>
            </a:r>
            <a:r>
              <a:rPr lang="fr-FR" sz="1200" b="0" dirty="0"/>
              <a:t> </a:t>
            </a:r>
            <a:r>
              <a:rPr lang="fr-FR" sz="1200" b="0" dirty="0" err="1"/>
              <a:t>Paar</a:t>
            </a:r>
            <a:r>
              <a:rPr lang="fr-FR" sz="1200" b="0" dirty="0"/>
              <a:t>. A </a:t>
            </a:r>
            <a:r>
              <a:rPr lang="fr-FR" sz="1200" b="0" dirty="0" err="1"/>
              <a:t>stochastic</a:t>
            </a:r>
            <a:r>
              <a:rPr lang="fr-FR" sz="1200" b="0" dirty="0"/>
              <a:t> model for </a:t>
            </a:r>
            <a:r>
              <a:rPr lang="fr-FR" sz="1200" b="0" dirty="0" err="1"/>
              <a:t>differential</a:t>
            </a:r>
            <a:r>
              <a:rPr lang="fr-FR" sz="1200" b="0" dirty="0"/>
              <a:t> </a:t>
            </a:r>
            <a:r>
              <a:rPr lang="fr-FR" sz="1200" b="0" dirty="0" err="1"/>
              <a:t>side</a:t>
            </a:r>
            <a:r>
              <a:rPr lang="fr-FR" sz="1200" b="0" dirty="0"/>
              <a:t> </a:t>
            </a:r>
            <a:r>
              <a:rPr lang="fr-FR" sz="1200" b="0" dirty="0" err="1"/>
              <a:t>channel</a:t>
            </a:r>
            <a:r>
              <a:rPr lang="fr-FR" sz="1200" b="0" dirty="0"/>
              <a:t> </a:t>
            </a:r>
            <a:r>
              <a:rPr lang="fr-FR" sz="1200" b="0" dirty="0" err="1"/>
              <a:t>cryptanalysis</a:t>
            </a:r>
            <a:r>
              <a:rPr lang="fr-FR" sz="1200" b="0" dirty="0"/>
              <a:t>. In </a:t>
            </a:r>
            <a:r>
              <a:rPr lang="fr-FR" sz="1200" b="0" dirty="0" err="1"/>
              <a:t>Josyula</a:t>
            </a:r>
            <a:r>
              <a:rPr lang="fr-FR" sz="1200" b="0" dirty="0"/>
              <a:t> Rao and Berk </a:t>
            </a:r>
            <a:r>
              <a:rPr lang="fr-FR" sz="1200" b="0" dirty="0" err="1"/>
              <a:t>Sunar</a:t>
            </a:r>
            <a:r>
              <a:rPr lang="fr-FR" sz="1200" b="0" dirty="0"/>
              <a:t>, editors,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 – CHES 2005, pages 30–46, Berlin, Heidelberg, 2005. Springer Berlin Heidelberg.</a:t>
            </a:r>
          </a:p>
          <a:p>
            <a:pPr>
              <a:buFontTx/>
              <a:buChar char="-"/>
            </a:pPr>
            <a:r>
              <a:rPr lang="fr-FR" sz="1200" b="0" dirty="0"/>
              <a:t>[SLY15] </a:t>
            </a:r>
            <a:r>
              <a:rPr lang="fr-FR" sz="1200" b="0" dirty="0" err="1"/>
              <a:t>Kihyuk</a:t>
            </a:r>
            <a:r>
              <a:rPr lang="fr-FR" sz="1200" b="0" dirty="0"/>
              <a:t> Sohn, </a:t>
            </a:r>
            <a:r>
              <a:rPr lang="fr-FR" sz="1200" b="0" dirty="0" err="1"/>
              <a:t>Honglak</a:t>
            </a:r>
            <a:r>
              <a:rPr lang="fr-FR" sz="1200" b="0" dirty="0"/>
              <a:t> Lee, and </a:t>
            </a:r>
            <a:r>
              <a:rPr lang="fr-FR" sz="1200" b="0" dirty="0" err="1"/>
              <a:t>Xinchen</a:t>
            </a:r>
            <a:r>
              <a:rPr lang="fr-FR" sz="1200" b="0" dirty="0"/>
              <a:t> Yan. Learning </a:t>
            </a:r>
            <a:r>
              <a:rPr lang="fr-FR" sz="1200" b="0" dirty="0" err="1"/>
              <a:t>structured</a:t>
            </a:r>
            <a:r>
              <a:rPr lang="fr-FR" sz="1200" b="0" dirty="0"/>
              <a:t> output </a:t>
            </a:r>
            <a:r>
              <a:rPr lang="fr-FR" sz="1200" b="0" dirty="0" err="1"/>
              <a:t>representation</a:t>
            </a:r>
            <a:r>
              <a:rPr lang="fr-FR" sz="1200" b="0" dirty="0"/>
              <a:t> </a:t>
            </a:r>
            <a:r>
              <a:rPr lang="fr-FR" sz="1200" b="0" dirty="0" err="1"/>
              <a:t>using</a:t>
            </a:r>
            <a:r>
              <a:rPr lang="fr-FR" sz="1200" b="0" dirty="0"/>
              <a:t> </a:t>
            </a:r>
            <a:r>
              <a:rPr lang="fr-FR" sz="1200" b="0" dirty="0" err="1"/>
              <a:t>deep</a:t>
            </a:r>
            <a:r>
              <a:rPr lang="fr-FR" sz="1200" b="0" dirty="0"/>
              <a:t> </a:t>
            </a:r>
            <a:r>
              <a:rPr lang="fr-FR" sz="1200" b="0" dirty="0" err="1"/>
              <a:t>conditional</a:t>
            </a:r>
            <a:r>
              <a:rPr lang="fr-FR" sz="1200" b="0" dirty="0"/>
              <a:t> </a:t>
            </a:r>
            <a:r>
              <a:rPr lang="fr-FR" sz="1200" b="0" dirty="0" err="1"/>
              <a:t>generative</a:t>
            </a:r>
            <a:r>
              <a:rPr lang="fr-FR" sz="1200" b="0" dirty="0"/>
              <a:t> </a:t>
            </a:r>
            <a:r>
              <a:rPr lang="fr-FR" sz="1200" b="0" dirty="0" err="1"/>
              <a:t>models</a:t>
            </a:r>
            <a:r>
              <a:rPr lang="fr-FR" sz="1200" b="0" dirty="0"/>
              <a:t>. In Corinna Cortes, Neil Lawrence, Daniel Lee, </a:t>
            </a:r>
            <a:r>
              <a:rPr lang="fr-FR" sz="1200" b="0" dirty="0" err="1"/>
              <a:t>Masashi</a:t>
            </a:r>
            <a:r>
              <a:rPr lang="fr-FR" sz="1200" b="0" dirty="0"/>
              <a:t> </a:t>
            </a:r>
            <a:r>
              <a:rPr lang="fr-FR" sz="1200" b="0" dirty="0" err="1"/>
              <a:t>Sugiyama</a:t>
            </a:r>
            <a:r>
              <a:rPr lang="fr-FR" sz="1200" b="0" dirty="0"/>
              <a:t>, and Roman Garnett, editors, </a:t>
            </a:r>
            <a:r>
              <a:rPr lang="fr-FR" sz="1200" b="0" dirty="0" err="1"/>
              <a:t>Advances</a:t>
            </a:r>
            <a:r>
              <a:rPr lang="fr-FR" sz="1200" b="0" dirty="0"/>
              <a:t> in Neural Information </a:t>
            </a:r>
            <a:r>
              <a:rPr lang="fr-FR" sz="1200" b="0" dirty="0" err="1"/>
              <a:t>Processing</a:t>
            </a:r>
            <a:r>
              <a:rPr lang="fr-FR" sz="1200" b="0" dirty="0"/>
              <a:t> </a:t>
            </a:r>
            <a:r>
              <a:rPr lang="fr-FR" sz="1200" b="0" dirty="0" err="1"/>
              <a:t>Systems</a:t>
            </a:r>
            <a:r>
              <a:rPr lang="fr-FR" sz="1200" b="0" dirty="0"/>
              <a:t>, volume 28. </a:t>
            </a:r>
            <a:r>
              <a:rPr lang="fr-FR" sz="1200" b="0" dirty="0" err="1"/>
              <a:t>Curran</a:t>
            </a:r>
            <a:r>
              <a:rPr lang="fr-FR" sz="1200" b="0" dirty="0"/>
              <a:t> Associates, Inc., 2015.</a:t>
            </a:r>
          </a:p>
          <a:p>
            <a:pPr>
              <a:buFontTx/>
              <a:buChar char="-"/>
            </a:pPr>
            <a:r>
              <a:rPr lang="fr-FR" sz="1200" b="0" dirty="0"/>
              <a:t> [WAGP20] </a:t>
            </a:r>
            <a:r>
              <a:rPr lang="fr-FR" sz="1200" b="0" dirty="0" err="1"/>
              <a:t>Lennert</a:t>
            </a:r>
            <a:r>
              <a:rPr lang="fr-FR" sz="1200" b="0" dirty="0"/>
              <a:t> Wouters, Victor </a:t>
            </a:r>
            <a:r>
              <a:rPr lang="fr-FR" sz="1200" b="0" dirty="0" err="1"/>
              <a:t>Arribas</a:t>
            </a:r>
            <a:r>
              <a:rPr lang="fr-FR" sz="1200" b="0" dirty="0"/>
              <a:t>, Benedikt </a:t>
            </a:r>
            <a:r>
              <a:rPr lang="fr-FR" sz="1200" b="0" dirty="0" err="1"/>
              <a:t>Gierlichs</a:t>
            </a:r>
            <a:r>
              <a:rPr lang="fr-FR" sz="1200" b="0" dirty="0"/>
              <a:t>, and Bart </a:t>
            </a:r>
            <a:r>
              <a:rPr lang="fr-FR" sz="1200" b="0" dirty="0" err="1"/>
              <a:t>Preneel</a:t>
            </a:r>
            <a:r>
              <a:rPr lang="fr-FR" sz="1200" b="0" dirty="0"/>
              <a:t>. </a:t>
            </a:r>
            <a:r>
              <a:rPr lang="fr-FR" sz="1200" b="0" dirty="0" err="1"/>
              <a:t>Revisiting</a:t>
            </a:r>
            <a:r>
              <a:rPr lang="fr-FR" sz="1200" b="0" dirty="0"/>
              <a:t> a </a:t>
            </a:r>
            <a:r>
              <a:rPr lang="fr-FR" sz="1200" b="0" dirty="0" err="1"/>
              <a:t>methodology</a:t>
            </a:r>
            <a:r>
              <a:rPr lang="fr-FR" sz="1200" b="0" dirty="0"/>
              <a:t> for efficient </a:t>
            </a:r>
            <a:r>
              <a:rPr lang="fr-FR" sz="1200" b="0" dirty="0" err="1"/>
              <a:t>cnn</a:t>
            </a:r>
            <a:r>
              <a:rPr lang="fr-FR" sz="1200" b="0" dirty="0"/>
              <a:t> architectures in profiling </a:t>
            </a:r>
            <a:r>
              <a:rPr lang="fr-FR" sz="1200" b="0" dirty="0" err="1"/>
              <a:t>attacks</a:t>
            </a:r>
            <a:r>
              <a:rPr lang="fr-FR" sz="1200" b="0" dirty="0"/>
              <a:t>. IACR Transactions on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, 2020(3):147–168, Jun. 2020.</a:t>
            </a:r>
          </a:p>
          <a:p>
            <a:pPr>
              <a:buFontTx/>
              <a:buChar char="-"/>
            </a:pPr>
            <a:r>
              <a:rPr lang="fr-FR" sz="1200" b="0" dirty="0"/>
              <a:t> [WPP20] </a:t>
            </a:r>
            <a:r>
              <a:rPr lang="fr-FR" sz="1200" b="0" dirty="0" err="1"/>
              <a:t>Lichao</a:t>
            </a:r>
            <a:r>
              <a:rPr lang="fr-FR" sz="1200" b="0" dirty="0"/>
              <a:t> Wu, Guilherme Perin, and </a:t>
            </a:r>
            <a:r>
              <a:rPr lang="fr-FR" sz="1200" b="0" dirty="0" err="1"/>
              <a:t>Stjepan</a:t>
            </a:r>
            <a:r>
              <a:rPr lang="fr-FR" sz="1200" b="0" dirty="0"/>
              <a:t> </a:t>
            </a:r>
            <a:r>
              <a:rPr lang="fr-FR" sz="1200" b="0" dirty="0" err="1"/>
              <a:t>Picek</a:t>
            </a:r>
            <a:r>
              <a:rPr lang="fr-FR" sz="1200" b="0" dirty="0"/>
              <a:t>. I </a:t>
            </a:r>
            <a:r>
              <a:rPr lang="fr-FR" sz="1200" b="0" dirty="0" err="1"/>
              <a:t>choose</a:t>
            </a:r>
            <a:r>
              <a:rPr lang="fr-FR" sz="1200" b="0" dirty="0"/>
              <a:t> </a:t>
            </a:r>
            <a:r>
              <a:rPr lang="fr-FR" sz="1200" b="0" dirty="0" err="1"/>
              <a:t>you</a:t>
            </a:r>
            <a:r>
              <a:rPr lang="fr-FR" sz="1200" b="0" dirty="0"/>
              <a:t>: </a:t>
            </a:r>
            <a:r>
              <a:rPr lang="fr-FR" sz="1200" b="0" dirty="0" err="1"/>
              <a:t>Automated</a:t>
            </a:r>
            <a:r>
              <a:rPr lang="fr-FR" sz="1200" b="0" dirty="0"/>
              <a:t> </a:t>
            </a:r>
            <a:r>
              <a:rPr lang="fr-FR" sz="1200" b="0" dirty="0" err="1"/>
              <a:t>hyperparameter</a:t>
            </a:r>
            <a:r>
              <a:rPr lang="fr-FR" sz="1200" b="0" dirty="0"/>
              <a:t> tuning for </a:t>
            </a:r>
            <a:r>
              <a:rPr lang="fr-FR" sz="1200" b="0" dirty="0" err="1"/>
              <a:t>deep</a:t>
            </a:r>
            <a:r>
              <a:rPr lang="fr-FR" sz="1200" b="0" dirty="0"/>
              <a:t> </a:t>
            </a:r>
            <a:r>
              <a:rPr lang="fr-FR" sz="1200" b="0" dirty="0" err="1"/>
              <a:t>learning-based</a:t>
            </a:r>
            <a:r>
              <a:rPr lang="fr-FR" sz="1200" b="0" dirty="0"/>
              <a:t> </a:t>
            </a:r>
            <a:r>
              <a:rPr lang="fr-FR" sz="1200" b="0" dirty="0" err="1"/>
              <a:t>side-channel</a:t>
            </a:r>
            <a:r>
              <a:rPr lang="fr-FR" sz="1200" b="0" dirty="0"/>
              <a:t> </a:t>
            </a:r>
            <a:r>
              <a:rPr lang="fr-FR" sz="1200" b="0" dirty="0" err="1"/>
              <a:t>analysis</a:t>
            </a:r>
            <a:r>
              <a:rPr lang="fr-FR" sz="1200" b="0" dirty="0"/>
              <a:t>. </a:t>
            </a:r>
            <a:r>
              <a:rPr lang="fr-FR" sz="1200" b="0" dirty="0" err="1"/>
              <a:t>Cryptology</a:t>
            </a:r>
            <a:r>
              <a:rPr lang="fr-FR" sz="1200" b="0" dirty="0"/>
              <a:t> </a:t>
            </a:r>
            <a:r>
              <a:rPr lang="fr-FR" sz="1200" b="0" dirty="0" err="1"/>
              <a:t>ePrint</a:t>
            </a:r>
            <a:r>
              <a:rPr lang="fr-FR" sz="1200" b="0" dirty="0"/>
              <a:t> Archive, Report 2020/1293, 2020. </a:t>
            </a:r>
            <a:r>
              <a:rPr lang="fr-FR" sz="1200" b="0" dirty="0">
                <a:hlinkClick r:id="rId10"/>
              </a:rPr>
              <a:t>https://eprint.iacr.org/2020/1293</a:t>
            </a:r>
            <a:r>
              <a:rPr lang="fr-FR" sz="1200" b="0" dirty="0"/>
              <a:t>.</a:t>
            </a:r>
          </a:p>
          <a:p>
            <a:pPr>
              <a:buFontTx/>
              <a:buChar char="-"/>
            </a:pPr>
            <a:r>
              <a:rPr lang="fr-FR" sz="1200" b="0" dirty="0"/>
              <a:t> [ZBC</a:t>
            </a:r>
            <a:r>
              <a:rPr lang="fr-FR" sz="1200" b="0" baseline="30000" dirty="0"/>
              <a:t>+</a:t>
            </a:r>
            <a:r>
              <a:rPr lang="fr-FR" sz="1200" b="0" dirty="0"/>
              <a:t>21] Gabriel Zaid, Lilian Bossuet, Mathieu Carbone, Amaury </a:t>
            </a:r>
            <a:r>
              <a:rPr lang="fr-FR" sz="1200" b="0" dirty="0" err="1"/>
              <a:t>Habrard</a:t>
            </a:r>
            <a:r>
              <a:rPr lang="fr-FR" sz="1200" b="0" dirty="0"/>
              <a:t>, and Alexandre </a:t>
            </a:r>
            <a:r>
              <a:rPr lang="fr-FR" sz="1200" b="0" dirty="0" err="1"/>
              <a:t>Venelli</a:t>
            </a:r>
            <a:r>
              <a:rPr lang="fr-FR" sz="1200" b="0" dirty="0"/>
              <a:t>. </a:t>
            </a:r>
            <a:r>
              <a:rPr lang="fr-FR" sz="1200" b="0" dirty="0" err="1"/>
              <a:t>Conditional</a:t>
            </a:r>
            <a:r>
              <a:rPr lang="fr-FR" sz="1200" b="0" dirty="0"/>
              <a:t> </a:t>
            </a:r>
            <a:r>
              <a:rPr lang="fr-FR" sz="1200" b="0" dirty="0" err="1"/>
              <a:t>variational</a:t>
            </a:r>
            <a:r>
              <a:rPr lang="fr-FR" sz="1200" b="0" dirty="0"/>
              <a:t> </a:t>
            </a:r>
            <a:r>
              <a:rPr lang="fr-FR" sz="1200" b="0" dirty="0" err="1"/>
              <a:t>autoencoder</a:t>
            </a:r>
            <a:r>
              <a:rPr lang="fr-FR" sz="1200" b="0" dirty="0"/>
              <a:t> </a:t>
            </a:r>
            <a:r>
              <a:rPr lang="fr-FR" sz="1200" b="0" dirty="0" err="1"/>
              <a:t>based</a:t>
            </a:r>
            <a:r>
              <a:rPr lang="fr-FR" sz="1200" b="0" dirty="0"/>
              <a:t> on </a:t>
            </a:r>
            <a:r>
              <a:rPr lang="fr-FR" sz="1200" b="0" dirty="0" err="1"/>
              <a:t>stochastic</a:t>
            </a:r>
            <a:r>
              <a:rPr lang="fr-FR" sz="1200" b="0" dirty="0"/>
              <a:t> </a:t>
            </a:r>
            <a:r>
              <a:rPr lang="fr-FR" sz="1200" b="0" dirty="0" err="1"/>
              <a:t>models</a:t>
            </a:r>
            <a:r>
              <a:rPr lang="fr-FR" sz="1200" b="0" dirty="0"/>
              <a:t>. </a:t>
            </a:r>
            <a:r>
              <a:rPr lang="fr-FR" sz="1200" b="0" dirty="0" err="1"/>
              <a:t>Cryptology</a:t>
            </a:r>
            <a:r>
              <a:rPr lang="fr-FR" sz="1200" b="0" dirty="0"/>
              <a:t> </a:t>
            </a:r>
            <a:r>
              <a:rPr lang="fr-FR" sz="1200" b="0" dirty="0" err="1"/>
              <a:t>ePrint</a:t>
            </a:r>
            <a:r>
              <a:rPr lang="fr-FR" sz="1200" b="0" dirty="0"/>
              <a:t> Archive, Report 2021/???, 2021. https://eprint.iacr.org/2021/???</a:t>
            </a:r>
          </a:p>
        </p:txBody>
      </p:sp>
    </p:spTree>
    <p:extLst>
      <p:ext uri="{BB962C8B-B14F-4D97-AF65-F5344CB8AC3E}">
        <p14:creationId xmlns:p14="http://schemas.microsoft.com/office/powerpoint/2010/main" val="1759463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id="{DAD05821-4175-4EA6-9E8E-A609BEFD489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838200" y="618067"/>
            <a:ext cx="11353800" cy="2336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Bibliography (3):</a:t>
            </a:r>
          </a:p>
          <a:p>
            <a:pPr>
              <a:buFontTx/>
              <a:buChar char="-"/>
            </a:pPr>
            <a:r>
              <a:rPr lang="fr-FR" sz="1200" b="0" dirty="0"/>
              <a:t>  [ZBD</a:t>
            </a:r>
            <a:r>
              <a:rPr lang="fr-FR" sz="1200" b="0" baseline="30000" dirty="0"/>
              <a:t>+</a:t>
            </a:r>
            <a:r>
              <a:rPr lang="fr-FR" sz="1200" b="0" dirty="0"/>
              <a:t>20] Gabriel Zaid, Lilian Bossuet, François </a:t>
            </a:r>
            <a:r>
              <a:rPr lang="fr-FR" sz="1200" b="0" dirty="0" err="1"/>
              <a:t>Dassance</a:t>
            </a:r>
            <a:r>
              <a:rPr lang="fr-FR" sz="1200" b="0" dirty="0"/>
              <a:t>, Amaury </a:t>
            </a:r>
            <a:r>
              <a:rPr lang="fr-FR" sz="1200" b="0" dirty="0" err="1"/>
              <a:t>Habrard</a:t>
            </a:r>
            <a:r>
              <a:rPr lang="fr-FR" sz="1200" b="0" dirty="0"/>
              <a:t>, and Alexandre </a:t>
            </a:r>
            <a:r>
              <a:rPr lang="fr-FR" sz="1200" b="0" dirty="0" err="1"/>
              <a:t>Venelli</a:t>
            </a:r>
            <a:r>
              <a:rPr lang="fr-FR" sz="1200" b="0" dirty="0"/>
              <a:t>. </a:t>
            </a:r>
            <a:r>
              <a:rPr lang="fr-FR" sz="1200" b="0" dirty="0" err="1"/>
              <a:t>Ranking</a:t>
            </a:r>
            <a:r>
              <a:rPr lang="fr-FR" sz="1200" b="0" dirty="0"/>
              <a:t> </a:t>
            </a:r>
            <a:r>
              <a:rPr lang="fr-FR" sz="1200" b="0" dirty="0" err="1"/>
              <a:t>loss</a:t>
            </a:r>
            <a:r>
              <a:rPr lang="fr-FR" sz="1200" b="0" dirty="0"/>
              <a:t>: </a:t>
            </a:r>
            <a:r>
              <a:rPr lang="fr-FR" sz="1200" b="0" dirty="0" err="1"/>
              <a:t>Maximizing</a:t>
            </a:r>
            <a:r>
              <a:rPr lang="fr-FR" sz="1200" b="0" dirty="0"/>
              <a:t> the </a:t>
            </a:r>
            <a:r>
              <a:rPr lang="fr-FR" sz="1200" b="0" dirty="0" err="1"/>
              <a:t>success</a:t>
            </a:r>
            <a:r>
              <a:rPr lang="fr-FR" sz="1200" b="0" dirty="0"/>
              <a:t> rate in </a:t>
            </a:r>
            <a:r>
              <a:rPr lang="fr-FR" sz="1200" b="0" dirty="0" err="1"/>
              <a:t>deep</a:t>
            </a:r>
            <a:r>
              <a:rPr lang="fr-FR" sz="1200" b="0" dirty="0"/>
              <a:t> </a:t>
            </a:r>
            <a:r>
              <a:rPr lang="fr-FR" sz="1200" b="0" dirty="0" err="1"/>
              <a:t>learning</a:t>
            </a:r>
            <a:r>
              <a:rPr lang="fr-FR" sz="1200" b="0" dirty="0"/>
              <a:t> </a:t>
            </a:r>
            <a:r>
              <a:rPr lang="fr-FR" sz="1200" b="0" dirty="0" err="1"/>
              <a:t>side-channel</a:t>
            </a:r>
            <a:r>
              <a:rPr lang="fr-FR" sz="1200" b="0" dirty="0"/>
              <a:t> </a:t>
            </a:r>
            <a:r>
              <a:rPr lang="fr-FR" sz="1200" b="0" dirty="0" err="1"/>
              <a:t>analysis</a:t>
            </a:r>
            <a:r>
              <a:rPr lang="fr-FR" sz="1200" b="0" dirty="0"/>
              <a:t>. IACR Transactions on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, 2021(1):25–55, </a:t>
            </a:r>
            <a:r>
              <a:rPr lang="fr-FR" sz="1200" b="0" dirty="0" err="1"/>
              <a:t>Dec</a:t>
            </a:r>
            <a:r>
              <a:rPr lang="fr-FR" sz="1200" b="0" dirty="0"/>
              <a:t>. 2020.</a:t>
            </a:r>
          </a:p>
          <a:p>
            <a:pPr>
              <a:buFontTx/>
              <a:buChar char="-"/>
            </a:pPr>
            <a:r>
              <a:rPr lang="fr-FR" sz="1200" b="0" dirty="0"/>
              <a:t> [ZBHV21] Gabriel Zaid, Lilian Bossuet, Amaury </a:t>
            </a:r>
            <a:r>
              <a:rPr lang="fr-FR" sz="1200" b="0" dirty="0" err="1"/>
              <a:t>Habrard</a:t>
            </a:r>
            <a:r>
              <a:rPr lang="fr-FR" sz="1200" b="0" dirty="0"/>
              <a:t>, and Alexandre </a:t>
            </a:r>
            <a:r>
              <a:rPr lang="fr-FR" sz="1200" b="0" dirty="0" err="1"/>
              <a:t>Venelli</a:t>
            </a:r>
            <a:r>
              <a:rPr lang="fr-FR" sz="1200" b="0" dirty="0"/>
              <a:t>. </a:t>
            </a:r>
            <a:r>
              <a:rPr lang="fr-FR" sz="1200" b="0" dirty="0" err="1"/>
              <a:t>Efficiency</a:t>
            </a:r>
            <a:r>
              <a:rPr lang="fr-FR" sz="1200" b="0" dirty="0"/>
              <a:t> </a:t>
            </a:r>
            <a:r>
              <a:rPr lang="fr-FR" sz="1200" b="0" dirty="0" err="1"/>
              <a:t>through</a:t>
            </a:r>
            <a:r>
              <a:rPr lang="fr-FR" sz="1200" b="0" dirty="0"/>
              <a:t> </a:t>
            </a:r>
            <a:r>
              <a:rPr lang="fr-FR" sz="1200" b="0" dirty="0" err="1"/>
              <a:t>diversity</a:t>
            </a:r>
            <a:r>
              <a:rPr lang="fr-FR" sz="1200" b="0" dirty="0"/>
              <a:t> in ensemble </a:t>
            </a:r>
            <a:r>
              <a:rPr lang="fr-FR" sz="1200" b="0" dirty="0" err="1"/>
              <a:t>models</a:t>
            </a:r>
            <a:r>
              <a:rPr lang="fr-FR" sz="1200" b="0" dirty="0"/>
              <a:t> </a:t>
            </a:r>
            <a:r>
              <a:rPr lang="fr-FR" sz="1200" b="0" dirty="0" err="1"/>
              <a:t>applied</a:t>
            </a:r>
            <a:r>
              <a:rPr lang="fr-FR" sz="1200" b="0" dirty="0"/>
              <a:t> to </a:t>
            </a:r>
            <a:r>
              <a:rPr lang="fr-FR" sz="1200" b="0" dirty="0" err="1"/>
              <a:t>side-channel</a:t>
            </a:r>
            <a:r>
              <a:rPr lang="fr-FR" sz="1200" b="0" dirty="0"/>
              <a:t> </a:t>
            </a:r>
            <a:r>
              <a:rPr lang="fr-FR" sz="1200" b="0" dirty="0" err="1"/>
              <a:t>attacks</a:t>
            </a:r>
            <a:r>
              <a:rPr lang="fr-FR" sz="1200" b="0" dirty="0"/>
              <a:t>: – a case </a:t>
            </a:r>
            <a:r>
              <a:rPr lang="fr-FR" sz="1200" b="0" dirty="0" err="1"/>
              <a:t>study</a:t>
            </a:r>
            <a:r>
              <a:rPr lang="fr-FR" sz="1200" b="0" dirty="0"/>
              <a:t> on public-key </a:t>
            </a:r>
            <a:r>
              <a:rPr lang="fr-FR" sz="1200" b="0" dirty="0" err="1"/>
              <a:t>algorithms</a:t>
            </a:r>
            <a:r>
              <a:rPr lang="fr-FR" sz="1200" b="0" dirty="0"/>
              <a:t> –. IACR Transactions on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, 2021(3):60–96, </a:t>
            </a:r>
            <a:r>
              <a:rPr lang="fr-FR" sz="1200" b="0" dirty="0" err="1"/>
              <a:t>Jul</a:t>
            </a:r>
            <a:r>
              <a:rPr lang="fr-FR" sz="1200" b="0" dirty="0"/>
              <a:t>. 2021.</a:t>
            </a:r>
          </a:p>
          <a:p>
            <a:pPr>
              <a:buFontTx/>
              <a:buChar char="-"/>
            </a:pPr>
            <a:r>
              <a:rPr lang="fr-FR" sz="1200" b="0" dirty="0"/>
              <a:t> [ZBHV20] Gabriel Zaid, Lilian Bossuet, Amaury </a:t>
            </a:r>
            <a:r>
              <a:rPr lang="fr-FR" sz="1200" b="0" dirty="0" err="1"/>
              <a:t>Habrard</a:t>
            </a:r>
            <a:r>
              <a:rPr lang="fr-FR" sz="1200" b="0" dirty="0"/>
              <a:t>, and Alexandre </a:t>
            </a:r>
            <a:r>
              <a:rPr lang="fr-FR" sz="1200" b="0" dirty="0" err="1"/>
              <a:t>Venelli</a:t>
            </a:r>
            <a:r>
              <a:rPr lang="fr-FR" sz="1200" b="0" dirty="0"/>
              <a:t>. </a:t>
            </a:r>
            <a:r>
              <a:rPr lang="fr-FR" sz="1200" b="0" dirty="0" err="1"/>
              <a:t>Methodology</a:t>
            </a:r>
            <a:r>
              <a:rPr lang="fr-FR" sz="1200" b="0" dirty="0"/>
              <a:t> for efficient </a:t>
            </a:r>
            <a:r>
              <a:rPr lang="fr-FR" sz="1200" b="0" dirty="0" err="1"/>
              <a:t>cnn</a:t>
            </a:r>
            <a:r>
              <a:rPr lang="fr-FR" sz="1200" b="0" dirty="0"/>
              <a:t> architectures in profiling </a:t>
            </a:r>
            <a:r>
              <a:rPr lang="fr-FR" sz="1200" b="0" dirty="0" err="1"/>
              <a:t>attacks</a:t>
            </a:r>
            <a:r>
              <a:rPr lang="fr-FR" sz="1200" b="0" dirty="0"/>
              <a:t>. IACR Transactions on </a:t>
            </a:r>
            <a:r>
              <a:rPr lang="fr-FR" sz="1200" b="0" dirty="0" err="1"/>
              <a:t>Cryptographic</a:t>
            </a:r>
            <a:r>
              <a:rPr lang="fr-FR" sz="1200" b="0" dirty="0"/>
              <a:t> Hardware and Embedded </a:t>
            </a:r>
            <a:r>
              <a:rPr lang="fr-FR" sz="1200" b="0" dirty="0" err="1"/>
              <a:t>Systems</a:t>
            </a:r>
            <a:r>
              <a:rPr lang="fr-FR" sz="1200" b="0" dirty="0"/>
              <a:t>, 2020(1):1–36, Nov. 2019.</a:t>
            </a:r>
          </a:p>
          <a:p>
            <a:pPr>
              <a:buFontTx/>
              <a:buChar char="-"/>
            </a:pPr>
            <a:r>
              <a:rPr lang="fr-FR" sz="1200" b="0" dirty="0"/>
              <a:t> [ZXF</a:t>
            </a:r>
            <a:r>
              <a:rPr lang="fr-FR" sz="1200" b="0" baseline="30000" dirty="0"/>
              <a:t>+</a:t>
            </a:r>
            <a:r>
              <a:rPr lang="fr-FR" sz="1200" b="0" dirty="0"/>
              <a:t>19] </a:t>
            </a:r>
            <a:r>
              <a:rPr lang="fr-FR" sz="1200" b="0" dirty="0" err="1"/>
              <a:t>Libang</a:t>
            </a:r>
            <a:r>
              <a:rPr lang="fr-FR" sz="1200" b="0" dirty="0"/>
              <a:t> Zhang, </a:t>
            </a:r>
            <a:r>
              <a:rPr lang="fr-FR" sz="1200" b="0" dirty="0" err="1"/>
              <a:t>Xinpeng</a:t>
            </a:r>
            <a:r>
              <a:rPr lang="fr-FR" sz="1200" b="0" dirty="0"/>
              <a:t> Xing, </a:t>
            </a:r>
            <a:r>
              <a:rPr lang="fr-FR" sz="1200" b="0" dirty="0" err="1"/>
              <a:t>Junfeng</a:t>
            </a:r>
            <a:r>
              <a:rPr lang="fr-FR" sz="1200" b="0" dirty="0"/>
              <a:t> Fan, </a:t>
            </a:r>
            <a:r>
              <a:rPr lang="fr-FR" sz="1200" b="0" dirty="0" err="1"/>
              <a:t>Zongyue</a:t>
            </a:r>
            <a:r>
              <a:rPr lang="fr-FR" sz="1200" b="0" dirty="0"/>
              <a:t> Wang, and </a:t>
            </a:r>
            <a:r>
              <a:rPr lang="fr-FR" sz="1200" b="0" dirty="0" err="1"/>
              <a:t>Suying</a:t>
            </a:r>
            <a:r>
              <a:rPr lang="fr-FR" sz="1200" b="0" dirty="0"/>
              <a:t> Wang. Multi-label </a:t>
            </a:r>
            <a:r>
              <a:rPr lang="fr-FR" sz="1200" b="0" dirty="0" err="1"/>
              <a:t>deep</a:t>
            </a:r>
            <a:r>
              <a:rPr lang="fr-FR" sz="1200" b="0" dirty="0"/>
              <a:t> </a:t>
            </a:r>
            <a:r>
              <a:rPr lang="fr-FR" sz="1200" b="0" dirty="0" err="1"/>
              <a:t>learning</a:t>
            </a:r>
            <a:r>
              <a:rPr lang="fr-FR" sz="1200" b="0" dirty="0"/>
              <a:t> </a:t>
            </a:r>
            <a:r>
              <a:rPr lang="fr-FR" sz="1200" b="0" dirty="0" err="1"/>
              <a:t>based</a:t>
            </a:r>
            <a:r>
              <a:rPr lang="fr-FR" sz="1200" b="0" dirty="0"/>
              <a:t> </a:t>
            </a:r>
            <a:r>
              <a:rPr lang="fr-FR" sz="1200" b="0" dirty="0" err="1"/>
              <a:t>side</a:t>
            </a:r>
            <a:r>
              <a:rPr lang="fr-FR" sz="1200" b="0" dirty="0"/>
              <a:t> </a:t>
            </a:r>
            <a:r>
              <a:rPr lang="fr-FR" sz="1200" b="0" dirty="0" err="1"/>
              <a:t>channel</a:t>
            </a:r>
            <a:r>
              <a:rPr lang="fr-FR" sz="1200" b="0" dirty="0"/>
              <a:t> </a:t>
            </a:r>
            <a:r>
              <a:rPr lang="fr-FR" sz="1200" b="0" dirty="0" err="1"/>
              <a:t>attack</a:t>
            </a:r>
            <a:r>
              <a:rPr lang="fr-FR" sz="1200" b="0" dirty="0"/>
              <a:t>. In 2019 Asian Hardware </a:t>
            </a:r>
            <a:r>
              <a:rPr lang="fr-FR" sz="1200" b="0" dirty="0" err="1"/>
              <a:t>Oriented</a:t>
            </a:r>
            <a:r>
              <a:rPr lang="fr-FR" sz="1200" b="0" dirty="0"/>
              <a:t> Security and Trust Symposium (</a:t>
            </a:r>
            <a:r>
              <a:rPr lang="fr-FR" sz="1200" b="0" dirty="0" err="1"/>
              <a:t>AsianHOST</a:t>
            </a:r>
            <a:r>
              <a:rPr lang="fr-FR" sz="1200" b="0" dirty="0"/>
              <a:t>), pages 1–6, 2019.</a:t>
            </a:r>
          </a:p>
          <a:p>
            <a:pPr>
              <a:buFontTx/>
              <a:buChar char="-"/>
            </a:pPr>
            <a:endParaRPr lang="fr-FR" sz="1200" b="0" dirty="0"/>
          </a:p>
        </p:txBody>
      </p:sp>
    </p:spTree>
    <p:extLst>
      <p:ext uri="{BB962C8B-B14F-4D97-AF65-F5344CB8AC3E}">
        <p14:creationId xmlns:p14="http://schemas.microsoft.com/office/powerpoint/2010/main" val="229979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4</a:t>
            </a:fld>
            <a:r>
              <a:rPr lang="en-US" dirty="0">
                <a:solidFill>
                  <a:schemeClr val="bg1"/>
                </a:solidFill>
              </a:rPr>
              <a:t> /33</a:t>
            </a: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E845CD40-F62A-4359-BD12-7AC902C2581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985068" y="2757354"/>
            <a:ext cx="10212309" cy="73183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400" b="1" dirty="0" err="1">
                <a:latin typeface="Calibri Light (En-têtes)"/>
                <a:sym typeface="Wingdings" pitchFamily="2" charset="2"/>
              </a:rPr>
              <a:t>Qu’est-ce</a:t>
            </a:r>
            <a:r>
              <a:rPr lang="en-US" sz="4400" b="1" dirty="0">
                <a:latin typeface="Calibri Light (En-têtes)"/>
                <a:sym typeface="Wingdings" pitchFamily="2" charset="2"/>
              </a:rPr>
              <a:t> </a:t>
            </a:r>
            <a:r>
              <a:rPr lang="en-US" sz="4400" b="1" dirty="0" err="1">
                <a:latin typeface="Calibri Light (En-têtes)"/>
                <a:sym typeface="Wingdings" pitchFamily="2" charset="2"/>
              </a:rPr>
              <a:t>qu’une</a:t>
            </a:r>
            <a:r>
              <a:rPr lang="en-US" sz="4400" b="1" dirty="0">
                <a:latin typeface="Calibri Light (En-têtes)"/>
                <a:sym typeface="Wingdings" pitchFamily="2" charset="2"/>
              </a:rPr>
              <a:t> </a:t>
            </a:r>
            <a:r>
              <a:rPr lang="en-US" sz="4400" b="1" dirty="0" err="1">
                <a:latin typeface="Calibri Light (En-têtes)"/>
                <a:sym typeface="Wingdings" pitchFamily="2" charset="2"/>
              </a:rPr>
              <a:t>attaque</a:t>
            </a:r>
            <a:r>
              <a:rPr lang="en-US" sz="4400" b="1" dirty="0">
                <a:latin typeface="Calibri Light (En-têtes)"/>
                <a:sym typeface="Wingdings" pitchFamily="2" charset="2"/>
              </a:rPr>
              <a:t> par </a:t>
            </a:r>
            <a:r>
              <a:rPr lang="en-US" sz="4400" b="1" dirty="0" err="1">
                <a:latin typeface="Calibri Light (En-têtes)"/>
                <a:sym typeface="Wingdings" pitchFamily="2" charset="2"/>
              </a:rPr>
              <a:t>canaux</a:t>
            </a:r>
            <a:r>
              <a:rPr lang="en-US" sz="4400" b="1" dirty="0">
                <a:latin typeface="Calibri Light (En-têtes)"/>
                <a:sym typeface="Wingdings" pitchFamily="2" charset="2"/>
              </a:rPr>
              <a:t> </a:t>
            </a:r>
            <a:r>
              <a:rPr lang="en-US" sz="4400" b="1" dirty="0" err="1">
                <a:latin typeface="Calibri Light (En-têtes)"/>
                <a:sym typeface="Wingdings" pitchFamily="2" charset="2"/>
              </a:rPr>
              <a:t>auxiliaires</a:t>
            </a:r>
            <a:r>
              <a:rPr lang="en-US" sz="4400" b="1" dirty="0">
                <a:latin typeface="Calibri Light (En-têtes)"/>
                <a:sym typeface="Wingdings" pitchFamily="2" charset="2"/>
              </a:rPr>
              <a:t> ?</a:t>
            </a:r>
            <a:endParaRPr lang="fr-FR" sz="4400" b="1" dirty="0">
              <a:latin typeface="Calibri Light (En-têtes)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6B9ABBF-797B-43AA-9D29-95D2895D481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10" y="4452373"/>
            <a:ext cx="2242239" cy="140921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11A6509-2363-427E-B9A2-274AFBD1D8D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10" y="4230791"/>
            <a:ext cx="1841957" cy="19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4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5</a:t>
            </a:fld>
            <a:r>
              <a:rPr lang="en-US" dirty="0">
                <a:solidFill>
                  <a:schemeClr val="bg1"/>
                </a:solidFill>
              </a:rPr>
              <a:t> /33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ulle ronde 33">
                <a:extLst>
                  <a:ext uri="{FF2B5EF4-FFF2-40B4-BE49-F238E27FC236}">
                    <a16:creationId xmlns:a16="http://schemas.microsoft.com/office/drawing/2014/main" id="{26118B96-0D49-4EDB-8ECA-33B937E4BE09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 flipH="1">
                <a:off x="5029202" y="-29860"/>
                <a:ext cx="4860765" cy="2225526"/>
              </a:xfrm>
              <a:prstGeom prst="wedgeEllipseCallou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 ="</m:t>
                    </m:r>
                    <m:r>
                      <a:rPr lang="fr-FR" b="1" i="1" dirty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𝟏𝟕𝟏𝟑𝟎𝟏𝟗𝟖</m:t>
                    </m:r>
                    <m:r>
                      <a:rPr lang="fr-FR" b="1" i="1" dirty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b="1" i="1" dirty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fr-FR" b="1" i="1" dirty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𝒂𝒅𝒃</m:t>
                    </m:r>
                    <m:r>
                      <a:rPr lang="fr-FR" b="1" i="1" dirty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fr-FR" b="1" i="1" dirty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fr-FR" b="1" i="1" dirty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fr-FR" b="1" dirty="0">
                    <a:solidFill>
                      <a:srgbClr val="00FFFF"/>
                    </a:solidFill>
                  </a:rPr>
                  <a:t> 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fr-FR" b="1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6" name="Bulle ronde 33">
                <a:extLst>
                  <a:ext uri="{FF2B5EF4-FFF2-40B4-BE49-F238E27FC236}">
                    <a16:creationId xmlns:a16="http://schemas.microsoft.com/office/drawing/2014/main" id="{26118B96-0D49-4EDB-8ECA-33B937E4B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 flipH="1">
                <a:off x="5029202" y="-29860"/>
                <a:ext cx="4860765" cy="2225526"/>
              </a:xfrm>
              <a:prstGeom prst="wedgeEllipseCallout">
                <a:avLst/>
              </a:prstGeom>
              <a:blipFill>
                <a:blip r:embed="rId25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ulle ronde 32">
                <a:extLst>
                  <a:ext uri="{FF2B5EF4-FFF2-40B4-BE49-F238E27FC236}">
                    <a16:creationId xmlns:a16="http://schemas.microsoft.com/office/drawing/2014/main" id="{8DBFF587-AFF5-445C-90AA-5E8F76B8D7A5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 flipH="1">
                <a:off x="5050878" y="-28874"/>
                <a:ext cx="4860765" cy="2225526"/>
              </a:xfrm>
              <a:prstGeom prst="wedgeEllipseCallou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="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𝒅𝒂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𝟏𝟐𝟗𝟒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𝒅𝒅𝒄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𝟒𝟔𝟔</m:t>
                      </m:r>
                      <m:r>
                        <a:rPr lang="fr-FR" b="1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fr-FR" b="1" dirty="0">
                  <a:solidFill>
                    <a:srgbClr val="FFFF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fr-F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Bulle ronde 32">
                <a:extLst>
                  <a:ext uri="{FF2B5EF4-FFF2-40B4-BE49-F238E27FC236}">
                    <a16:creationId xmlns:a16="http://schemas.microsoft.com/office/drawing/2014/main" id="{8DBFF587-AFF5-445C-90AA-5E8F76B8D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 flipH="1">
                <a:off x="5050878" y="-28874"/>
                <a:ext cx="4860765" cy="2225526"/>
              </a:xfrm>
              <a:prstGeom prst="wedgeEllipseCallout">
                <a:avLst/>
              </a:prstGeom>
              <a:blipFill>
                <a:blip r:embed="rId27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Image 34">
            <a:extLst>
              <a:ext uri="{FF2B5EF4-FFF2-40B4-BE49-F238E27FC236}">
                <a16:creationId xmlns:a16="http://schemas.microsoft.com/office/drawing/2014/main" id="{BF14DAB9-1BAA-461C-B805-D4DD720AF43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772" y="2732317"/>
            <a:ext cx="4876800" cy="48768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44AD2B0C-A385-4501-9B91-71D86811B67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48" y="4494747"/>
            <a:ext cx="1837402" cy="107259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A33AE6A-2C3B-4C41-A052-D00C7192E28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65" y="4494746"/>
            <a:ext cx="1825684" cy="108872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887F1734-0BDE-43C4-9B83-974BE645E9C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08" y="3968897"/>
            <a:ext cx="4232366" cy="2133672"/>
          </a:xfrm>
          <a:prstGeom prst="rect">
            <a:avLst/>
          </a:prstGeom>
        </p:spPr>
      </p:pic>
      <p:sp>
        <p:nvSpPr>
          <p:cNvPr id="40" name="Forme libre 47">
            <a:extLst>
              <a:ext uri="{FF2B5EF4-FFF2-40B4-BE49-F238E27FC236}">
                <a16:creationId xmlns:a16="http://schemas.microsoft.com/office/drawing/2014/main" id="{A6C63290-03F6-4A89-B4E9-ACAAD589414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16591F16-2ADB-46D2-B4DB-F47BD59CDFE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14" y="445266"/>
            <a:ext cx="2067622" cy="2189246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973E3C2B-252D-4E00-B531-89C75575520C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9968" y="3031575"/>
            <a:ext cx="245292" cy="220762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E858C693-21FC-4B61-BD97-5939715C28A2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941" y="2762534"/>
            <a:ext cx="245292" cy="2207620"/>
          </a:xfrm>
          <a:prstGeom prst="rect">
            <a:avLst/>
          </a:prstGeom>
        </p:spPr>
      </p:pic>
      <p:sp>
        <p:nvSpPr>
          <p:cNvPr id="44" name="Forme libre 59">
            <a:extLst>
              <a:ext uri="{FF2B5EF4-FFF2-40B4-BE49-F238E27FC236}">
                <a16:creationId xmlns:a16="http://schemas.microsoft.com/office/drawing/2014/main" id="{B79B9C0F-7E5E-4C00-A3F1-64787DC3D22B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/>
              <a:solidFill>
                <a:schemeClr val="accent4"/>
              </a:solidFill>
            </a:endParaRPr>
          </a:p>
        </p:txBody>
      </p:sp>
      <p:sp>
        <p:nvSpPr>
          <p:cNvPr id="45" name="Forme libre 62">
            <a:extLst>
              <a:ext uri="{FF2B5EF4-FFF2-40B4-BE49-F238E27FC236}">
                <a16:creationId xmlns:a16="http://schemas.microsoft.com/office/drawing/2014/main" id="{42450E80-4C04-4BA8-9365-B85BD202293A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3246121" y="2786743"/>
            <a:ext cx="7008394" cy="3885052"/>
          </a:xfrm>
          <a:custGeom>
            <a:avLst/>
            <a:gdLst>
              <a:gd name="connsiteX0" fmla="*/ 0 w 6893005"/>
              <a:gd name="connsiteY0" fmla="*/ 0 h 3885052"/>
              <a:gd name="connsiteX1" fmla="*/ 2473234 w 6893005"/>
              <a:gd name="connsiteY1" fmla="*/ 748937 h 3885052"/>
              <a:gd name="connsiteX2" fmla="*/ 2856411 w 6893005"/>
              <a:gd name="connsiteY2" fmla="*/ 3448594 h 3885052"/>
              <a:gd name="connsiteX3" fmla="*/ 6609805 w 6893005"/>
              <a:gd name="connsiteY3" fmla="*/ 3823063 h 3885052"/>
              <a:gd name="connsiteX4" fmla="*/ 6696891 w 6893005"/>
              <a:gd name="connsiteY4" fmla="*/ 2838994 h 388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005" h="3885052">
                <a:moveTo>
                  <a:pt x="0" y="0"/>
                </a:moveTo>
                <a:cubicBezTo>
                  <a:pt x="998583" y="87085"/>
                  <a:pt x="1997166" y="174171"/>
                  <a:pt x="2473234" y="748937"/>
                </a:cubicBezTo>
                <a:cubicBezTo>
                  <a:pt x="2949303" y="1323703"/>
                  <a:pt x="2166983" y="2936240"/>
                  <a:pt x="2856411" y="3448594"/>
                </a:cubicBezTo>
                <a:cubicBezTo>
                  <a:pt x="3545840" y="3960948"/>
                  <a:pt x="5969725" y="3924663"/>
                  <a:pt x="6609805" y="3823063"/>
                </a:cubicBezTo>
                <a:cubicBezTo>
                  <a:pt x="7249885" y="3721463"/>
                  <a:pt x="6589485" y="3001554"/>
                  <a:pt x="6696891" y="2838994"/>
                </a:cubicBezTo>
              </a:path>
            </a:pathLst>
          </a:custGeom>
          <a:ln w="38100">
            <a:solidFill>
              <a:srgbClr val="00FF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/>
              <a:solidFill>
                <a:schemeClr val="accent4"/>
              </a:solidFill>
            </a:endParaRP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522E632D-8E11-45FA-ACD8-212346731E4C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941" y="2758261"/>
            <a:ext cx="245291" cy="2207622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487928F6-034E-41A1-B75E-37BC230D089D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7522827" y="4307659"/>
            <a:ext cx="2130764" cy="1316448"/>
            <a:chOff x="2908973" y="1017863"/>
            <a:chExt cx="3410732" cy="1344383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E862A9C6-8E9E-42D8-96F6-E441B24CF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4FCF404B-0267-4309-B824-1046709C8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793CCF1A-82B4-4A47-B85D-85C80FF18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5ECBDB07-B6FB-48B6-95EF-A4D992008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96A141CE-49EE-4B43-A0AD-D57751D76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57E22C43-FB5D-47B6-A783-99390A553F2E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7506085" y="4292904"/>
            <a:ext cx="2147506" cy="1333410"/>
            <a:chOff x="3486261" y="738436"/>
            <a:chExt cx="2177986" cy="1333410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5299B3A0-8378-4D3D-AC47-26CA04559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7"/>
              <a:ext cx="2177986" cy="1331579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07A135CD-5B45-480E-97C0-F9D7465AC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6"/>
              <a:ext cx="2177986" cy="1331579"/>
            </a:xfrm>
            <a:prstGeom prst="rect">
              <a:avLst/>
            </a:prstGeom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FA25D0DE-C859-4FD9-B498-5878AB69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656"/>
              <a:ext cx="2177986" cy="1331579"/>
            </a:xfrm>
            <a:prstGeom prst="rect">
              <a:avLst/>
            </a:prstGeom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EC6680D7-C7CB-4847-A58E-3533328D7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046"/>
              <a:ext cx="2177986" cy="1331579"/>
            </a:xfrm>
            <a:prstGeom prst="rect">
              <a:avLst/>
            </a:prstGeom>
          </p:spPr>
        </p:pic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815DF1BB-F293-4336-8B23-B2FB48F78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8436"/>
              <a:ext cx="2177986" cy="133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80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0.02199 L 0.00079 0.02222 C -0.00247 0.02338 -0.00546 0.0243 -0.00859 0.02593 C -0.00963 0.02662 -0.01054 0.02801 -0.01158 0.0287 C -0.01354 0.02986 -0.01549 0.03032 -0.0177 0.03148 C -0.02239 0.03356 -0.01914 0.03403 -0.0276 0.03542 L -0.03593 0.0368 C -0.03789 0.03704 -0.03997 0.03773 -0.04205 0.03796 C -0.04505 0.03866 -0.04804 0.03866 -0.05117 0.03935 C -0.05468 0.04005 -0.05833 0.0412 -0.06184 0.04213 C -0.06354 0.04259 -0.06536 0.04305 -0.06718 0.04329 L -0.07487 0.04468 C -0.08372 0.05 -0.07721 0.04653 -0.0983 0.04745 L -0.14492 0.04861 C -0.16849 0.05255 -0.13945 0.04815 -0.19205 0.05139 C -0.19388 0.05139 -0.19557 0.05255 -0.19739 0.05278 C -0.20481 0.0537 -0.21211 0.05463 -0.21953 0.05532 C -0.23906 0.05741 -0.24414 0.05718 -0.26836 0.0581 C -0.31783 0.06435 -0.25898 0.05741 -0.31471 0.06204 C -0.31692 0.06227 -0.31927 0.06319 -0.32161 0.06343 C -0.32721 0.06389 -0.33268 0.06435 -0.33828 0.06481 C -0.3526 0.06435 -0.36666 0.06458 -0.38099 0.06343 C -0.38333 0.06319 -0.38554 0.06088 -0.38789 0.06065 C -0.39674 0.05972 -0.40559 0.05972 -0.41445 0.05926 L -0.41914 0.0581 C -0.42031 0.05764 -0.42161 0.05694 -0.42291 0.05671 C -0.42565 0.05602 -0.42851 0.05602 -0.43125 0.05532 C -0.43307 0.05509 -0.43476 0.0544 -0.43658 0.05393 C -0.44205 0.05093 -0.43515 0.05463 -0.44192 0.05139 C -0.44257 0.05093 -0.44336 0.05046 -0.44427 0.05 C -0.44544 0.04954 -0.44674 0.0493 -0.44804 0.04861 C -0.44882 0.04838 -0.44948 0.04792 -0.45026 0.04745 C -0.45156 0.04653 -0.45286 0.04514 -0.45416 0.04468 C -0.45729 0.04375 -0.46067 0.04375 -0.46406 0.04329 C -0.46471 0.04259 -0.46549 0.04143 -0.46627 0.04074 C -0.46692 0.04005 -0.4677 0.03981 -0.46849 0.03935 C -0.46979 0.03889 -0.47265 0.03773 -0.47395 0.0368 C -0.47669 0.03426 -0.47591 0.0338 -0.47851 0.03009 C -0.47916 0.02893 -0.47994 0.02801 -0.48073 0.02731 C -0.48216 0.02616 -0.48528 0.02477 -0.48528 0.025 C -0.48684 0.01968 -0.48711 0.01736 -0.48984 0.01412 C -0.49101 0.01273 -0.49244 0.0125 -0.49362 0.01134 C -0.49531 0.00972 -0.49674 0.00787 -0.4983 0.00602 C -0.49908 0.00509 -0.49974 0.00393 -0.50052 0.00347 C -0.50638 7.40741E-7 -0.49921 0.00463 -0.5052 -0.0007 C -0.50586 -0.00116 -0.50677 -0.00139 -0.50742 -0.00185 C -0.5082 -0.00278 -0.50885 -0.00394 -0.50963 -0.00463 C -0.51119 -0.00579 -0.51302 -0.00579 -0.51432 -0.00741 C -0.51757 -0.01111 -0.51562 -0.00972 -0.52044 -0.01134 C -0.52148 -0.01227 -0.52239 -0.0132 -0.52343 -0.01389 C -0.52408 -0.01458 -0.525 -0.01458 -0.52565 -0.01528 C -0.52773 -0.01713 -0.52864 -0.01898 -0.53033 -0.02199 C -0.53059 -0.02338 -0.53059 -0.02477 -0.53099 -0.02593 C -0.5332 -0.03171 -0.53385 -0.02963 -0.53789 -0.03125 C -0.53867 -0.03171 -0.53945 -0.03218 -0.54023 -0.03264 C -0.54088 -0.03403 -0.54153 -0.03565 -0.54244 -0.03657 C -0.54401 -0.03843 -0.55052 -0.03912 -0.55078 -0.03935 L -0.55299 -0.04051 " pathEditMode="relative" rAng="0" ptsTypes="AAAAAAAAAAAAAAAAAAAAAAAAAAAAAAAAAAAAAAAAAAAAAAAAAAAAAAAAAA">
                                      <p:cBhvr>
                                        <p:cTn id="29" dur="19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4.16667E-6 1.85185E-6 C 0.00703 -0.03032 0.00326 -0.01759 0.01042 -0.03889 C 0.01341 -0.04768 0.0155 -0.05764 0.0194 -0.06551 C 0.01966 -0.06597 0.0263 -0.0787 0.02774 -0.08287 C 0.03034 -0.0912 0.03255 -0.09977 0.03516 -0.1081 C 0.03672 -0.11319 0.03854 -0.11805 0.04037 -0.12291 C 0.04102 -0.1243 0.04206 -0.12523 0.04271 -0.12685 C 0.04557 -0.13472 0.04805 -0.14305 0.05091 -0.15092 C 0.05313 -0.15671 0.05534 -0.1625 0.05768 -0.16828 C 0.05833 -0.16967 0.05925 -0.1706 0.0599 -0.17222 C 0.06354 -0.18102 0.06615 -0.1912 0.07044 -0.19884 C 0.07096 -0.2 0.10391 -0.2493 0.1086 -0.25092 L 0.12891 -0.25764 C 0.13112 -0.25949 0.1332 -0.26227 0.13568 -0.26296 C 0.15208 -0.26782 0.1612 -0.2669 0.17695 -0.2669 " pathEditMode="relative" ptsTypes="AAAAAAAAAAAAAAAA"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9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0.00023 C 0.00091 -0.00371 0.00182 -0.00764 0.00299 -0.01111 C 0.00351 -0.01273 0.00468 -0.01366 0.00533 -0.01505 C 0.00625 -0.01713 0.00677 -0.01968 0.00755 -0.02199 C 0.00807 -0.02338 0.00872 -0.02454 0.00911 -0.02593 C 0.00963 -0.02778 0.01002 -0.02963 0.01067 -0.03148 C 0.01132 -0.03334 0.01224 -0.03496 0.01289 -0.03681 C 0.01354 -0.0382 0.01393 -0.03959 0.01445 -0.04097 C 0.01458 -0.0419 0.01549 -0.04908 0.01601 -0.05046 C 0.0164 -0.05162 0.01705 -0.05232 0.01757 -0.05324 C 0.02382 -0.06667 0.01549 -0.04977 0.02213 -0.06551 C 0.02278 -0.0669 0.02382 -0.06806 0.02448 -0.06945 C 0.02591 -0.07338 0.02565 -0.07593 0.02747 -0.07917 C 0.02838 -0.08056 0.02955 -0.08171 0.03059 -0.0831 C 0.03138 -0.08542 0.03203 -0.08773 0.03281 -0.09005 C 0.03411 -0.09329 0.03489 -0.09283 0.03671 -0.09537 C 0.0375 -0.09653 0.03815 -0.09815 0.03893 -0.09954 C 0.03971 -0.10046 0.04062 -0.10116 0.04127 -0.10232 C 0.04244 -0.10417 0.04323 -0.10695 0.0444 -0.10903 C 0.05013 -0.12037 0.04648 -0.11134 0.04974 -0.11991 C 0.05 -0.1213 0.05 -0.12269 0.05052 -0.12408 C 0.05208 -0.12824 0.05416 -0.1294 0.05664 -0.13218 C 0.05768 -0.13334 0.05859 -0.13496 0.05963 -0.13634 C 0.06119 -0.1382 0.06289 -0.13935 0.06419 -0.14167 C 0.06471 -0.14259 0.06523 -0.14375 0.06575 -0.14445 C 0.06953 -0.14931 0.06992 -0.14931 0.07343 -0.15255 C 0.07474 -0.15949 0.07317 -0.1544 0.07643 -0.15949 C 0.07786 -0.16158 0.0789 -0.16412 0.08033 -0.16621 C 0.08398 -0.17153 0.08476 -0.17153 0.0888 -0.17431 C 0.08919 -0.1757 0.08958 -0.17732 0.09023 -0.17847 C 0.09088 -0.17963 0.09179 -0.18009 0.09257 -0.18125 C 0.09362 -0.18241 0.09466 -0.1838 0.09557 -0.18519 C 0.09739 -0.18796 0.09934 -0.19306 0.10169 -0.19468 C 0.10273 -0.1956 0.10377 -0.1956 0.10481 -0.19607 C 0.10559 -0.19653 0.10638 -0.19699 0.10716 -0.19746 C 0.11653 -0.20463 0.10481 -0.19607 0.1125 -0.20301 C 0.11315 -0.20347 0.11393 -0.20394 0.11471 -0.2044 C 0.11823 -0.20579 0.12096 -0.20625 0.12474 -0.20695 C 0.1263 -0.20787 0.12773 -0.20903 0.12929 -0.20972 C 0.13671 -0.21296 0.12747 -0.20903 0.13619 -0.2125 C 0.13724 -0.21296 0.13828 -0.21343 0.13932 -0.21389 C 0.1401 -0.21412 0.14075 -0.21482 0.14153 -0.21528 C 0.14336 -0.21574 0.14518 -0.21621 0.14687 -0.21644 C 0.1694 -0.21505 0.16119 -0.21528 0.17148 -0.21528 " pathEditMode="relative" rAng="0" ptsTypes="AAAAAAAAAAAAAAAAAAAAAAAAAAAAAAAAAAAAAAAAAAAAA">
                                      <p:cBhvr>
                                        <p:cTn id="9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30" grpId="0" animBg="1"/>
      <p:bldP spid="30" grpId="1" animBg="1"/>
      <p:bldP spid="30" grpId="2" animBg="1"/>
      <p:bldP spid="40" grpId="0" animBg="1"/>
      <p:bldP spid="40" grpId="1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C9F4D7C0-D00F-4AC8-B89F-D8F7774A597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323" y="2400028"/>
            <a:ext cx="3747600" cy="3747600"/>
          </a:xfrm>
          <a:prstGeom prst="rect">
            <a:avLst/>
          </a:prstGeom>
        </p:spPr>
      </p:pic>
      <p:pic>
        <p:nvPicPr>
          <p:cNvPr id="7" name="Image 6" descr="Une image contenant texte, masque&#10;&#10;Description générée automatiquement">
            <a:extLst>
              <a:ext uri="{FF2B5EF4-FFF2-40B4-BE49-F238E27FC236}">
                <a16:creationId xmlns:a16="http://schemas.microsoft.com/office/drawing/2014/main" id="{1B200FA9-753A-412A-A7BF-579D602D87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1" y="842988"/>
            <a:ext cx="1619476" cy="1829055"/>
          </a:xfrm>
          <a:prstGeom prst="rect">
            <a:avLst/>
          </a:prstGeom>
        </p:spPr>
      </p:pic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6</a:t>
            </a:fld>
            <a:r>
              <a:rPr lang="en-US" dirty="0">
                <a:solidFill>
                  <a:schemeClr val="bg1"/>
                </a:solidFill>
              </a:rPr>
              <a:t> /33</a:t>
            </a: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E845CD40-F62A-4359-BD12-7AC902C25818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1526175" y="282150"/>
            <a:ext cx="9085119" cy="731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4400" b="1" dirty="0">
                <a:latin typeface="Calibri Light (En-têtes)"/>
                <a:sym typeface="Wingdings" pitchFamily="2" charset="2"/>
              </a:rPr>
              <a:t>Attaque profilée</a:t>
            </a:r>
            <a:endParaRPr lang="fr-FR" sz="4400" b="1" dirty="0">
              <a:latin typeface="Calibri Light (En-têtes)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F67F0E0-5634-4453-8DB5-54177A5741D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7" y="806974"/>
            <a:ext cx="1697606" cy="17974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0995377-707D-4C9A-8251-E395CA2BBE0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54" y="403123"/>
            <a:ext cx="472609" cy="66324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7AF1F01-F8A0-4A43-9D3B-A6B676E80E7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96" y="2393593"/>
            <a:ext cx="3747600" cy="37476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909B7E8-60E1-4512-97CD-1582B80D1B6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1" y="3602084"/>
            <a:ext cx="755845" cy="75584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0634555-AC9D-47BD-82ED-F6BDD9EAA38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6" y="4549128"/>
            <a:ext cx="756000" cy="756000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ECAC35FA-DFAD-4ABF-A639-D8D4A567FFD7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1866098" y="1707894"/>
            <a:ext cx="2130764" cy="1316448"/>
            <a:chOff x="2908973" y="1017863"/>
            <a:chExt cx="3410732" cy="1344383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2C2E3291-E6DD-4D8A-AF3D-F326593E7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7D49B389-179E-4F16-A500-62FD07183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6405"/>
              <a:ext cx="3410732" cy="1331570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C4C474AB-4C43-4B11-BFC8-13BF675E3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22134"/>
              <a:ext cx="3410732" cy="1331570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48B88E15-21CA-43FB-A0E2-4D7055947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30676"/>
              <a:ext cx="3410732" cy="1331570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EA5E932C-3028-4DC0-8BE2-A637DD162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973" y="1017863"/>
              <a:ext cx="3410732" cy="1331570"/>
            </a:xfrm>
            <a:prstGeom prst="rect">
              <a:avLst/>
            </a:prstGeom>
          </p:spPr>
        </p:pic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5776229B-790E-4245-AE69-C1429FFAEA33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849356" y="1980010"/>
            <a:ext cx="2147506" cy="1333410"/>
            <a:chOff x="3486261" y="738436"/>
            <a:chExt cx="2177986" cy="1333410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A172B8BB-160B-45D1-B07C-BDCE51A86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7"/>
              <a:ext cx="2177986" cy="1331579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C26CB9B0-5151-4F98-B92C-2C78B4059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40266"/>
              <a:ext cx="2177986" cy="1331579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EC5A32A6-3454-4B2E-8BA0-610142BC8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656"/>
              <a:ext cx="2177986" cy="1331579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6D2F0742-9B9D-47AA-AB27-542C12673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9046"/>
              <a:ext cx="2177986" cy="1331579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E130E32E-DD4B-49D2-806F-61FCED55A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261" y="738436"/>
              <a:ext cx="2177986" cy="133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831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45508 0.004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Espace réservé du contenu 3">
                <a:extLst>
                  <a:ext uri="{FF2B5EF4-FFF2-40B4-BE49-F238E27FC236}">
                    <a16:creationId xmlns:a16="http://schemas.microsoft.com/office/drawing/2014/main" id="{F648E931-2187-4273-AEE3-1EB8E26A0830}"/>
                  </a:ext>
                </a:extLst>
              </p:cNvPr>
              <p:cNvSpPr txBox="1">
                <a:spLocks/>
              </p:cNvSpPr>
              <p:nvPr>
                <p:custDataLst>
                  <p:tags r:id="rId3"/>
                </p:custDataLst>
              </p:nvPr>
            </p:nvSpPr>
            <p:spPr>
              <a:xfrm>
                <a:off x="90536" y="1376129"/>
                <a:ext cx="5739896" cy="48640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2400" b="1" dirty="0"/>
                  <a:t>Phase d’apprentissage</a:t>
                </a:r>
              </a:p>
              <a:p>
                <a:pPr marL="342900" indent="-342900" algn="just"/>
                <a:r>
                  <a:rPr lang="fr-FR" sz="2400" b="1" u="sng" dirty="0"/>
                  <a:t>Objectif</a:t>
                </a:r>
                <a:r>
                  <a:rPr lang="fr-FR" sz="2400" b="1" dirty="0"/>
                  <a:t> </a:t>
                </a:r>
                <a:r>
                  <a:rPr lang="fr-FR" sz="2400" dirty="0"/>
                  <a:t>: </a:t>
                </a:r>
                <a:r>
                  <a:rPr lang="fr-FR" sz="2400" b="1" dirty="0"/>
                  <a:t>Caractériser</a:t>
                </a:r>
                <a:r>
                  <a:rPr lang="fr-FR" sz="2400" dirty="0"/>
                  <a:t> la dépendance entre</a:t>
                </a:r>
                <a:r>
                  <a:rPr lang="fr-FR" sz="2400" dirty="0">
                    <a:solidFill>
                      <a:srgbClr val="27F93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27F93B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27F93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27F93B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fr-FR" sz="2400" i="1">
                            <a:solidFill>
                              <a:srgbClr val="27F93B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et la trace de rayonnement EM, notée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fr-FR" sz="2200" dirty="0"/>
              </a:p>
              <a:p>
                <a:pPr marL="0" indent="0" algn="ctr">
                  <a:buNone/>
                </a:pPr>
                <a:r>
                  <a:rPr lang="fr-FR" sz="2200" dirty="0"/>
                  <a:t>(estimation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2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fr-FR" sz="22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sz="2200" b="0" i="1" smtClean="0">
                        <a:solidFill>
                          <a:srgbClr val="27F93B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200" dirty="0"/>
                  <a:t>)</a:t>
                </a:r>
              </a:p>
              <a:p>
                <a:pPr marL="342900" indent="-342900"/>
                <a:endParaRPr lang="fr-FR" sz="2400" dirty="0"/>
              </a:p>
              <a:p>
                <a:pPr marL="342900" indent="-342900"/>
                <a:endParaRPr lang="fr-FR" sz="2400" dirty="0"/>
              </a:p>
              <a:p>
                <a:pPr marL="342900" indent="-342900"/>
                <a:endParaRPr lang="fr-FR" sz="2400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457200" lvl="1" indent="0" algn="ctr">
                  <a:buNone/>
                </a:pPr>
                <a:r>
                  <a:rPr lang="fr-FR" dirty="0"/>
                  <a:t>Clone de notre cible</a:t>
                </a:r>
              </a:p>
            </p:txBody>
          </p:sp>
        </mc:Choice>
        <mc:Fallback xmlns="">
          <p:sp>
            <p:nvSpPr>
              <p:cNvPr id="68" name="Espace réservé du contenu 3">
                <a:extLst>
                  <a:ext uri="{FF2B5EF4-FFF2-40B4-BE49-F238E27FC236}">
                    <a16:creationId xmlns:a16="http://schemas.microsoft.com/office/drawing/2014/main" id="{F648E931-2187-4273-AEE3-1EB8E26A0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90536" y="1376129"/>
                <a:ext cx="5739896" cy="4864006"/>
              </a:xfrm>
              <a:prstGeom prst="rect">
                <a:avLst/>
              </a:prstGeom>
              <a:blipFill>
                <a:blip r:embed="rId20"/>
                <a:stretch>
                  <a:fillRect l="-1700" t="-1754" r="-1594" b="-5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7 /33</a:t>
            </a: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E845CD40-F62A-4359-BD12-7AC902C25818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1526175" y="282150"/>
            <a:ext cx="9085119" cy="731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4400" b="1" dirty="0">
                <a:latin typeface="Calibri Light (En-têtes)"/>
                <a:sym typeface="Wingdings" pitchFamily="2" charset="2"/>
              </a:rPr>
              <a:t>Attaque profilée</a:t>
            </a:r>
            <a:endParaRPr lang="fr-FR" sz="4400" b="1" dirty="0">
              <a:latin typeface="Calibri Light (En-têtes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Espace réservé du contenu 3">
                <a:extLst>
                  <a:ext uri="{FF2B5EF4-FFF2-40B4-BE49-F238E27FC236}">
                    <a16:creationId xmlns:a16="http://schemas.microsoft.com/office/drawing/2014/main" id="{CB15BAFE-0D50-4D2E-AEF6-55BC0D353B94}"/>
                  </a:ext>
                </a:extLst>
              </p:cNvPr>
              <p:cNvSpPr>
                <a:spLocks noGrp="1"/>
              </p:cNvSpPr>
              <p:nvPr>
                <p:ph sz="half" idx="2"/>
                <p:custDataLst>
                  <p:tags r:id="rId9"/>
                </p:custDataLst>
              </p:nvPr>
            </p:nvSpPr>
            <p:spPr>
              <a:xfrm>
                <a:off x="6172200" y="1391060"/>
                <a:ext cx="5181600" cy="48958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b="1" dirty="0"/>
                  <a:t>Phase d’attaque</a:t>
                </a:r>
              </a:p>
              <a:p>
                <a:pPr algn="just"/>
                <a:r>
                  <a:rPr lang="fr-FR" sz="2400" dirty="0"/>
                  <a:t> </a:t>
                </a:r>
                <a:r>
                  <a:rPr lang="fr-FR" sz="2400" b="1" u="sng" dirty="0"/>
                  <a:t>Objectif</a:t>
                </a:r>
                <a:r>
                  <a:rPr lang="fr-FR" sz="2400" b="1" dirty="0"/>
                  <a:t> :</a:t>
                </a:r>
                <a:r>
                  <a:rPr lang="fr-FR" sz="2400" dirty="0"/>
                  <a:t> </a:t>
                </a:r>
                <a:r>
                  <a:rPr lang="fr-FR" sz="2400" b="1" dirty="0">
                    <a:solidFill>
                      <a:schemeClr val="tx2"/>
                    </a:solidFill>
                  </a:rPr>
                  <a:t>Retrouver</a:t>
                </a:r>
                <a:r>
                  <a:rPr lang="fr-FR" sz="2400" dirty="0">
                    <a:solidFill>
                      <a:schemeClr val="tx2"/>
                    </a:solidFill>
                  </a:rPr>
                  <a:t> la clé utilisée </a:t>
                </a: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F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F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2400" i="1">
                        <a:solidFill>
                          <a:srgbClr val="27F93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chemeClr val="tx2"/>
                    </a:solidFill>
                  </a:rPr>
                  <a:t>par le système ciblé à partir de,</a:t>
                </a:r>
                <a:endParaRPr lang="fr-FR" sz="24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e>
                              <m:r>
                                <a:rPr lang="fr-FR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e>
                      </m:func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fr-FR" sz="22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fr-FR" sz="22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fr-F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457200" lvl="1" indent="0" algn="ctr">
                  <a:buNone/>
                </a:pPr>
                <a:endParaRPr lang="fr-FR" dirty="0"/>
              </a:p>
              <a:p>
                <a:pPr marL="457200" lvl="1" indent="0" algn="ctr">
                  <a:buNone/>
                </a:pPr>
                <a:r>
                  <a:rPr lang="fr-FR" dirty="0"/>
                  <a:t>Cible à attaquer</a:t>
                </a:r>
              </a:p>
            </p:txBody>
          </p:sp>
        </mc:Choice>
        <mc:Fallback xmlns="">
          <p:sp>
            <p:nvSpPr>
              <p:cNvPr id="56" name="Espace réservé du contenu 3">
                <a:extLst>
                  <a:ext uri="{FF2B5EF4-FFF2-40B4-BE49-F238E27FC236}">
                    <a16:creationId xmlns:a16="http://schemas.microsoft.com/office/drawing/2014/main" id="{CB15BAFE-0D50-4D2E-AEF6-55BC0D353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  <p:custDataLst>
                  <p:tags r:id="rId21"/>
                </p:custDataLst>
              </p:nvPr>
            </p:nvSpPr>
            <p:spPr>
              <a:xfrm>
                <a:off x="6172200" y="1391060"/>
                <a:ext cx="5181600" cy="4895851"/>
              </a:xfrm>
              <a:blipFill>
                <a:blip r:embed="rId22"/>
                <a:stretch>
                  <a:fillRect l="-1882" t="-1743" r="-17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Image 57">
            <a:extLst>
              <a:ext uri="{FF2B5EF4-FFF2-40B4-BE49-F238E27FC236}">
                <a16:creationId xmlns:a16="http://schemas.microsoft.com/office/drawing/2014/main" id="{6CC19C26-649B-43DD-890D-E54D4077D4E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1" y="3602084"/>
            <a:ext cx="755845" cy="755845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8F0D1BA1-A159-46D6-8569-091471F449F1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96" y="2393593"/>
            <a:ext cx="3747600" cy="3747600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1DF29DD8-EC71-4F9B-B96E-D50E2E2F21A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548" y="2429524"/>
            <a:ext cx="3747600" cy="3747600"/>
          </a:xfrm>
          <a:prstGeom prst="rect">
            <a:avLst/>
          </a:prstGeom>
        </p:spPr>
      </p:pic>
      <p:grpSp>
        <p:nvGrpSpPr>
          <p:cNvPr id="61" name="Groupe 60">
            <a:extLst>
              <a:ext uri="{FF2B5EF4-FFF2-40B4-BE49-F238E27FC236}">
                <a16:creationId xmlns:a16="http://schemas.microsoft.com/office/drawing/2014/main" id="{7528B30F-A705-48AB-AAC8-0C51949B1F49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10975800" y="3629088"/>
            <a:ext cx="756000" cy="756000"/>
            <a:chOff x="10975800" y="4226612"/>
            <a:chExt cx="756000" cy="756000"/>
          </a:xfrm>
        </p:grpSpPr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4B9C4EF6-DA07-4926-B46D-15B81F451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5800" y="4226612"/>
              <a:ext cx="756000" cy="756000"/>
            </a:xfrm>
            <a:prstGeom prst="rect">
              <a:avLst/>
            </a:prstGeom>
          </p:spPr>
        </p:pic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03215D0E-CEC0-4990-A469-8B9E9F3FC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5800" y="4226612"/>
              <a:ext cx="756000" cy="756000"/>
            </a:xfrm>
            <a:prstGeom prst="rect">
              <a:avLst/>
            </a:prstGeom>
          </p:spPr>
        </p:pic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20E29435-2D0D-4696-8AA2-3EEFE947D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5800" y="4226612"/>
              <a:ext cx="756000" cy="756000"/>
            </a:xfrm>
            <a:prstGeom prst="rect">
              <a:avLst/>
            </a:prstGeom>
          </p:spPr>
        </p:pic>
      </p:grpSp>
      <p:pic>
        <p:nvPicPr>
          <p:cNvPr id="65" name="Image 64">
            <a:extLst>
              <a:ext uri="{FF2B5EF4-FFF2-40B4-BE49-F238E27FC236}">
                <a16:creationId xmlns:a16="http://schemas.microsoft.com/office/drawing/2014/main" id="{9524AF82-8CEF-4FA8-BFAE-705D799CC135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6" y="4549128"/>
            <a:ext cx="756000" cy="756000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D77990C0-2E85-40A6-8B48-12F405327A2C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800" y="4475639"/>
            <a:ext cx="756000" cy="7560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55823FC5-435B-470B-96BC-1CC46F6E747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97529" y="6138245"/>
            <a:ext cx="1130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u="sng" dirty="0"/>
              <a:t>Exemples</a:t>
            </a:r>
            <a:r>
              <a:rPr lang="fr-FR" sz="2400" dirty="0"/>
              <a:t> : Attaque par </a:t>
            </a:r>
            <a:r>
              <a:rPr lang="fr-FR" sz="2400" dirty="0" err="1"/>
              <a:t>template</a:t>
            </a:r>
            <a:r>
              <a:rPr lang="fr-FR" sz="2400" dirty="0"/>
              <a:t> [CRR03], attaque stochastique [SLP05]</a:t>
            </a:r>
          </a:p>
        </p:txBody>
      </p:sp>
    </p:spTree>
    <p:extLst>
      <p:ext uri="{BB962C8B-B14F-4D97-AF65-F5344CB8AC3E}">
        <p14:creationId xmlns:p14="http://schemas.microsoft.com/office/powerpoint/2010/main" val="37745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68" grpId="1" build="p"/>
      <p:bldP spid="68" grpId="2" build="allAtOnce"/>
      <p:bldP spid="56" grpId="0" build="p"/>
      <p:bldP spid="56" grpId="1" build="p"/>
      <p:bldP spid="56" grpId="2" build="p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C6B47743-C736-4FD1-9219-816E74565C2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92" y="2123767"/>
            <a:ext cx="5970354" cy="2452814"/>
          </a:xfrm>
          <a:prstGeom prst="rect">
            <a:avLst/>
          </a:prstGeom>
        </p:spPr>
      </p:pic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8</a:t>
            </a:fld>
            <a:r>
              <a:rPr lang="en-US" dirty="0">
                <a:solidFill>
                  <a:schemeClr val="bg1"/>
                </a:solidFill>
              </a:rPr>
              <a:t> /33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9D0A886C-323C-4870-A48F-76331F43701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Limitations</a:t>
            </a:r>
          </a:p>
        </p:txBody>
      </p:sp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2AC03CFF-93AD-4445-ADB1-C4D4AB9B8900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70588" y="2715854"/>
            <a:ext cx="5480732" cy="1257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Recherche</a:t>
            </a:r>
            <a:r>
              <a:rPr lang="fr-FR" dirty="0"/>
              <a:t> / </a:t>
            </a:r>
            <a:r>
              <a:rPr lang="fr-FR" dirty="0">
                <a:solidFill>
                  <a:srgbClr val="FF0000"/>
                </a:solidFill>
              </a:rPr>
              <a:t>Sélection</a:t>
            </a:r>
            <a:r>
              <a:rPr lang="fr-FR" b="0" dirty="0"/>
              <a:t> des points d’intérêt (</a:t>
            </a:r>
            <a:r>
              <a:rPr lang="fr-FR" b="0" dirty="0" err="1"/>
              <a:t>PoIs</a:t>
            </a:r>
            <a:r>
              <a:rPr lang="fr-FR" b="0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dirty="0"/>
              <a:t> Sensible à la </a:t>
            </a:r>
            <a:r>
              <a:rPr lang="fr-FR" dirty="0">
                <a:solidFill>
                  <a:srgbClr val="FF0000"/>
                </a:solidFill>
              </a:rPr>
              <a:t>désynchronisation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endParaRPr lang="fr-FR" b="0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13F12C0E-FBBF-46ED-9094-3BC2CEB1129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55" y="630466"/>
            <a:ext cx="865768" cy="765714"/>
          </a:xfrm>
          <a:prstGeom prst="rect">
            <a:avLst/>
          </a:prstGeom>
        </p:spPr>
      </p:pic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09F3B6A2-98EB-4F52-BF44-226717342DA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346787" y="5038531"/>
            <a:ext cx="11335139" cy="8687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  <a:p>
            <a:pPr algn="ctr"/>
            <a:r>
              <a:rPr lang="fr-FR" b="0" dirty="0"/>
              <a:t>Les performances d’une attaque dépendent </a:t>
            </a:r>
            <a:r>
              <a:rPr lang="fr-FR" u="sng" dirty="0">
                <a:solidFill>
                  <a:srgbClr val="FF0000"/>
                </a:solidFill>
              </a:rPr>
              <a:t>énormément</a:t>
            </a:r>
            <a:r>
              <a:rPr lang="fr-FR" b="0" dirty="0"/>
              <a:t> du </a:t>
            </a:r>
            <a:r>
              <a:rPr lang="fr-FR" u="sng" dirty="0">
                <a:solidFill>
                  <a:srgbClr val="FF0000"/>
                </a:solidFill>
              </a:rPr>
              <a:t>pré-traitement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/>
              <a:t>(</a:t>
            </a:r>
            <a:r>
              <a:rPr lang="fr-FR" b="0" dirty="0" err="1"/>
              <a:t>débruitage</a:t>
            </a:r>
            <a:r>
              <a:rPr lang="fr-FR" b="0" dirty="0"/>
              <a:t>, resynchronisation, choix des points d’intérêt, ...)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C754692-8658-4DD2-9C87-E85F9D6AC5B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16" y="625550"/>
            <a:ext cx="865768" cy="76571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714C2BB-7205-43E6-84D7-085A59077181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853" y="137652"/>
            <a:ext cx="1298994" cy="1375405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B84B3E24-FD58-445B-9F9D-FF9F976F80DC}"/>
              </a:ext>
            </a:extLst>
          </p:cNvPr>
          <p:cNvGrpSpPr/>
          <p:nvPr/>
        </p:nvGrpSpPr>
        <p:grpSpPr>
          <a:xfrm>
            <a:off x="8878529" y="726849"/>
            <a:ext cx="1942495" cy="1318003"/>
            <a:chOff x="651592" y="1719907"/>
            <a:chExt cx="2706748" cy="1836556"/>
          </a:xfrm>
        </p:grpSpPr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8F24E712-16CB-485F-8A11-D84FBBCE8183}"/>
                </a:ext>
              </a:extLst>
            </p:cNvPr>
            <p:cNvGrpSpPr/>
            <p:nvPr/>
          </p:nvGrpSpPr>
          <p:grpSpPr>
            <a:xfrm>
              <a:off x="692794" y="1719907"/>
              <a:ext cx="2560529" cy="1182426"/>
              <a:chOff x="2908973" y="1017863"/>
              <a:chExt cx="3410732" cy="1344383"/>
            </a:xfrm>
          </p:grpSpPr>
          <p:pic>
            <p:nvPicPr>
              <p:cNvPr id="56" name="Image 55">
                <a:extLst>
                  <a:ext uri="{FF2B5EF4-FFF2-40B4-BE49-F238E27FC236}">
                    <a16:creationId xmlns:a16="http://schemas.microsoft.com/office/drawing/2014/main" id="{86699709-D733-45A5-8C81-8179428CB3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8973" y="1030676"/>
                <a:ext cx="3410732" cy="1331570"/>
              </a:xfrm>
              <a:prstGeom prst="rect">
                <a:avLst/>
              </a:prstGeom>
            </p:spPr>
          </p:pic>
          <p:pic>
            <p:nvPicPr>
              <p:cNvPr id="57" name="Image 56">
                <a:extLst>
                  <a:ext uri="{FF2B5EF4-FFF2-40B4-BE49-F238E27FC236}">
                    <a16:creationId xmlns:a16="http://schemas.microsoft.com/office/drawing/2014/main" id="{2F62D0D4-4212-4F7C-BA2C-6F42A8A71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8973" y="1026405"/>
                <a:ext cx="3410732" cy="1331570"/>
              </a:xfrm>
              <a:prstGeom prst="rect">
                <a:avLst/>
              </a:prstGeom>
            </p:spPr>
          </p:pic>
          <p:pic>
            <p:nvPicPr>
              <p:cNvPr id="58" name="Image 57">
                <a:extLst>
                  <a:ext uri="{FF2B5EF4-FFF2-40B4-BE49-F238E27FC236}">
                    <a16:creationId xmlns:a16="http://schemas.microsoft.com/office/drawing/2014/main" id="{6F014953-9F90-486F-8B2C-E6B9264BA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8973" y="1022134"/>
                <a:ext cx="3410732" cy="1331570"/>
              </a:xfrm>
              <a:prstGeom prst="rect">
                <a:avLst/>
              </a:prstGeom>
            </p:spPr>
          </p:pic>
          <p:pic>
            <p:nvPicPr>
              <p:cNvPr id="59" name="Image 58">
                <a:extLst>
                  <a:ext uri="{FF2B5EF4-FFF2-40B4-BE49-F238E27FC236}">
                    <a16:creationId xmlns:a16="http://schemas.microsoft.com/office/drawing/2014/main" id="{0B913A61-6796-4F05-8AD2-DB52D2395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8973" y="1030676"/>
                <a:ext cx="3410732" cy="1331570"/>
              </a:xfrm>
              <a:prstGeom prst="rect">
                <a:avLst/>
              </a:prstGeom>
            </p:spPr>
          </p:pic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id="{8E61D114-64D4-482B-8717-F56EDC7B3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8973" y="1017863"/>
                <a:ext cx="3410732" cy="1331570"/>
              </a:xfrm>
              <a:prstGeom prst="rect">
                <a:avLst/>
              </a:prstGeom>
            </p:spPr>
          </p:pic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0F9782F6-E886-44E5-B5E4-17F24FBF5EBB}"/>
                </a:ext>
              </a:extLst>
            </p:cNvPr>
            <p:cNvGrpSpPr/>
            <p:nvPr/>
          </p:nvGrpSpPr>
          <p:grpSpPr>
            <a:xfrm>
              <a:off x="692794" y="1881603"/>
              <a:ext cx="2624349" cy="1167955"/>
              <a:chOff x="4827749" y="1135929"/>
              <a:chExt cx="2624349" cy="1167955"/>
            </a:xfrm>
          </p:grpSpPr>
          <p:pic>
            <p:nvPicPr>
              <p:cNvPr id="51" name="Image 50">
                <a:extLst>
                  <a:ext uri="{FF2B5EF4-FFF2-40B4-BE49-F238E27FC236}">
                    <a16:creationId xmlns:a16="http://schemas.microsoft.com/office/drawing/2014/main" id="{03F5C811-CBDB-4AAC-945B-FE08022B1E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753" y="1135929"/>
                <a:ext cx="2624345" cy="1167955"/>
              </a:xfrm>
              <a:prstGeom prst="rect">
                <a:avLst/>
              </a:prstGeom>
            </p:spPr>
          </p:pic>
          <p:pic>
            <p:nvPicPr>
              <p:cNvPr id="52" name="Image 51">
                <a:extLst>
                  <a:ext uri="{FF2B5EF4-FFF2-40B4-BE49-F238E27FC236}">
                    <a16:creationId xmlns:a16="http://schemas.microsoft.com/office/drawing/2014/main" id="{9E20E94C-D3E5-44DC-9474-8C752EB05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752" y="1135929"/>
                <a:ext cx="2624345" cy="1167955"/>
              </a:xfrm>
              <a:prstGeom prst="rect">
                <a:avLst/>
              </a:prstGeom>
            </p:spPr>
          </p:pic>
          <p:pic>
            <p:nvPicPr>
              <p:cNvPr id="53" name="Image 52">
                <a:extLst>
                  <a:ext uri="{FF2B5EF4-FFF2-40B4-BE49-F238E27FC236}">
                    <a16:creationId xmlns:a16="http://schemas.microsoft.com/office/drawing/2014/main" id="{910781F2-B345-4F28-9F64-8F753C2749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751" y="1135929"/>
                <a:ext cx="2624345" cy="1167955"/>
              </a:xfrm>
              <a:prstGeom prst="rect">
                <a:avLst/>
              </a:prstGeom>
            </p:spPr>
          </p:pic>
          <p:pic>
            <p:nvPicPr>
              <p:cNvPr id="54" name="Image 53">
                <a:extLst>
                  <a:ext uri="{FF2B5EF4-FFF2-40B4-BE49-F238E27FC236}">
                    <a16:creationId xmlns:a16="http://schemas.microsoft.com/office/drawing/2014/main" id="{F5F577F8-6BC5-4BE5-A0D8-B62809252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750" y="1135929"/>
                <a:ext cx="2624345" cy="1167955"/>
              </a:xfrm>
              <a:prstGeom prst="rect">
                <a:avLst/>
              </a:prstGeom>
            </p:spPr>
          </p:pic>
          <p:pic>
            <p:nvPicPr>
              <p:cNvPr id="55" name="Image 54">
                <a:extLst>
                  <a:ext uri="{FF2B5EF4-FFF2-40B4-BE49-F238E27FC236}">
                    <a16:creationId xmlns:a16="http://schemas.microsoft.com/office/drawing/2014/main" id="{3F87FD6A-73BF-420A-ABA6-B610B9BB5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749" y="1135929"/>
                <a:ext cx="2624345" cy="1167955"/>
              </a:xfrm>
              <a:prstGeom prst="rect">
                <a:avLst/>
              </a:prstGeom>
            </p:spPr>
          </p:pic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2567FD35-CE0C-432F-A2AF-7E3259CF1EFB}"/>
                </a:ext>
              </a:extLst>
            </p:cNvPr>
            <p:cNvGrpSpPr/>
            <p:nvPr/>
          </p:nvGrpSpPr>
          <p:grpSpPr>
            <a:xfrm>
              <a:off x="692793" y="2188124"/>
              <a:ext cx="2624346" cy="1093556"/>
              <a:chOff x="665986" y="3039539"/>
              <a:chExt cx="2457146" cy="974349"/>
            </a:xfrm>
          </p:grpSpPr>
          <p:pic>
            <p:nvPicPr>
              <p:cNvPr id="47" name="Image 46">
                <a:extLst>
                  <a:ext uri="{FF2B5EF4-FFF2-40B4-BE49-F238E27FC236}">
                    <a16:creationId xmlns:a16="http://schemas.microsoft.com/office/drawing/2014/main" id="{5F89E785-FB37-413D-9235-A275DAE26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986" y="3039539"/>
                <a:ext cx="2457146" cy="959394"/>
              </a:xfrm>
              <a:prstGeom prst="rect">
                <a:avLst/>
              </a:prstGeom>
            </p:spPr>
          </p:pic>
          <p:pic>
            <p:nvPicPr>
              <p:cNvPr id="48" name="Image 47">
                <a:extLst>
                  <a:ext uri="{FF2B5EF4-FFF2-40B4-BE49-F238E27FC236}">
                    <a16:creationId xmlns:a16="http://schemas.microsoft.com/office/drawing/2014/main" id="{79F274ED-78BD-4650-81F6-4CCD5F976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986" y="3044524"/>
                <a:ext cx="2457146" cy="959394"/>
              </a:xfrm>
              <a:prstGeom prst="rect">
                <a:avLst/>
              </a:prstGeom>
            </p:spPr>
          </p:pic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4DD785A5-5897-4EF1-AE2D-DA8A87FEE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986" y="3049509"/>
                <a:ext cx="2457146" cy="959394"/>
              </a:xfrm>
              <a:prstGeom prst="rect">
                <a:avLst/>
              </a:prstGeom>
            </p:spPr>
          </p:pic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094C64C8-DE40-4627-A735-FBE5313BB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986" y="3054494"/>
                <a:ext cx="2457146" cy="959394"/>
              </a:xfrm>
              <a:prstGeom prst="rect">
                <a:avLst/>
              </a:prstGeom>
            </p:spPr>
          </p:pic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65A48E12-6B39-408B-8A48-7F81CA5E9592}"/>
                </a:ext>
              </a:extLst>
            </p:cNvPr>
            <p:cNvGrpSpPr/>
            <p:nvPr/>
          </p:nvGrpSpPr>
          <p:grpSpPr>
            <a:xfrm>
              <a:off x="651592" y="2372891"/>
              <a:ext cx="2706748" cy="1183572"/>
              <a:chOff x="911381" y="3305575"/>
              <a:chExt cx="3142868" cy="1227882"/>
            </a:xfrm>
          </p:grpSpPr>
          <p:pic>
            <p:nvPicPr>
              <p:cNvPr id="43" name="Image 42">
                <a:extLst>
                  <a:ext uri="{FF2B5EF4-FFF2-40B4-BE49-F238E27FC236}">
                    <a16:creationId xmlns:a16="http://schemas.microsoft.com/office/drawing/2014/main" id="{0659C953-B9B4-464A-AC6F-7CCD6C820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81" y="3305575"/>
                <a:ext cx="3142868" cy="1227134"/>
              </a:xfrm>
              <a:prstGeom prst="rect">
                <a:avLst/>
              </a:prstGeom>
            </p:spPr>
          </p:pic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975784DB-D972-44D6-8EA3-A53CD24CE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81" y="3305575"/>
                <a:ext cx="3142868" cy="1227134"/>
              </a:xfrm>
              <a:prstGeom prst="rect">
                <a:avLst/>
              </a:prstGeom>
            </p:spPr>
          </p:pic>
          <p:pic>
            <p:nvPicPr>
              <p:cNvPr id="45" name="Image 44">
                <a:extLst>
                  <a:ext uri="{FF2B5EF4-FFF2-40B4-BE49-F238E27FC236}">
                    <a16:creationId xmlns:a16="http://schemas.microsoft.com/office/drawing/2014/main" id="{7C57117B-938F-4BED-B200-EBF5EF89B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81" y="3306323"/>
                <a:ext cx="3142868" cy="1227134"/>
              </a:xfrm>
              <a:prstGeom prst="rect">
                <a:avLst/>
              </a:prstGeom>
            </p:spPr>
          </p:pic>
          <p:pic>
            <p:nvPicPr>
              <p:cNvPr id="46" name="Image 45">
                <a:extLst>
                  <a:ext uri="{FF2B5EF4-FFF2-40B4-BE49-F238E27FC236}">
                    <a16:creationId xmlns:a16="http://schemas.microsoft.com/office/drawing/2014/main" id="{871E3F31-3987-46DF-8C8B-D79945A93B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81" y="3306323"/>
                <a:ext cx="3142868" cy="1227134"/>
              </a:xfrm>
              <a:prstGeom prst="rect">
                <a:avLst/>
              </a:prstGeom>
            </p:spPr>
          </p:pic>
        </p:grpSp>
      </p:grpSp>
      <p:pic>
        <p:nvPicPr>
          <p:cNvPr id="61" name="Image 60">
            <a:extLst>
              <a:ext uri="{FF2B5EF4-FFF2-40B4-BE49-F238E27FC236}">
                <a16:creationId xmlns:a16="http://schemas.microsoft.com/office/drawing/2014/main" id="{2D5CCA8B-8C0E-4373-9EA7-95DFC1B97CC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54" y="1455172"/>
            <a:ext cx="843516" cy="713109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009C0FCE-C11B-4345-B061-B74CF6E358D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60" y="1750142"/>
            <a:ext cx="396626" cy="396626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5A0D831C-DE64-4566-BE37-A2158DE2B27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71" y="3384549"/>
            <a:ext cx="179319" cy="179319"/>
          </a:xfrm>
          <a:prstGeom prst="rect">
            <a:avLst/>
          </a:prstGeom>
        </p:spPr>
      </p:pic>
      <p:sp>
        <p:nvSpPr>
          <p:cNvPr id="84" name="ZoneTexte 83">
            <a:extLst>
              <a:ext uri="{FF2B5EF4-FFF2-40B4-BE49-F238E27FC236}">
                <a16:creationId xmlns:a16="http://schemas.microsoft.com/office/drawing/2014/main" id="{C02A9507-7425-4541-83C9-8A9E334FBFCB}"/>
              </a:ext>
            </a:extLst>
          </p:cNvPr>
          <p:cNvSpPr txBox="1"/>
          <p:nvPr/>
        </p:nvSpPr>
        <p:spPr>
          <a:xfrm>
            <a:off x="10815483" y="1726445"/>
            <a:ext cx="78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SNR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642B6C88-5881-4913-8667-E22655CD7E28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 rot="16200000">
                <a:off x="5609533" y="3175605"/>
                <a:ext cx="6283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𝑆𝑁𝑅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642B6C88-5881-4913-8667-E22655CD7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 rot="16200000">
                <a:off x="5609533" y="3175605"/>
                <a:ext cx="628313" cy="33855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E516CAB6-B8C7-4611-9DAB-8DCF4D7D71E9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82467" y="4587363"/>
                <a:ext cx="18169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𝑃𝑜𝑖𝑛𝑡𝑠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𝑡𝑒𝑚𝑝𝑜𝑟𝑒𝑙𝑠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E516CAB6-B8C7-4611-9DAB-8DCF4D7D7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8482467" y="4587363"/>
                <a:ext cx="1816972" cy="338554"/>
              </a:xfrm>
              <a:prstGeom prst="rect">
                <a:avLst/>
              </a:prstGeom>
              <a:blipFill>
                <a:blip r:embed="rId3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" name="Image 93">
            <a:extLst>
              <a:ext uri="{FF2B5EF4-FFF2-40B4-BE49-F238E27FC236}">
                <a16:creationId xmlns:a16="http://schemas.microsoft.com/office/drawing/2014/main" id="{52F4D801-5C41-463A-AD65-3833D73226D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871" y="4127499"/>
            <a:ext cx="179319" cy="179319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6535DD82-8243-4B1D-940F-AD4C6003B96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021" y="3060699"/>
            <a:ext cx="179319" cy="179319"/>
          </a:xfrm>
          <a:prstGeom prst="rect">
            <a:avLst/>
          </a:prstGeom>
        </p:spPr>
      </p:pic>
      <p:pic>
        <p:nvPicPr>
          <p:cNvPr id="96" name="Image 95">
            <a:extLst>
              <a:ext uri="{FF2B5EF4-FFF2-40B4-BE49-F238E27FC236}">
                <a16:creationId xmlns:a16="http://schemas.microsoft.com/office/drawing/2014/main" id="{3C55286C-BFCB-440F-86D8-FA5A82B4C7E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421" y="3162299"/>
            <a:ext cx="179319" cy="179319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E840A58D-ACDC-419C-885E-7766B51BE25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71" y="3975099"/>
            <a:ext cx="179319" cy="179319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D2D3387C-B422-4170-A1CE-DBBBD3D5616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5229" y="2120774"/>
            <a:ext cx="5970354" cy="2452813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A36D1F9F-9966-4A46-826E-7955147A6CE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31" y="3590289"/>
            <a:ext cx="179319" cy="179319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13F0B430-5F9E-4E50-B7E0-B61FC26829B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11" y="3933189"/>
            <a:ext cx="179319" cy="179319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DF72756F-7964-45F6-82C7-7C49A92C1C1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31" y="4055109"/>
            <a:ext cx="179319" cy="179319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6703BF97-39B8-4FD8-B0A6-EA25A5654BB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31" y="2142489"/>
            <a:ext cx="179319" cy="179319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DF2A107E-2155-4203-A6D3-72EB7373ECF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11" y="3300729"/>
            <a:ext cx="179319" cy="179319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F5208E6B-1830-4625-AACC-BF26263BC98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571" y="4146549"/>
            <a:ext cx="179319" cy="179319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7A31C86A-A7EA-475B-9DFE-1F2DC99851A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071" y="4161789"/>
            <a:ext cx="179319" cy="179319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3CD7CB09-3F7F-4A8C-ADBA-D8915C049CF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691" y="4161789"/>
            <a:ext cx="179319" cy="179319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B61D9989-4B90-4B15-BF5B-F9E7243D6E6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91" y="4161789"/>
            <a:ext cx="179319" cy="179319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7F8229AE-188F-4125-9181-D2507E09433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71" y="4138929"/>
            <a:ext cx="179319" cy="179319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3CA3153D-73FA-4870-9CD9-7D0123FCF32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351" y="4154169"/>
            <a:ext cx="179319" cy="179319"/>
          </a:xfrm>
          <a:prstGeom prst="rect">
            <a:avLst/>
          </a:prstGeom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id="{F4A3CF85-DA21-47B3-A97B-77A68C625E2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71" y="3468369"/>
            <a:ext cx="179319" cy="179319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AF361C20-26B7-42E9-9ACB-83DB8D8753D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331" y="3605529"/>
            <a:ext cx="179319" cy="179319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CA5BBAB6-CDFB-4933-B5D5-3ED76C8F72E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851" y="3666489"/>
            <a:ext cx="179319" cy="179319"/>
          </a:xfrm>
          <a:prstGeom prst="rect">
            <a:avLst/>
          </a:prstGeom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id="{DB7B78F7-9683-47D4-8563-24DECF8F6CC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711" y="3773169"/>
            <a:ext cx="179319" cy="179319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EBB25CD9-1DCC-498D-AA83-68C4CABBE6B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191" y="4154169"/>
            <a:ext cx="179319" cy="1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84" grpId="0"/>
      <p:bldP spid="84" grpId="1"/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 hidden="1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Espace réservé du numéro de diapositive 6">
            <a:extLst>
              <a:ext uri="{FF2B5EF4-FFF2-40B4-BE49-F238E27FC236}">
                <a16:creationId xmlns:a16="http://schemas.microsoft.com/office/drawing/2014/main" id="{A295C4EE-9199-4DD1-B8F7-8E6745F33C9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643360" y="6282201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91231805-0E78-476E-9243-23C8DDD90E97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9</a:t>
            </a:fld>
            <a:r>
              <a:rPr lang="en-US" dirty="0">
                <a:solidFill>
                  <a:schemeClr val="bg1"/>
                </a:solidFill>
              </a:rPr>
              <a:t> /33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ABB91A4A-29B1-4717-9DE1-A6FB4B915FE9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526175" y="626183"/>
            <a:ext cx="9085119" cy="731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/>
              <a:t>Contexte d’Evaluation </a:t>
            </a:r>
            <a:endParaRPr lang="fr-FR" b="1" dirty="0">
              <a:latin typeface="Calibri Light (En-têtes)"/>
            </a:endParaRPr>
          </a:p>
        </p:txBody>
      </p:sp>
      <p:sp>
        <p:nvSpPr>
          <p:cNvPr id="26" name="Espace réservé du contenu 3">
            <a:extLst>
              <a:ext uri="{FF2B5EF4-FFF2-40B4-BE49-F238E27FC236}">
                <a16:creationId xmlns:a16="http://schemas.microsoft.com/office/drawing/2014/main" id="{D8E0DAA8-ACD0-429A-946B-DE2FDC1419AF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58398" y="1353249"/>
            <a:ext cx="11933601" cy="4962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u="sng" dirty="0"/>
              <a:t>Objectif</a:t>
            </a:r>
            <a:r>
              <a:rPr lang="fr-FR" dirty="0"/>
              <a:t> : </a:t>
            </a:r>
            <a:r>
              <a:rPr lang="fr-FR" b="0" dirty="0"/>
              <a:t>Evaluer la robustesse d’un système physique face aux attaques par canaux auxiliaires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605ED580-6B44-462B-AE6C-C0CCD444C2E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0" y="4328207"/>
            <a:ext cx="1191192" cy="1261262"/>
          </a:xfrm>
          <a:prstGeom prst="rect">
            <a:avLst/>
          </a:prstGeom>
        </p:spPr>
      </p:pic>
      <p:sp>
        <p:nvSpPr>
          <p:cNvPr id="68" name="Bulle ronde 32">
            <a:extLst>
              <a:ext uri="{FF2B5EF4-FFF2-40B4-BE49-F238E27FC236}">
                <a16:creationId xmlns:a16="http://schemas.microsoft.com/office/drawing/2014/main" id="{3D8DFFEF-EB8B-48A0-825F-C3060D1B20A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485392" y="2663809"/>
            <a:ext cx="4860765" cy="2225526"/>
          </a:xfrm>
          <a:prstGeom prst="wedgeEllipse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>
                <a:solidFill>
                  <a:schemeClr val="tx1"/>
                </a:solidFill>
              </a:rPr>
              <a:t>Comment </a:t>
            </a:r>
            <a:r>
              <a:rPr lang="fr-FR" sz="2000" b="1" dirty="0">
                <a:solidFill>
                  <a:schemeClr val="tx1"/>
                </a:solidFill>
              </a:rPr>
              <a:t>maximiser</a:t>
            </a:r>
            <a:r>
              <a:rPr lang="fr-FR" sz="2000" dirty="0">
                <a:solidFill>
                  <a:schemeClr val="tx1"/>
                </a:solidFill>
              </a:rPr>
              <a:t> les performances d’une attaque par canaux auxiliaire tout en </a:t>
            </a:r>
            <a:r>
              <a:rPr lang="fr-FR" sz="2000" b="1" dirty="0">
                <a:solidFill>
                  <a:schemeClr val="tx1"/>
                </a:solidFill>
              </a:rPr>
              <a:t>limitant</a:t>
            </a:r>
            <a:r>
              <a:rPr lang="fr-FR" sz="2000" dirty="0">
                <a:solidFill>
                  <a:schemeClr val="tx1"/>
                </a:solidFill>
              </a:rPr>
              <a:t> la phase de pré-traitement ?</a:t>
            </a:r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7AB94D2D-CAFB-4F2A-844E-7A3EA5D7038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631806" y="2470484"/>
            <a:ext cx="5191894" cy="331068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200" b="1" dirty="0"/>
              <a:t>Réduire</a:t>
            </a:r>
            <a:r>
              <a:rPr lang="fr-FR" sz="2200" dirty="0"/>
              <a:t> la phase de pré-traitement (sélection des </a:t>
            </a:r>
            <a:r>
              <a:rPr lang="fr-FR" sz="2200" dirty="0" err="1"/>
              <a:t>PoIs</a:t>
            </a:r>
            <a:r>
              <a:rPr lang="fr-FR" sz="2200" dirty="0"/>
              <a:t>, resynchronisation, traitement du signal)</a:t>
            </a:r>
          </a:p>
          <a:p>
            <a:pPr algn="just"/>
            <a:endParaRPr lang="fr-FR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200" b="1" dirty="0"/>
              <a:t>Optimalité</a:t>
            </a:r>
            <a:r>
              <a:rPr lang="fr-FR" sz="2200" dirty="0"/>
              <a:t> des attaques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200" b="1" dirty="0"/>
              <a:t>Explicabilité</a:t>
            </a:r>
            <a:r>
              <a:rPr lang="fr-FR" sz="2200" dirty="0"/>
              <a:t> et </a:t>
            </a:r>
            <a:r>
              <a:rPr lang="fr-FR" sz="2200" b="1" dirty="0"/>
              <a:t>Interprétabilité</a:t>
            </a:r>
            <a:r>
              <a:rPr lang="fr-FR" sz="2200" dirty="0"/>
              <a:t> des résultats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3EC820A-D712-4C57-9E33-BE8FDABDDCA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084194" y="2675823"/>
            <a:ext cx="4572000" cy="1203158"/>
          </a:xfrm>
          <a:prstGeom prst="roundRect">
            <a:avLst/>
          </a:prstGeom>
          <a:noFill/>
          <a:ln w="38100">
            <a:solidFill>
              <a:srgbClr val="27F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3C4DCDFE-E507-4536-95E8-EABCEB22AD80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8178386" y="2015787"/>
            <a:ext cx="2255400" cy="4962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0" dirty="0"/>
              <a:t>[MPP16, CDP17]</a:t>
            </a:r>
          </a:p>
        </p:txBody>
      </p:sp>
    </p:spTree>
    <p:extLst>
      <p:ext uri="{BB962C8B-B14F-4D97-AF65-F5344CB8AC3E}">
        <p14:creationId xmlns:p14="http://schemas.microsoft.com/office/powerpoint/2010/main" val="42876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2" grpId="0" animBg="1"/>
      <p:bldP spid="2" grpId="1" animBg="1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heme/theme1.xml><?xml version="1.0" encoding="utf-8"?>
<a:theme xmlns:a="http://schemas.openxmlformats.org/drawingml/2006/main" name="Thème Office">
  <a:themeElements>
    <a:clrScheme name="Personnalisé 2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5B9BD5"/>
      </a:accent1>
      <a:accent2>
        <a:srgbClr val="ED7D31"/>
      </a:accent2>
      <a:accent3>
        <a:srgbClr val="FFFFF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35250</TotalTime>
  <Words>3697</Words>
  <Application>Microsoft Macintosh PowerPoint</Application>
  <PresentationFormat>Grand écran</PresentationFormat>
  <Paragraphs>503</Paragraphs>
  <Slides>36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(Corps)</vt:lpstr>
      <vt:lpstr>Calibri Light</vt:lpstr>
      <vt:lpstr>Calibri Light (En-têtes)</vt:lpstr>
      <vt:lpstr>Cambria Math</vt:lpstr>
      <vt:lpstr>Wingdings</vt:lpstr>
      <vt:lpstr>Thème Office</vt:lpstr>
      <vt:lpstr>Bridging Deep Learning and Classical Profiled Side-Channel Attacks</vt:lpstr>
      <vt:lpstr>Qu’est-ce que la cryptographie ?</vt:lpstr>
      <vt:lpstr>Présentation PowerPoint</vt:lpstr>
      <vt:lpstr>Qu’est-ce qu’une attaque par canaux auxiliaires ?</vt:lpstr>
      <vt:lpstr>Présentation PowerPoint</vt:lpstr>
      <vt:lpstr>Attaque profilée</vt:lpstr>
      <vt:lpstr>Attaque profilée</vt:lpstr>
      <vt:lpstr>Limitations</vt:lpstr>
      <vt:lpstr>Présentation PowerPoint</vt:lpstr>
      <vt:lpstr>Qu’est-ce que l’apprentissage automatique ?</vt:lpstr>
      <vt:lpstr>Apprentissage Automatique ? </vt:lpstr>
      <vt:lpstr>Classification</vt:lpstr>
      <vt:lpstr>Présentation PowerPoint</vt:lpstr>
      <vt:lpstr>Les Métriques</vt:lpstr>
      <vt:lpstr>Ranking Loss: Maximisation du taux de succès d’une attaque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Générative vs. Discriminative : Quelle approche à privilégier pour la mise en place d’attaques par canaux auxiliaires ?</vt:lpstr>
      <vt:lpstr>Présentation PowerPoint</vt:lpstr>
      <vt:lpstr>Présentation PowerPoint</vt:lpstr>
      <vt:lpstr>Présentation PowerPoint</vt:lpstr>
      <vt:lpstr>Générative vs. Discriminative : Quelle approche à privilégier pour la mise en place d’attaques par canaux auxiliaires ?</vt:lpstr>
      <vt:lpstr>Présentation PowerPoint</vt:lpstr>
      <vt:lpstr>Conclusion</vt:lpstr>
      <vt:lpstr>Modélisation d’une attaque par canaux auxiliaires</vt:lpstr>
      <vt:lpstr>Optimalité des attaques par canaux auxiliaires</vt:lpstr>
      <vt:lpstr>Contributions &amp; Perspectives</vt:lpstr>
      <vt:lpstr>Présentation PowerPoint</vt:lpstr>
      <vt:lpstr>Présentation PowerPoint</vt:lpstr>
      <vt:lpstr>Présentation PowerPoint</vt:lpstr>
    </vt:vector>
  </TitlesOfParts>
  <Company>Thales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 ZAID</dc:creator>
  <cp:lastModifiedBy>Microsoft Office User</cp:lastModifiedBy>
  <cp:revision>612</cp:revision>
  <dcterms:created xsi:type="dcterms:W3CDTF">2020-08-17T10:59:01Z</dcterms:created>
  <dcterms:modified xsi:type="dcterms:W3CDTF">2024-11-24T15:06:57Z</dcterms:modified>
</cp:coreProperties>
</file>